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788" r:id="rId5"/>
  </p:sldMasterIdLst>
  <p:notesMasterIdLst>
    <p:notesMasterId r:id="rId24"/>
  </p:notesMasterIdLst>
  <p:handoutMasterIdLst>
    <p:handoutMasterId r:id="rId25"/>
  </p:handoutMasterIdLst>
  <p:sldIdLst>
    <p:sldId id="584" r:id="rId6"/>
    <p:sldId id="519" r:id="rId7"/>
    <p:sldId id="560" r:id="rId8"/>
    <p:sldId id="588" r:id="rId9"/>
    <p:sldId id="590" r:id="rId10"/>
    <p:sldId id="589" r:id="rId11"/>
    <p:sldId id="591" r:id="rId12"/>
    <p:sldId id="592" r:id="rId13"/>
    <p:sldId id="593" r:id="rId14"/>
    <p:sldId id="587" r:id="rId15"/>
    <p:sldId id="594" r:id="rId16"/>
    <p:sldId id="595" r:id="rId17"/>
    <p:sldId id="596" r:id="rId18"/>
    <p:sldId id="597" r:id="rId19"/>
    <p:sldId id="598" r:id="rId20"/>
    <p:sldId id="579" r:id="rId21"/>
    <p:sldId id="599" r:id="rId22"/>
    <p:sldId id="600" r:id="rId23"/>
  </p:sldIdLst>
  <p:sldSz cx="12195175" cy="6859588"/>
  <p:notesSz cx="6858000" cy="9144000"/>
  <p:defaultTextStyle>
    <a:defPPr>
      <a:defRPr lang="en-US"/>
    </a:defPPr>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215B02-CC70-2601-D12B-19D5F4CCE7EE}" name="Jeff Sturdevant" initials="JS" userId="S::Jeff.Sturdevant@ghd.com::cf975123-131b-42b1-b49b-df0878d8c722" providerId="AD"/>
  <p188:author id="{55037238-759C-6567-BB81-E39FC57D2782}" name="Tom Biagioli" initials="TB" userId="S::Thomas.Biagioli@ghd.com::9b818748-2ea9-46d1-92fe-566ae05f93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A00"/>
    <a:srgbClr val="FF6600"/>
    <a:srgbClr val="B2DE82"/>
    <a:srgbClr val="FF9900"/>
    <a:srgbClr val="00FF00"/>
    <a:srgbClr val="B07BD7"/>
    <a:srgbClr val="FFB205"/>
    <a:srgbClr val="FFC542"/>
    <a:srgbClr val="00CC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390CB-8820-45F2-B874-D6D7D1EE7480}" v="15" dt="2023-04-11T12:06:48.032"/>
  </p1510:revLst>
</p1510:revInfo>
</file>

<file path=ppt/tableStyles.xml><?xml version="1.0" encoding="utf-8"?>
<a:tblStyleLst xmlns:a="http://schemas.openxmlformats.org/drawingml/2006/main" def="{E7693198-2ADA-43D8-B9AD-E03B44EFECEA}">
  <a:tblStyle styleId="{E7693198-2ADA-43D8-B9AD-E03B44EFECEA}" styleName="GHD Grid Table">
    <a:wholeTbl>
      <a:tcTxStyle>
        <a:fontRef idx="minor">
          <a:prstClr val="black"/>
        </a:fontRef>
        <a:schemeClr val="dk1"/>
      </a:tcTxStyle>
      <a:tcStyle>
        <a:tcBdr>
          <a:left>
            <a:ln w="12700" cmpd="sng">
              <a:solidFill>
                <a:srgbClr val="A2A2A2"/>
              </a:solidFill>
            </a:ln>
          </a:left>
          <a:right>
            <a:ln w="12700" cmpd="sng">
              <a:solidFill>
                <a:srgbClr val="A2A2A2"/>
              </a:solidFill>
            </a:ln>
          </a:right>
          <a:top>
            <a:ln w="12700" cmpd="sng">
              <a:solidFill>
                <a:srgbClr val="A2A2A2"/>
              </a:solidFill>
            </a:ln>
          </a:top>
          <a:bottom>
            <a:ln w="12700" cmpd="sng">
              <a:solidFill>
                <a:srgbClr val="A2A2A2"/>
              </a:solidFill>
            </a:ln>
          </a:bottom>
          <a:insideH>
            <a:ln w="12700" cmpd="sng">
              <a:solidFill>
                <a:srgbClr val="A2A2A2"/>
              </a:solidFill>
            </a:ln>
          </a:insideH>
          <a:insideV>
            <a:ln w="12700" cmpd="sng">
              <a:solidFill>
                <a:srgbClr val="A2A2A2"/>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rgbClr val="A2A2A2"/>
              </a:solidFill>
            </a:ln>
          </a:bottom>
        </a:tcBdr>
        <a:fill>
          <a:solidFill>
            <a:schemeClr val="dk1"/>
          </a:solidFill>
        </a:fill>
      </a:tcStyle>
    </a:firstRow>
  </a:tblStyle>
  <a:tblStyle styleId="{8E11C83C-B0B7-4086-9B5D-5803F5051F3F}" styleName="GHD Shaded Table">
    <a:wholeTbl>
      <a:tcTxStyle>
        <a:fontRef idx="minor">
          <a:prstClr val="black"/>
        </a:fontRef>
        <a:schemeClr val="dk1"/>
      </a:tcTxStyle>
      <a:tcStyle>
        <a:tcBdr>
          <a:left>
            <a:ln>
              <a:noFill/>
            </a:ln>
          </a:left>
          <a:right>
            <a:ln>
              <a:noFill/>
            </a:ln>
          </a:right>
          <a:top>
            <a:ln w="12700" cmpd="sng">
              <a:solidFill>
                <a:srgbClr val="FFFFFF"/>
              </a:solidFill>
            </a:ln>
          </a:top>
          <a:bottom>
            <a:ln w="12700" cmpd="sng">
              <a:solidFill>
                <a:srgbClr val="FFFFFF"/>
              </a:solidFill>
            </a:ln>
          </a:bottom>
          <a:insideH>
            <a:ln w="12700" cmpd="sng">
              <a:solidFill>
                <a:srgbClr val="FFFFFF"/>
              </a:solidFill>
            </a:ln>
          </a:insideH>
          <a:insideV>
            <a:ln w="12700" cmpd="sng">
              <a:solidFill>
                <a:srgbClr val="FFFFFF"/>
              </a:solidFill>
            </a:ln>
          </a:insideV>
        </a:tcBdr>
        <a:fill>
          <a:solidFill>
            <a:srgbClr val="D1D3D4"/>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chemeClr val="lt1"/>
              </a:solidFill>
            </a:ln>
          </a:bottom>
        </a:tcBdr>
        <a:fill>
          <a:solidFill>
            <a:schemeClr val="dk1"/>
          </a:solidFill>
        </a:fill>
      </a:tcStyle>
    </a:firstRow>
  </a:tblStyle>
  <a:tblStyle styleId="{2B5F5B21-3740-49D0-B19E-13156E68CC35}" styleName="GHD Blue Grid Table">
    <a:wholeTbl>
      <a:tcTxStyle>
        <a:fontRef idx="minor">
          <a:prstClr val="black"/>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BDE3"/>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rgbClr val="FFFFFF"/>
      </a:tcTxStyle>
      <a:tcStyle>
        <a:tcBdr>
          <a:bottom>
            <a:ln>
              <a:solidFill>
                <a:schemeClr val="accent1"/>
              </a:solidFill>
            </a:ln>
          </a:bottom>
        </a:tcBdr>
        <a:fill>
          <a:solidFill>
            <a:srgbClr val="00BDE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5380" autoAdjust="0"/>
  </p:normalViewPr>
  <p:slideViewPr>
    <p:cSldViewPr showGuides="1">
      <p:cViewPr varScale="1">
        <p:scale>
          <a:sx n="77" d="100"/>
          <a:sy n="77" d="100"/>
        </p:scale>
        <p:origin x="576" y="72"/>
      </p:cViewPr>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48" d="100"/>
          <a:sy n="48" d="100"/>
        </p:scale>
        <p:origin x="-272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Calaman" userId="1d433076-a6e5-4c99-ba47-d8964d72cb81" providerId="ADAL" clId="{52B390CB-8820-45F2-B874-D6D7D1EE7480}"/>
    <pc:docChg chg="custSel addSld modSld">
      <pc:chgData name="Austin Calaman" userId="1d433076-a6e5-4c99-ba47-d8964d72cb81" providerId="ADAL" clId="{52B390CB-8820-45F2-B874-D6D7D1EE7480}" dt="2023-04-11T12:07:47.641" v="447" actId="1076"/>
      <pc:docMkLst>
        <pc:docMk/>
      </pc:docMkLst>
      <pc:sldChg chg="addSp delSp modSp new mod">
        <pc:chgData name="Austin Calaman" userId="1d433076-a6e5-4c99-ba47-d8964d72cb81" providerId="ADAL" clId="{52B390CB-8820-45F2-B874-D6D7D1EE7480}" dt="2023-04-11T12:07:47.641" v="447" actId="1076"/>
        <pc:sldMkLst>
          <pc:docMk/>
          <pc:sldMk cId="2482793949" sldId="600"/>
        </pc:sldMkLst>
        <pc:spChg chg="add del mod">
          <ac:chgData name="Austin Calaman" userId="1d433076-a6e5-4c99-ba47-d8964d72cb81" providerId="ADAL" clId="{52B390CB-8820-45F2-B874-D6D7D1EE7480}" dt="2023-04-11T12:05:30.076" v="373" actId="14100"/>
          <ac:spMkLst>
            <pc:docMk/>
            <pc:sldMk cId="2482793949" sldId="600"/>
            <ac:spMk id="2" creationId="{831DEEE9-B80E-209B-275B-DA6C487DADDB}"/>
          </ac:spMkLst>
        </pc:spChg>
        <pc:spChg chg="del">
          <ac:chgData name="Austin Calaman" userId="1d433076-a6e5-4c99-ba47-d8964d72cb81" providerId="ADAL" clId="{52B390CB-8820-45F2-B874-D6D7D1EE7480}" dt="2023-04-11T12:00:55.227" v="20" actId="478"/>
          <ac:spMkLst>
            <pc:docMk/>
            <pc:sldMk cId="2482793949" sldId="600"/>
            <ac:spMk id="3" creationId="{E4EB8B40-1AC8-932D-30C6-9871824689FB}"/>
          </ac:spMkLst>
        </pc:spChg>
        <pc:spChg chg="mod">
          <ac:chgData name="Austin Calaman" userId="1d433076-a6e5-4c99-ba47-d8964d72cb81" providerId="ADAL" clId="{52B390CB-8820-45F2-B874-D6D7D1EE7480}" dt="2023-04-11T12:07:47.641" v="447" actId="1076"/>
          <ac:spMkLst>
            <pc:docMk/>
            <pc:sldMk cId="2482793949" sldId="600"/>
            <ac:spMk id="4" creationId="{C5269FBE-6C80-EBFD-FE6F-A4E5549F7CC3}"/>
          </ac:spMkLst>
        </pc:spChg>
        <pc:spChg chg="add del mod">
          <ac:chgData name="Austin Calaman" userId="1d433076-a6e5-4c99-ba47-d8964d72cb81" providerId="ADAL" clId="{52B390CB-8820-45F2-B874-D6D7D1EE7480}" dt="2023-04-11T12:05:22.795" v="368" actId="478"/>
          <ac:spMkLst>
            <pc:docMk/>
            <pc:sldMk cId="2482793949" sldId="600"/>
            <ac:spMk id="7" creationId="{BDFB049E-82E7-3DD6-1EF9-1E6102655A9F}"/>
          </ac:spMkLst>
        </pc:spChg>
        <pc:spChg chg="add mod">
          <ac:chgData name="Austin Calaman" userId="1d433076-a6e5-4c99-ba47-d8964d72cb81" providerId="ADAL" clId="{52B390CB-8820-45F2-B874-D6D7D1EE7480}" dt="2023-04-11T12:07:22.743" v="446" actId="20577"/>
          <ac:spMkLst>
            <pc:docMk/>
            <pc:sldMk cId="2482793949" sldId="600"/>
            <ac:spMk id="8" creationId="{70581929-54A8-A1CF-FEA0-38D00454C77A}"/>
          </ac:spMkLst>
        </pc:spChg>
        <pc:picChg chg="add del mod">
          <ac:chgData name="Austin Calaman" userId="1d433076-a6e5-4c99-ba47-d8964d72cb81" providerId="ADAL" clId="{52B390CB-8820-45F2-B874-D6D7D1EE7480}" dt="2023-04-11T12:05:24.435" v="372"/>
          <ac:picMkLst>
            <pc:docMk/>
            <pc:sldMk cId="2482793949" sldId="600"/>
            <ac:picMk id="1026" creationId="{4036C37A-516C-10DF-559E-42D8DC1109F8}"/>
          </ac:picMkLst>
        </pc:picChg>
        <pc:picChg chg="add mod">
          <ac:chgData name="Austin Calaman" userId="1d433076-a6e5-4c99-ba47-d8964d72cb81" providerId="ADAL" clId="{52B390CB-8820-45F2-B874-D6D7D1EE7480}" dt="2023-04-11T12:06:48.031" v="432" actId="1076"/>
          <ac:picMkLst>
            <pc:docMk/>
            <pc:sldMk cId="2482793949" sldId="600"/>
            <ac:picMk id="1028" creationId="{1EBB775F-8787-07CC-406A-FD4F95EF4A0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ghdnet\ghd\US\Bowie\Projects\565\12582813\Tech\Calculations\Lewes%20Rough%20Effluent%20Load%20Cal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hdnet\ghd\US\Bowie\Projects\565\12582813\Tech\Calculations\Lewes%20Rough%20Effluent%20Load%20Cal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hdnet\ghd\US\Bowie\Projects\565\12582813\Tech\Calculations\Lewes%20Rough%20Effluent%20Load%20Calc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Waste Load Allocation - Total N </a:t>
            </a:r>
          </a:p>
        </c:rich>
      </c:tx>
      <c:layout>
        <c:manualLayout>
          <c:xMode val="edge"/>
          <c:yMode val="edge"/>
          <c:x val="0.69046818996415782"/>
          <c:y val="4.166666666666666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2A9F-4935-B7C7-1D0EEDA167CE}"/>
              </c:ext>
            </c:extLst>
          </c:dPt>
          <c:dPt>
            <c:idx val="2"/>
            <c:invertIfNegative val="0"/>
            <c:bubble3D val="0"/>
            <c:spPr>
              <a:solidFill>
                <a:srgbClr val="B2DE82"/>
              </a:solidFill>
              <a:ln>
                <a:noFill/>
              </a:ln>
              <a:effectLst/>
            </c:spPr>
            <c:extLst>
              <c:ext xmlns:c16="http://schemas.microsoft.com/office/drawing/2014/chart" uri="{C3380CC4-5D6E-409C-BE32-E72D297353CC}">
                <c16:uniqueId val="{00000003-2A9F-4935-B7C7-1D0EEDA167CE}"/>
              </c:ext>
            </c:extLst>
          </c:dPt>
          <c:dPt>
            <c:idx val="3"/>
            <c:invertIfNegative val="0"/>
            <c:bubble3D val="0"/>
            <c:spPr>
              <a:solidFill>
                <a:srgbClr val="FFC000"/>
              </a:solidFill>
              <a:ln>
                <a:noFill/>
              </a:ln>
              <a:effectLst/>
            </c:spPr>
            <c:extLst>
              <c:ext xmlns:c16="http://schemas.microsoft.com/office/drawing/2014/chart" uri="{C3380CC4-5D6E-409C-BE32-E72D297353CC}">
                <c16:uniqueId val="{00000005-2A9F-4935-B7C7-1D0EEDA167CE}"/>
              </c:ext>
            </c:extLst>
          </c:dPt>
          <c:dPt>
            <c:idx val="4"/>
            <c:invertIfNegative val="0"/>
            <c:bubble3D val="0"/>
            <c:spPr>
              <a:solidFill>
                <a:srgbClr val="FFC000"/>
              </a:solidFill>
              <a:ln>
                <a:noFill/>
              </a:ln>
              <a:effectLst/>
            </c:spPr>
            <c:extLst>
              <c:ext xmlns:c16="http://schemas.microsoft.com/office/drawing/2014/chart" uri="{C3380CC4-5D6E-409C-BE32-E72D297353CC}">
                <c16:uniqueId val="{00000007-2A9F-4935-B7C7-1D0EEDA167CE}"/>
              </c:ext>
            </c:extLst>
          </c:dPt>
          <c:cat>
            <c:strRef>
              <c:f>Sheet1!$C$157:$C$161</c:f>
              <c:strCache>
                <c:ptCount val="5"/>
                <c:pt idx="0">
                  <c:v>Permit Limit 
(Rated ADF 1.5 mgd)</c:v>
                </c:pt>
                <c:pt idx="1">
                  <c:v>Ex. Plant Data 
(ADF 0.89 mgd)</c:v>
                </c:pt>
                <c:pt idx="2">
                  <c:v>Ex. Plant
(@ Capacity, 1.5 mgd)</c:v>
                </c:pt>
                <c:pt idx="3">
                  <c:v>Option 1, Option 2-a/b/c 
(ADF 1.75 mgd)</c:v>
                </c:pt>
                <c:pt idx="4">
                  <c:v>Option 3-a/b
(ADF 3.50 mgd)</c:v>
                </c:pt>
              </c:strCache>
            </c:strRef>
          </c:cat>
          <c:val>
            <c:numRef>
              <c:f>Sheet1!$D$157:$D$161</c:f>
              <c:numCache>
                <c:formatCode>0.0</c:formatCode>
                <c:ptCount val="5"/>
                <c:pt idx="0" formatCode="General">
                  <c:v>100</c:v>
                </c:pt>
                <c:pt idx="1">
                  <c:v>41.593068993927893</c:v>
                </c:pt>
                <c:pt idx="2">
                  <c:v>100</c:v>
                </c:pt>
                <c:pt idx="3" formatCode="General">
                  <c:v>100</c:v>
                </c:pt>
                <c:pt idx="4">
                  <c:v>100</c:v>
                </c:pt>
              </c:numCache>
            </c:numRef>
          </c:val>
          <c:extLst>
            <c:ext xmlns:c16="http://schemas.microsoft.com/office/drawing/2014/chart" uri="{C3380CC4-5D6E-409C-BE32-E72D297353CC}">
              <c16:uniqueId val="{00000008-2A9F-4935-B7C7-1D0EEDA167CE}"/>
            </c:ext>
          </c:extLst>
        </c:ser>
        <c:dLbls>
          <c:showLegendKey val="0"/>
          <c:showVal val="0"/>
          <c:showCatName val="0"/>
          <c:showSerName val="0"/>
          <c:showPercent val="0"/>
          <c:showBubbleSize val="0"/>
        </c:dLbls>
        <c:gapWidth val="219"/>
        <c:axId val="530893632"/>
        <c:axId val="530885104"/>
      </c:barChart>
      <c:scatterChart>
        <c:scatterStyle val="lineMarker"/>
        <c:varyColors val="0"/>
        <c:ser>
          <c:idx val="1"/>
          <c:order val="1"/>
          <c:spPr>
            <a:ln w="25400" cap="rnd">
              <a:noFill/>
              <a:round/>
            </a:ln>
            <a:effectLst/>
          </c:spPr>
          <c:marker>
            <c:symbol val="circle"/>
            <c:size val="5"/>
            <c:spPr>
              <a:solidFill>
                <a:schemeClr val="accent1">
                  <a:lumMod val="50000"/>
                  <a:lumOff val="50000"/>
                </a:schemeClr>
              </a:solidFill>
              <a:ln w="9525">
                <a:no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9F-4935-B7C7-1D0EEDA167CE}"/>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9F-4935-B7C7-1D0EEDA167CE}"/>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A9F-4935-B7C7-1D0EEDA167CE}"/>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A9F-4935-B7C7-1D0EEDA167CE}"/>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A9F-4935-B7C7-1D0EEDA167C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lumOff val="50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Sheet1!$F$157:$F$161</c:f>
              <c:numCache>
                <c:formatCode>0.0</c:formatCode>
                <c:ptCount val="5"/>
                <c:pt idx="0">
                  <c:v>8</c:v>
                </c:pt>
                <c:pt idx="1">
                  <c:v>5.6</c:v>
                </c:pt>
                <c:pt idx="2">
                  <c:v>8</c:v>
                </c:pt>
                <c:pt idx="3">
                  <c:v>6.8472946788701146</c:v>
                </c:pt>
                <c:pt idx="4">
                  <c:v>3.4236473394350573</c:v>
                </c:pt>
              </c:numCache>
            </c:numRef>
          </c:yVal>
          <c:smooth val="0"/>
          <c:extLst>
            <c:ext xmlns:c16="http://schemas.microsoft.com/office/drawing/2014/chart" uri="{C3380CC4-5D6E-409C-BE32-E72D297353CC}">
              <c16:uniqueId val="{0000000D-2A9F-4935-B7C7-1D0EEDA167CE}"/>
            </c:ext>
          </c:extLst>
        </c:ser>
        <c:dLbls>
          <c:showLegendKey val="0"/>
          <c:showVal val="0"/>
          <c:showCatName val="0"/>
          <c:showSerName val="0"/>
          <c:showPercent val="0"/>
          <c:showBubbleSize val="0"/>
        </c:dLbls>
        <c:axId val="711555808"/>
        <c:axId val="711555480"/>
      </c:scatterChart>
      <c:catAx>
        <c:axId val="53089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0885104"/>
        <c:crosses val="autoZero"/>
        <c:auto val="1"/>
        <c:lblAlgn val="ctr"/>
        <c:lblOffset val="100"/>
        <c:noMultiLvlLbl val="0"/>
      </c:catAx>
      <c:valAx>
        <c:axId val="5308851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lbs per day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93632"/>
        <c:crosses val="autoZero"/>
        <c:crossBetween val="between"/>
      </c:valAx>
      <c:valAx>
        <c:axId val="711555480"/>
        <c:scaling>
          <c:orientation val="minMax"/>
          <c:max val="8"/>
        </c:scaling>
        <c:delete val="0"/>
        <c:axPos val="r"/>
        <c:title>
          <c:tx>
            <c:rich>
              <a:bodyPr rot="-5400000" spcFirstLastPara="1" vertOverflow="ellipsis" vert="horz" wrap="square" anchor="ctr" anchorCtr="1"/>
              <a:lstStyle/>
              <a:p>
                <a:pPr>
                  <a:defRPr sz="1100" b="0" i="0" u="none" strike="noStrike" kern="1200" baseline="0">
                    <a:solidFill>
                      <a:schemeClr val="accent1">
                        <a:lumMod val="50000"/>
                        <a:lumOff val="50000"/>
                      </a:schemeClr>
                    </a:solidFill>
                    <a:latin typeface="+mn-lt"/>
                    <a:ea typeface="+mn-ea"/>
                    <a:cs typeface="+mn-cs"/>
                  </a:defRPr>
                </a:pPr>
                <a:r>
                  <a:rPr lang="en-US" sz="1100">
                    <a:solidFill>
                      <a:schemeClr val="accent1">
                        <a:lumMod val="50000"/>
                        <a:lumOff val="50000"/>
                      </a:schemeClr>
                    </a:solidFill>
                  </a:rPr>
                  <a:t>Monthly</a:t>
                </a:r>
                <a:r>
                  <a:rPr lang="en-US" sz="1100" baseline="0">
                    <a:solidFill>
                      <a:schemeClr val="accent1">
                        <a:lumMod val="50000"/>
                        <a:lumOff val="50000"/>
                      </a:schemeClr>
                    </a:solidFill>
                  </a:rPr>
                  <a:t> Average Concentration (mg/L)</a:t>
                </a:r>
                <a:endParaRPr lang="en-US" sz="1100">
                  <a:solidFill>
                    <a:schemeClr val="accent1">
                      <a:lumMod val="50000"/>
                      <a:lumOff val="50000"/>
                    </a:schemeClr>
                  </a:solidFill>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accent1">
                      <a:lumMod val="50000"/>
                      <a:lumOff val="50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lumOff val="50000"/>
                  </a:schemeClr>
                </a:solidFill>
                <a:latin typeface="+mn-lt"/>
                <a:ea typeface="+mn-ea"/>
                <a:cs typeface="+mn-cs"/>
              </a:defRPr>
            </a:pPr>
            <a:endParaRPr lang="en-US"/>
          </a:p>
        </c:txPr>
        <c:crossAx val="711555808"/>
        <c:crosses val="max"/>
        <c:crossBetween val="midCat"/>
      </c:valAx>
      <c:valAx>
        <c:axId val="711555808"/>
        <c:scaling>
          <c:orientation val="minMax"/>
        </c:scaling>
        <c:delete val="1"/>
        <c:axPos val="b"/>
        <c:majorTickMark val="out"/>
        <c:minorTickMark val="none"/>
        <c:tickLblPos val="nextTo"/>
        <c:crossAx val="7115554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Waste Load Allocation - Total P </a:t>
            </a:r>
          </a:p>
        </c:rich>
      </c:tx>
      <c:layout>
        <c:manualLayout>
          <c:xMode val="edge"/>
          <c:yMode val="edge"/>
          <c:x val="0.69664251897948237"/>
          <c:y val="3.472222222222222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275625829029437E-2"/>
          <c:y val="0.25069444444444444"/>
          <c:w val="0.87785600640645711"/>
          <c:h val="0.48486111111111113"/>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2E7E-4B5A-B316-69377D1A9DD8}"/>
              </c:ext>
            </c:extLst>
          </c:dPt>
          <c:dPt>
            <c:idx val="2"/>
            <c:invertIfNegative val="0"/>
            <c:bubble3D val="0"/>
            <c:spPr>
              <a:solidFill>
                <a:srgbClr val="B2DE82"/>
              </a:solidFill>
              <a:ln>
                <a:noFill/>
              </a:ln>
              <a:effectLst/>
            </c:spPr>
            <c:extLst>
              <c:ext xmlns:c16="http://schemas.microsoft.com/office/drawing/2014/chart" uri="{C3380CC4-5D6E-409C-BE32-E72D297353CC}">
                <c16:uniqueId val="{00000003-2E7E-4B5A-B316-69377D1A9DD8}"/>
              </c:ext>
            </c:extLst>
          </c:dPt>
          <c:dPt>
            <c:idx val="3"/>
            <c:invertIfNegative val="0"/>
            <c:bubble3D val="0"/>
            <c:spPr>
              <a:solidFill>
                <a:srgbClr val="FFC000"/>
              </a:solidFill>
              <a:ln>
                <a:noFill/>
              </a:ln>
              <a:effectLst/>
            </c:spPr>
            <c:extLst>
              <c:ext xmlns:c16="http://schemas.microsoft.com/office/drawing/2014/chart" uri="{C3380CC4-5D6E-409C-BE32-E72D297353CC}">
                <c16:uniqueId val="{00000005-2E7E-4B5A-B316-69377D1A9DD8}"/>
              </c:ext>
            </c:extLst>
          </c:dPt>
          <c:dPt>
            <c:idx val="4"/>
            <c:invertIfNegative val="0"/>
            <c:bubble3D val="0"/>
            <c:spPr>
              <a:solidFill>
                <a:srgbClr val="FFC000"/>
              </a:solidFill>
              <a:ln>
                <a:noFill/>
              </a:ln>
              <a:effectLst/>
            </c:spPr>
            <c:extLst>
              <c:ext xmlns:c16="http://schemas.microsoft.com/office/drawing/2014/chart" uri="{C3380CC4-5D6E-409C-BE32-E72D297353CC}">
                <c16:uniqueId val="{00000007-2E7E-4B5A-B316-69377D1A9DD8}"/>
              </c:ext>
            </c:extLst>
          </c:dPt>
          <c:cat>
            <c:strRef>
              <c:f>Sheet1!$C$157:$C$161</c:f>
              <c:strCache>
                <c:ptCount val="5"/>
                <c:pt idx="0">
                  <c:v>Permit Limit 
(Rated ADF 1.5 mgd)</c:v>
                </c:pt>
                <c:pt idx="1">
                  <c:v>Ex. Plant Data 
(ADF 0.89 mgd)</c:v>
                </c:pt>
                <c:pt idx="2">
                  <c:v>Ex. Plant
(@ Capacity, 1.5 mgd)</c:v>
                </c:pt>
                <c:pt idx="3">
                  <c:v>Option 1, Option 2-a/b/c 
(ADF 1.75 mgd)</c:v>
                </c:pt>
                <c:pt idx="4">
                  <c:v>Option 3-a/b
(ADF 3.50 mgd)</c:v>
                </c:pt>
              </c:strCache>
            </c:strRef>
          </c:cat>
          <c:val>
            <c:numRef>
              <c:f>Sheet1!$E$157:$E$161</c:f>
              <c:numCache>
                <c:formatCode>0.0</c:formatCode>
                <c:ptCount val="5"/>
                <c:pt idx="0" formatCode="General">
                  <c:v>25</c:v>
                </c:pt>
                <c:pt idx="1">
                  <c:v>4.456400249349417</c:v>
                </c:pt>
                <c:pt idx="2">
                  <c:v>25</c:v>
                </c:pt>
                <c:pt idx="3" formatCode="General">
                  <c:v>25</c:v>
                </c:pt>
                <c:pt idx="4">
                  <c:v>25</c:v>
                </c:pt>
              </c:numCache>
            </c:numRef>
          </c:val>
          <c:extLst>
            <c:ext xmlns:c16="http://schemas.microsoft.com/office/drawing/2014/chart" uri="{C3380CC4-5D6E-409C-BE32-E72D297353CC}">
              <c16:uniqueId val="{00000008-2E7E-4B5A-B316-69377D1A9DD8}"/>
            </c:ext>
          </c:extLst>
        </c:ser>
        <c:dLbls>
          <c:showLegendKey val="0"/>
          <c:showVal val="0"/>
          <c:showCatName val="0"/>
          <c:showSerName val="0"/>
          <c:showPercent val="0"/>
          <c:showBubbleSize val="0"/>
        </c:dLbls>
        <c:gapWidth val="219"/>
        <c:axId val="530893632"/>
        <c:axId val="530885104"/>
      </c:barChart>
      <c:scatterChart>
        <c:scatterStyle val="lineMarker"/>
        <c:varyColors val="0"/>
        <c:ser>
          <c:idx val="1"/>
          <c:order val="1"/>
          <c:spPr>
            <a:ln w="25400" cap="rnd">
              <a:noFill/>
              <a:round/>
            </a:ln>
            <a:effectLst/>
          </c:spPr>
          <c:marker>
            <c:symbol val="circle"/>
            <c:size val="5"/>
            <c:spPr>
              <a:solidFill>
                <a:schemeClr val="accent1">
                  <a:lumMod val="50000"/>
                  <a:lumOff val="5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Sheet1!$G$157:$G$161</c:f>
              <c:numCache>
                <c:formatCode>0.0</c:formatCode>
                <c:ptCount val="5"/>
                <c:pt idx="0">
                  <c:v>2</c:v>
                </c:pt>
                <c:pt idx="1">
                  <c:v>0.6</c:v>
                </c:pt>
                <c:pt idx="2">
                  <c:v>2</c:v>
                </c:pt>
                <c:pt idx="3">
                  <c:v>1.7118236697175286</c:v>
                </c:pt>
                <c:pt idx="4">
                  <c:v>0.85591183485876432</c:v>
                </c:pt>
              </c:numCache>
            </c:numRef>
          </c:yVal>
          <c:smooth val="0"/>
          <c:extLst>
            <c:ext xmlns:c16="http://schemas.microsoft.com/office/drawing/2014/chart" uri="{C3380CC4-5D6E-409C-BE32-E72D297353CC}">
              <c16:uniqueId val="{00000009-2E7E-4B5A-B316-69377D1A9DD8}"/>
            </c:ext>
          </c:extLst>
        </c:ser>
        <c:dLbls>
          <c:showLegendKey val="0"/>
          <c:showVal val="0"/>
          <c:showCatName val="0"/>
          <c:showSerName val="0"/>
          <c:showPercent val="0"/>
          <c:showBubbleSize val="0"/>
        </c:dLbls>
        <c:axId val="796042040"/>
        <c:axId val="796045320"/>
      </c:scatterChart>
      <c:catAx>
        <c:axId val="53089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0885104"/>
        <c:crosses val="autoZero"/>
        <c:auto val="1"/>
        <c:lblAlgn val="ctr"/>
        <c:lblOffset val="100"/>
        <c:noMultiLvlLbl val="0"/>
      </c:catAx>
      <c:valAx>
        <c:axId val="530885104"/>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lbs per day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93632"/>
        <c:crosses val="autoZero"/>
        <c:crossBetween val="between"/>
      </c:valAx>
      <c:valAx>
        <c:axId val="796045320"/>
        <c:scaling>
          <c:orientation val="minMax"/>
          <c:max val="2"/>
          <c:min val="0"/>
        </c:scaling>
        <c:delete val="0"/>
        <c:axPos val="r"/>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chemeClr val="accent1">
                        <a:lumMod val="50000"/>
                        <a:lumOff val="50000"/>
                      </a:schemeClr>
                    </a:solidFill>
                    <a:latin typeface="+mn-lt"/>
                    <a:ea typeface="+mn-ea"/>
                    <a:cs typeface="+mn-cs"/>
                  </a:defRPr>
                </a:pPr>
                <a:r>
                  <a:rPr lang="en-US" sz="1100" b="0" i="0" baseline="0">
                    <a:solidFill>
                      <a:schemeClr val="accent1">
                        <a:lumMod val="50000"/>
                        <a:lumOff val="50000"/>
                      </a:schemeClr>
                    </a:solidFill>
                    <a:effectLst/>
                  </a:rPr>
                  <a:t>Monthly Average Concentration (mg/L)</a:t>
                </a:r>
                <a:endParaRPr lang="en-US" sz="1100">
                  <a:solidFill>
                    <a:schemeClr val="accent1">
                      <a:lumMod val="50000"/>
                      <a:lumOff val="50000"/>
                    </a:schemeClr>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chemeClr val="accent1">
                        <a:lumMod val="50000"/>
                        <a:lumOff val="50000"/>
                      </a:schemeClr>
                    </a:solidFill>
                  </a:defRPr>
                </a:pPr>
                <a:endParaRPr lang="en-US" sz="1100">
                  <a:solidFill>
                    <a:schemeClr val="accent1">
                      <a:lumMod val="50000"/>
                      <a:lumOff val="50000"/>
                    </a:schemeClr>
                  </a:solidFill>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chemeClr val="accent1">
                      <a:lumMod val="50000"/>
                      <a:lumOff val="50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lumOff val="50000"/>
                  </a:schemeClr>
                </a:solidFill>
                <a:latin typeface="+mn-lt"/>
                <a:ea typeface="+mn-ea"/>
                <a:cs typeface="+mn-cs"/>
              </a:defRPr>
            </a:pPr>
            <a:endParaRPr lang="en-US"/>
          </a:p>
        </c:txPr>
        <c:crossAx val="796042040"/>
        <c:crosses val="max"/>
        <c:crossBetween val="midCat"/>
      </c:valAx>
      <c:valAx>
        <c:axId val="796042040"/>
        <c:scaling>
          <c:orientation val="minMax"/>
        </c:scaling>
        <c:delete val="1"/>
        <c:axPos val="b"/>
        <c:majorTickMark val="out"/>
        <c:minorTickMark val="none"/>
        <c:tickLblPos val="nextTo"/>
        <c:crossAx val="7960453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Waste Load Allocation - Total N </a:t>
            </a:r>
          </a:p>
        </c:rich>
      </c:tx>
      <c:layout>
        <c:manualLayout>
          <c:xMode val="edge"/>
          <c:yMode val="edge"/>
          <c:x val="0.69046818996415782"/>
          <c:y val="4.166666666666666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2A9F-4935-B7C7-1D0EEDA167CE}"/>
              </c:ext>
            </c:extLst>
          </c:dPt>
          <c:dPt>
            <c:idx val="2"/>
            <c:invertIfNegative val="0"/>
            <c:bubble3D val="0"/>
            <c:spPr>
              <a:solidFill>
                <a:srgbClr val="B2DE82"/>
              </a:solidFill>
              <a:ln>
                <a:noFill/>
              </a:ln>
              <a:effectLst/>
            </c:spPr>
            <c:extLst>
              <c:ext xmlns:c16="http://schemas.microsoft.com/office/drawing/2014/chart" uri="{C3380CC4-5D6E-409C-BE32-E72D297353CC}">
                <c16:uniqueId val="{00000003-2A9F-4935-B7C7-1D0EEDA167CE}"/>
              </c:ext>
            </c:extLst>
          </c:dPt>
          <c:dPt>
            <c:idx val="3"/>
            <c:invertIfNegative val="0"/>
            <c:bubble3D val="0"/>
            <c:spPr>
              <a:solidFill>
                <a:srgbClr val="FFC000"/>
              </a:solidFill>
              <a:ln>
                <a:noFill/>
              </a:ln>
              <a:effectLst/>
            </c:spPr>
            <c:extLst>
              <c:ext xmlns:c16="http://schemas.microsoft.com/office/drawing/2014/chart" uri="{C3380CC4-5D6E-409C-BE32-E72D297353CC}">
                <c16:uniqueId val="{00000005-2A9F-4935-B7C7-1D0EEDA167CE}"/>
              </c:ext>
            </c:extLst>
          </c:dPt>
          <c:dPt>
            <c:idx val="4"/>
            <c:invertIfNegative val="0"/>
            <c:bubble3D val="0"/>
            <c:spPr>
              <a:solidFill>
                <a:srgbClr val="FFC000"/>
              </a:solidFill>
              <a:ln>
                <a:noFill/>
              </a:ln>
              <a:effectLst/>
            </c:spPr>
            <c:extLst>
              <c:ext xmlns:c16="http://schemas.microsoft.com/office/drawing/2014/chart" uri="{C3380CC4-5D6E-409C-BE32-E72D297353CC}">
                <c16:uniqueId val="{00000007-2A9F-4935-B7C7-1D0EEDA167CE}"/>
              </c:ext>
            </c:extLst>
          </c:dPt>
          <c:cat>
            <c:strRef>
              <c:f>Sheet1!$C$157:$C$161</c:f>
              <c:strCache>
                <c:ptCount val="5"/>
                <c:pt idx="0">
                  <c:v>Permit Limit 
(Rated ADF 1.5 mgd)</c:v>
                </c:pt>
                <c:pt idx="1">
                  <c:v>Ex. Plant Data 
(ADF 0.89 mgd)</c:v>
                </c:pt>
                <c:pt idx="2">
                  <c:v>Ex. Plant
(@ Capacity, 1.5 mgd)</c:v>
                </c:pt>
                <c:pt idx="3">
                  <c:v>Option 1, Option 2-a/b/c 
(ADF 1.75 mgd)</c:v>
                </c:pt>
                <c:pt idx="4">
                  <c:v>Option 3-a/b
(ADF 3.50 mgd)</c:v>
                </c:pt>
              </c:strCache>
            </c:strRef>
          </c:cat>
          <c:val>
            <c:numRef>
              <c:f>Sheet1!$D$157:$D$161</c:f>
              <c:numCache>
                <c:formatCode>0.0</c:formatCode>
                <c:ptCount val="5"/>
                <c:pt idx="0" formatCode="General">
                  <c:v>100</c:v>
                </c:pt>
                <c:pt idx="1">
                  <c:v>41.593068993927893</c:v>
                </c:pt>
                <c:pt idx="2">
                  <c:v>100</c:v>
                </c:pt>
                <c:pt idx="3" formatCode="General">
                  <c:v>100</c:v>
                </c:pt>
                <c:pt idx="4">
                  <c:v>100</c:v>
                </c:pt>
              </c:numCache>
            </c:numRef>
          </c:val>
          <c:extLst>
            <c:ext xmlns:c16="http://schemas.microsoft.com/office/drawing/2014/chart" uri="{C3380CC4-5D6E-409C-BE32-E72D297353CC}">
              <c16:uniqueId val="{00000008-2A9F-4935-B7C7-1D0EEDA167CE}"/>
            </c:ext>
          </c:extLst>
        </c:ser>
        <c:dLbls>
          <c:showLegendKey val="0"/>
          <c:showVal val="0"/>
          <c:showCatName val="0"/>
          <c:showSerName val="0"/>
          <c:showPercent val="0"/>
          <c:showBubbleSize val="0"/>
        </c:dLbls>
        <c:gapWidth val="219"/>
        <c:axId val="530893632"/>
        <c:axId val="530885104"/>
      </c:barChart>
      <c:scatterChart>
        <c:scatterStyle val="lineMarker"/>
        <c:varyColors val="0"/>
        <c:ser>
          <c:idx val="1"/>
          <c:order val="1"/>
          <c:spPr>
            <a:ln w="25400" cap="rnd">
              <a:noFill/>
              <a:round/>
            </a:ln>
            <a:effectLst/>
          </c:spPr>
          <c:marker>
            <c:symbol val="circle"/>
            <c:size val="5"/>
            <c:spPr>
              <a:solidFill>
                <a:schemeClr val="accent1">
                  <a:lumMod val="50000"/>
                  <a:lumOff val="50000"/>
                </a:schemeClr>
              </a:solidFill>
              <a:ln w="9525">
                <a:no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9F-4935-B7C7-1D0EEDA167CE}"/>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9F-4935-B7C7-1D0EEDA167CE}"/>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A9F-4935-B7C7-1D0EEDA167CE}"/>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A9F-4935-B7C7-1D0EEDA167CE}"/>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A9F-4935-B7C7-1D0EEDA167C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lumOff val="50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Sheet1!$F$157:$F$161</c:f>
              <c:numCache>
                <c:formatCode>0.0</c:formatCode>
                <c:ptCount val="5"/>
                <c:pt idx="0">
                  <c:v>8</c:v>
                </c:pt>
                <c:pt idx="1">
                  <c:v>5.6</c:v>
                </c:pt>
                <c:pt idx="2">
                  <c:v>8</c:v>
                </c:pt>
                <c:pt idx="3">
                  <c:v>6.8472946788701146</c:v>
                </c:pt>
                <c:pt idx="4">
                  <c:v>3.4236473394350573</c:v>
                </c:pt>
              </c:numCache>
            </c:numRef>
          </c:yVal>
          <c:smooth val="0"/>
          <c:extLst>
            <c:ext xmlns:c16="http://schemas.microsoft.com/office/drawing/2014/chart" uri="{C3380CC4-5D6E-409C-BE32-E72D297353CC}">
              <c16:uniqueId val="{0000000D-2A9F-4935-B7C7-1D0EEDA167CE}"/>
            </c:ext>
          </c:extLst>
        </c:ser>
        <c:dLbls>
          <c:showLegendKey val="0"/>
          <c:showVal val="0"/>
          <c:showCatName val="0"/>
          <c:showSerName val="0"/>
          <c:showPercent val="0"/>
          <c:showBubbleSize val="0"/>
        </c:dLbls>
        <c:axId val="711555808"/>
        <c:axId val="711555480"/>
      </c:scatterChart>
      <c:catAx>
        <c:axId val="53089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0885104"/>
        <c:crosses val="autoZero"/>
        <c:auto val="1"/>
        <c:lblAlgn val="ctr"/>
        <c:lblOffset val="100"/>
        <c:noMultiLvlLbl val="0"/>
      </c:catAx>
      <c:valAx>
        <c:axId val="5308851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lbs per day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93632"/>
        <c:crosses val="autoZero"/>
        <c:crossBetween val="between"/>
      </c:valAx>
      <c:valAx>
        <c:axId val="711555480"/>
        <c:scaling>
          <c:orientation val="minMax"/>
          <c:max val="8"/>
        </c:scaling>
        <c:delete val="0"/>
        <c:axPos val="r"/>
        <c:title>
          <c:tx>
            <c:rich>
              <a:bodyPr rot="-5400000" spcFirstLastPara="1" vertOverflow="ellipsis" vert="horz" wrap="square" anchor="ctr" anchorCtr="1"/>
              <a:lstStyle/>
              <a:p>
                <a:pPr>
                  <a:defRPr sz="1100" b="0" i="0" u="none" strike="noStrike" kern="1200" baseline="0">
                    <a:solidFill>
                      <a:schemeClr val="accent1">
                        <a:lumMod val="50000"/>
                        <a:lumOff val="50000"/>
                      </a:schemeClr>
                    </a:solidFill>
                    <a:latin typeface="+mn-lt"/>
                    <a:ea typeface="+mn-ea"/>
                    <a:cs typeface="+mn-cs"/>
                  </a:defRPr>
                </a:pPr>
                <a:r>
                  <a:rPr lang="en-US" sz="1100">
                    <a:solidFill>
                      <a:schemeClr val="accent1">
                        <a:lumMod val="50000"/>
                        <a:lumOff val="50000"/>
                      </a:schemeClr>
                    </a:solidFill>
                  </a:rPr>
                  <a:t>Monthly</a:t>
                </a:r>
                <a:r>
                  <a:rPr lang="en-US" sz="1100" baseline="0">
                    <a:solidFill>
                      <a:schemeClr val="accent1">
                        <a:lumMod val="50000"/>
                        <a:lumOff val="50000"/>
                      </a:schemeClr>
                    </a:solidFill>
                  </a:rPr>
                  <a:t> Average Concentration (mg/L)</a:t>
                </a:r>
                <a:endParaRPr lang="en-US" sz="1100">
                  <a:solidFill>
                    <a:schemeClr val="accent1">
                      <a:lumMod val="50000"/>
                      <a:lumOff val="50000"/>
                    </a:schemeClr>
                  </a:solidFill>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accent1">
                      <a:lumMod val="50000"/>
                      <a:lumOff val="50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lumOff val="50000"/>
                  </a:schemeClr>
                </a:solidFill>
                <a:latin typeface="+mn-lt"/>
                <a:ea typeface="+mn-ea"/>
                <a:cs typeface="+mn-cs"/>
              </a:defRPr>
            </a:pPr>
            <a:endParaRPr lang="en-US"/>
          </a:p>
        </c:txPr>
        <c:crossAx val="711555808"/>
        <c:crosses val="max"/>
        <c:crossBetween val="midCat"/>
      </c:valAx>
      <c:valAx>
        <c:axId val="711555808"/>
        <c:scaling>
          <c:orientation val="minMax"/>
        </c:scaling>
        <c:delete val="1"/>
        <c:axPos val="b"/>
        <c:majorTickMark val="out"/>
        <c:minorTickMark val="none"/>
        <c:tickLblPos val="nextTo"/>
        <c:crossAx val="7115554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11/04/2023</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11/04/2023</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544388" algn="l" defTabSz="1088776" rtl="0" eaLnBrk="1" latinLnBrk="0" hangingPunct="1">
      <a:defRPr sz="1400" kern="1200">
        <a:solidFill>
          <a:schemeClr val="tx1"/>
        </a:solidFill>
        <a:latin typeface="+mn-lt"/>
        <a:ea typeface="+mn-ea"/>
        <a:cs typeface="+mn-cs"/>
      </a:defRPr>
    </a:lvl2pPr>
    <a:lvl3pPr marL="1088776" algn="l" defTabSz="1088776" rtl="0" eaLnBrk="1" latinLnBrk="0" hangingPunct="1">
      <a:defRPr sz="1400" kern="1200">
        <a:solidFill>
          <a:schemeClr val="tx1"/>
        </a:solidFill>
        <a:latin typeface="+mn-lt"/>
        <a:ea typeface="+mn-ea"/>
        <a:cs typeface="+mn-cs"/>
      </a:defRPr>
    </a:lvl3pPr>
    <a:lvl4pPr marL="1633164" algn="l" defTabSz="1088776" rtl="0" eaLnBrk="1" latinLnBrk="0" hangingPunct="1">
      <a:defRPr sz="14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elcom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7" name="Text Placeholder 6"/>
          <p:cNvSpPr>
            <a:spLocks noGrp="1"/>
          </p:cNvSpPr>
          <p:nvPr>
            <p:ph type="body" sz="quarter" idx="10" hasCustomPrompt="1"/>
          </p:nvPr>
        </p:nvSpPr>
        <p:spPr>
          <a:xfrm>
            <a:off x="7753771" y="247765"/>
            <a:ext cx="4192167" cy="307777"/>
          </a:xfrm>
        </p:spPr>
        <p:txBody>
          <a:bodyPr>
            <a:spAutoFit/>
          </a:bodyPr>
          <a:lstStyle>
            <a:lvl1pPr marL="0" indent="0">
              <a:buNone/>
              <a:defRPr sz="2000" b="1">
                <a:solidFill>
                  <a:schemeClr val="bg1"/>
                </a:solidFill>
              </a:defRPr>
            </a:lvl1pPr>
          </a:lstStyle>
          <a:p>
            <a:pPr lvl="0"/>
            <a:r>
              <a:rPr lang="en-AU" noProof="0" dirty="0"/>
              <a:t>[Presenter name]</a:t>
            </a:r>
          </a:p>
        </p:txBody>
      </p:sp>
      <p:sp>
        <p:nvSpPr>
          <p:cNvPr id="6" name="TextBox 5" descr="InstructionsBox">
            <a:extLst>
              <a:ext uri="{FF2B5EF4-FFF2-40B4-BE49-F238E27FC236}">
                <a16:creationId xmlns:a16="http://schemas.microsoft.com/office/drawing/2014/main" id="{3B5C68C1-463E-43E9-A64B-F3CC20AE6FA0}"/>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2" name="Text Placeholder 6">
            <a:extLst>
              <a:ext uri="{FF2B5EF4-FFF2-40B4-BE49-F238E27FC236}">
                <a16:creationId xmlns:a16="http://schemas.microsoft.com/office/drawing/2014/main" id="{27A41D30-D51E-4998-A61D-76ADC0445B17}"/>
              </a:ext>
            </a:extLst>
          </p:cNvPr>
          <p:cNvSpPr>
            <a:spLocks noGrp="1"/>
          </p:cNvSpPr>
          <p:nvPr>
            <p:ph type="body" sz="quarter" idx="11" hasCustomPrompt="1"/>
          </p:nvPr>
        </p:nvSpPr>
        <p:spPr>
          <a:xfrm>
            <a:off x="7753770" y="520184"/>
            <a:ext cx="4192167" cy="307777"/>
          </a:xfrm>
        </p:spPr>
        <p:txBody>
          <a:bodyPr>
            <a:spAutoFit/>
          </a:bodyPr>
          <a:lstStyle>
            <a:lvl1pPr marL="0" indent="0">
              <a:buNone/>
              <a:defRPr sz="2000" b="0">
                <a:solidFill>
                  <a:schemeClr val="bg1"/>
                </a:solidFill>
              </a:defRPr>
            </a:lvl1pPr>
          </a:lstStyle>
          <a:p>
            <a:pPr lvl="0"/>
            <a:r>
              <a:rPr lang="en-AU" noProof="0" dirty="0"/>
              <a:t>[Position title]</a:t>
            </a:r>
          </a:p>
        </p:txBody>
      </p:sp>
      <p:sp>
        <p:nvSpPr>
          <p:cNvPr id="10" name="TextBox 9">
            <a:extLst>
              <a:ext uri="{FF2B5EF4-FFF2-40B4-BE49-F238E27FC236}">
                <a16:creationId xmlns:a16="http://schemas.microsoft.com/office/drawing/2014/main" id="{EF0F238F-9B77-44C3-975A-9070FB22185D}"/>
              </a:ext>
            </a:extLst>
          </p:cNvPr>
          <p:cNvSpPr txBox="1"/>
          <p:nvPr/>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dirty="0">
                <a:solidFill>
                  <a:schemeClr val="bg1"/>
                </a:solidFill>
                <a:latin typeface="Arial Black" panose="020B0A04020102020204" pitchFamily="34" charset="0"/>
              </a:rPr>
              <a:t>Welcome</a:t>
            </a:r>
          </a:p>
        </p:txBody>
      </p:sp>
      <p:sp>
        <p:nvSpPr>
          <p:cNvPr id="11" name="Freeform 21">
            <a:extLst>
              <a:ext uri="{FF2B5EF4-FFF2-40B4-BE49-F238E27FC236}">
                <a16:creationId xmlns:a16="http://schemas.microsoft.com/office/drawing/2014/main" id="{4220B501-C00A-4905-93D5-C5CEE590B986}"/>
              </a:ext>
            </a:extLst>
          </p:cNvPr>
          <p:cNvSpPr>
            <a:spLocks noChangeAspect="1"/>
          </p:cNvSpPr>
          <p:nvPr/>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 name="Title 1">
            <a:extLst>
              <a:ext uri="{FF2B5EF4-FFF2-40B4-BE49-F238E27FC236}">
                <a16:creationId xmlns:a16="http://schemas.microsoft.com/office/drawing/2014/main" id="{B74441B2-5151-4FBB-BB98-5F34E06D8694}"/>
              </a:ext>
            </a:extLst>
          </p:cNvPr>
          <p:cNvSpPr>
            <a:spLocks noGrp="1"/>
          </p:cNvSpPr>
          <p:nvPr>
            <p:ph type="title" hasCustomPrompt="1"/>
          </p:nvPr>
        </p:nvSpPr>
        <p:spPr>
          <a:xfrm>
            <a:off x="246064" y="2739786"/>
            <a:ext cx="8803851" cy="769441"/>
          </a:xfrm>
        </p:spPr>
        <p:txBody>
          <a:bodyPr anchor="b"/>
          <a:lstStyle>
            <a:lvl1pPr>
              <a:lnSpc>
                <a:spcPct val="100000"/>
              </a:lnSpc>
              <a:spcAft>
                <a:spcPts val="0"/>
              </a:spcAft>
              <a:defRPr sz="5000">
                <a:solidFill>
                  <a:schemeClr val="bg1"/>
                </a:solidFill>
              </a:defRPr>
            </a:lvl1pPr>
          </a:lstStyle>
          <a:p>
            <a:r>
              <a:rPr lang="en-AU" noProof="0" dirty="0"/>
              <a:t>[Title]</a:t>
            </a:r>
            <a:endParaRPr lang="en-AU" dirty="0"/>
          </a:p>
        </p:txBody>
      </p:sp>
      <p:pic>
        <p:nvPicPr>
          <p:cNvPr id="13" name="Picture 12" descr="A picture containing drawing&#10;&#10;Description automatically generated">
            <a:extLst>
              <a:ext uri="{FF2B5EF4-FFF2-40B4-BE49-F238E27FC236}">
                <a16:creationId xmlns:a16="http://schemas.microsoft.com/office/drawing/2014/main" id="{2E86F236-2DEA-46CD-83B1-985E948F05ED}"/>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4" name="TextBox 13" descr="InstructionsBox">
            <a:extLst>
              <a:ext uri="{FF2B5EF4-FFF2-40B4-BE49-F238E27FC236}">
                <a16:creationId xmlns:a16="http://schemas.microsoft.com/office/drawing/2014/main" id="{9022D116-F34B-4873-A702-059BBCE5F3C2}"/>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5" name="TextBox 14">
            <a:extLst>
              <a:ext uri="{FF2B5EF4-FFF2-40B4-BE49-F238E27FC236}">
                <a16:creationId xmlns:a16="http://schemas.microsoft.com/office/drawing/2014/main" id="{F8CB2631-4F7E-4AA3-83B4-8ABBD19C77E9}"/>
              </a:ext>
            </a:extLst>
          </p:cNvPr>
          <p:cNvSpPr txBox="1"/>
          <p:nvPr userDrawn="1"/>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dirty="0">
                <a:solidFill>
                  <a:schemeClr val="bg1"/>
                </a:solidFill>
                <a:latin typeface="Arial Black" panose="020B0A04020102020204" pitchFamily="34" charset="0"/>
              </a:rPr>
              <a:t>Welcome</a:t>
            </a:r>
          </a:p>
        </p:txBody>
      </p:sp>
      <p:sp>
        <p:nvSpPr>
          <p:cNvPr id="16" name="Freeform 21">
            <a:extLst>
              <a:ext uri="{FF2B5EF4-FFF2-40B4-BE49-F238E27FC236}">
                <a16:creationId xmlns:a16="http://schemas.microsoft.com/office/drawing/2014/main" id="{6F85ED30-7867-4C4B-B1EF-F58AF73948C9}"/>
              </a:ext>
            </a:extLst>
          </p:cNvPr>
          <p:cNvSpPr>
            <a:spLocks noChangeAspect="1"/>
          </p:cNvSpPr>
          <p:nvPr userDrawn="1"/>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87503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eature Title &amp; Content">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9"/>
            <a:ext cx="11699875" cy="4838701"/>
          </a:xfrm>
        </p:spPr>
        <p:txBody>
          <a:bodyPr>
            <a:noAutofit/>
          </a:bodyPr>
          <a:lstStyle>
            <a:lvl1pPr>
              <a:defRPr lang="en-US" dirty="0" smtClean="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solidFill>
                  <a:schemeClr val="bg1"/>
                </a:solidFill>
              </a:defRPr>
            </a:lvl5pPr>
            <a:lvl6pPr>
              <a:defRPr lang="en-US" dirty="0" smtClean="0">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lvl1pPr>
              <a:defRPr>
                <a:solidFill>
                  <a:schemeClr val="bg1"/>
                </a:solidFill>
              </a:defRPr>
            </a:lvl1pPr>
          </a:lstStyle>
          <a:p>
            <a:r>
              <a:rPr lang="en-AU" noProof="0" dirty="0"/>
              <a:t>Click to add text</a:t>
            </a:r>
            <a:endParaRPr lang="en-AU" dirty="0"/>
          </a:p>
        </p:txBody>
      </p:sp>
      <p:sp>
        <p:nvSpPr>
          <p:cNvPr id="2" name="Date Placeholder 1">
            <a:extLst>
              <a:ext uri="{FF2B5EF4-FFF2-40B4-BE49-F238E27FC236}">
                <a16:creationId xmlns:a16="http://schemas.microsoft.com/office/drawing/2014/main" id="{4339A4B8-2C83-4BEA-AB49-397629C0CEB6}"/>
              </a:ext>
            </a:extLst>
          </p:cNvPr>
          <p:cNvSpPr>
            <a:spLocks noGrp="1"/>
          </p:cNvSpPr>
          <p:nvPr>
            <p:ph type="dt" sz="half" idx="12"/>
          </p:nvPr>
        </p:nvSpPr>
        <p:spPr>
          <a:xfrm>
            <a:off x="11498186" y="6537805"/>
            <a:ext cx="447751" cy="216000"/>
          </a:xfrm>
          <a:prstGeom prst="rect">
            <a:avLst/>
          </a:prstGeom>
        </p:spPr>
        <p:txBody>
          <a:bodyPr/>
          <a:lstStyle>
            <a:lvl1pPr>
              <a:defRPr>
                <a:solidFill>
                  <a:schemeClr val="bg1"/>
                </a:solidFill>
              </a:defRPr>
            </a:lvl1pPr>
          </a:lstStyle>
          <a:p>
            <a:pPr algn="r"/>
            <a:r>
              <a:rPr lang="en-US"/>
              <a:t>l   GHD</a:t>
            </a:r>
            <a:endParaRPr lang="en-AU" dirty="0"/>
          </a:p>
        </p:txBody>
      </p:sp>
      <p:sp>
        <p:nvSpPr>
          <p:cNvPr id="5" name="Footer Placeholder 4">
            <a:extLst>
              <a:ext uri="{FF2B5EF4-FFF2-40B4-BE49-F238E27FC236}">
                <a16:creationId xmlns:a16="http://schemas.microsoft.com/office/drawing/2014/main" id="{B5A05F92-0900-48FF-B593-4E04ED0AEAD7}"/>
              </a:ext>
            </a:extLst>
          </p:cNvPr>
          <p:cNvSpPr>
            <a:spLocks noGrp="1"/>
          </p:cNvSpPr>
          <p:nvPr>
            <p:ph type="ftr" sz="quarter" idx="13"/>
          </p:nvPr>
        </p:nvSpPr>
        <p:spPr>
          <a:xfrm>
            <a:off x="3038476" y="6536630"/>
            <a:ext cx="8387704" cy="217175"/>
          </a:xfrm>
          <a:prstGeom prst="rect">
            <a:avLst/>
          </a:prstGeom>
        </p:spPr>
        <p:txBody>
          <a:bodyPr/>
          <a:lstStyle>
            <a:lvl1pPr>
              <a:defRPr>
                <a:solidFill>
                  <a:schemeClr val="bg1"/>
                </a:solidFill>
              </a:defRPr>
            </a:lvl1pPr>
          </a:lstStyle>
          <a:p>
            <a:pPr algn="r"/>
            <a:r>
              <a:rPr lang="en-US"/>
              <a:t>Lewes WWTF Long Range Planning Study</a:t>
            </a:r>
            <a:endParaRPr lang="en-AU" dirty="0"/>
          </a:p>
        </p:txBody>
      </p:sp>
      <p:sp>
        <p:nvSpPr>
          <p:cNvPr id="6" name="Slide Number Placeholder 5">
            <a:extLst>
              <a:ext uri="{FF2B5EF4-FFF2-40B4-BE49-F238E27FC236}">
                <a16:creationId xmlns:a16="http://schemas.microsoft.com/office/drawing/2014/main" id="{F18A339F-1303-4CD2-B397-4BD6660914E8}"/>
              </a:ext>
            </a:extLst>
          </p:cNvPr>
          <p:cNvSpPr>
            <a:spLocks noGrp="1"/>
          </p:cNvSpPr>
          <p:nvPr>
            <p:ph type="sldNum" sz="quarter" idx="14"/>
          </p:nvPr>
        </p:nvSpPr>
        <p:spPr>
          <a:xfrm>
            <a:off x="246063" y="6536630"/>
            <a:ext cx="523510" cy="217175"/>
          </a:xfrm>
          <a:prstGeom prst="rect">
            <a:avLst/>
          </a:prstGeom>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4772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9"/>
            <a:ext cx="11699875" cy="4838701"/>
          </a:xfrm>
        </p:spPr>
        <p:txBody>
          <a:bodyPr>
            <a:noAutofit/>
          </a:bodyPr>
          <a:lstStyle>
            <a:lvl1pPr>
              <a:defRPr lang="en-US" dirty="0" smtClean="0"/>
            </a:lvl1pPr>
            <a:lvl2pPr>
              <a:defRPr lang="en-US" dirty="0"/>
            </a:lvl2pPr>
            <a:lvl3pPr>
              <a:defRPr lang="en-US" dirty="0"/>
            </a:lvl3pPr>
            <a:lvl4pPr>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lvl5pPr>
            <a:lvl6pPr>
              <a:defRPr lang="en-US" dirty="0" smtClean="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p>
            <a:r>
              <a:rPr lang="en-AU" noProof="0" dirty="0"/>
              <a:t>Click to add text</a:t>
            </a:r>
            <a:endParaRPr lang="en-AU" dirty="0"/>
          </a:p>
        </p:txBody>
      </p:sp>
      <p:sp>
        <p:nvSpPr>
          <p:cNvPr id="7" name="Date Placeholder 6">
            <a:extLst>
              <a:ext uri="{FF2B5EF4-FFF2-40B4-BE49-F238E27FC236}">
                <a16:creationId xmlns:a16="http://schemas.microsoft.com/office/drawing/2014/main" id="{24BA8B1F-A567-499D-8958-C80708009C64}"/>
              </a:ext>
            </a:extLst>
          </p:cNvPr>
          <p:cNvSpPr>
            <a:spLocks noGrp="1"/>
          </p:cNvSpPr>
          <p:nvPr>
            <p:ph type="dt" sz="half" idx="12"/>
          </p:nvPr>
        </p:nvSpPr>
        <p:spPr/>
        <p:txBody>
          <a:bodyPr/>
          <a:lstStyle/>
          <a:p>
            <a:pPr algn="r"/>
            <a:r>
              <a:rPr lang="en-US"/>
              <a:t>l   GHD</a:t>
            </a:r>
            <a:endParaRPr lang="en-AU" dirty="0"/>
          </a:p>
        </p:txBody>
      </p:sp>
      <p:sp>
        <p:nvSpPr>
          <p:cNvPr id="8" name="Footer Placeholder 7">
            <a:extLst>
              <a:ext uri="{FF2B5EF4-FFF2-40B4-BE49-F238E27FC236}">
                <a16:creationId xmlns:a16="http://schemas.microsoft.com/office/drawing/2014/main" id="{0D95B483-3938-4D5B-B6F8-3A4898651DAC}"/>
              </a:ext>
            </a:extLst>
          </p:cNvPr>
          <p:cNvSpPr>
            <a:spLocks noGrp="1"/>
          </p:cNvSpPr>
          <p:nvPr>
            <p:ph type="ftr" sz="quarter" idx="13"/>
          </p:nvPr>
        </p:nvSpPr>
        <p:spPr/>
        <p:txBody>
          <a:bodyPr/>
          <a:lstStyle/>
          <a:p>
            <a:pPr algn="r"/>
            <a:r>
              <a:rPr lang="en-US"/>
              <a:t>Lewes WWTF Long Range Planning Study</a:t>
            </a:r>
            <a:endParaRPr lang="en-AU" dirty="0"/>
          </a:p>
        </p:txBody>
      </p:sp>
      <p:sp>
        <p:nvSpPr>
          <p:cNvPr id="9" name="Slide Number Placeholder 8">
            <a:extLst>
              <a:ext uri="{FF2B5EF4-FFF2-40B4-BE49-F238E27FC236}">
                <a16:creationId xmlns:a16="http://schemas.microsoft.com/office/drawing/2014/main" id="{FDCADE08-617E-4267-9279-2AC55209208E}"/>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88030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6097588" y="342900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306511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 name="Date Placeholder 4">
            <a:extLst>
              <a:ext uri="{FF2B5EF4-FFF2-40B4-BE49-F238E27FC236}">
                <a16:creationId xmlns:a16="http://schemas.microsoft.com/office/drawing/2014/main" id="{07A53D15-9704-4FEA-9F7D-18B777613441}"/>
              </a:ext>
            </a:extLst>
          </p:cNvPr>
          <p:cNvSpPr>
            <a:spLocks noGrp="1"/>
          </p:cNvSpPr>
          <p:nvPr>
            <p:ph type="dt" sz="half" idx="13"/>
          </p:nvPr>
        </p:nvSpPr>
        <p:spPr/>
        <p:txBody>
          <a:bodyPr/>
          <a:lstStyle>
            <a:lvl1pPr>
              <a:defRPr>
                <a:solidFill>
                  <a:schemeClr val="bg1"/>
                </a:solidFill>
              </a:defRPr>
            </a:lvl1pPr>
          </a:lstStyle>
          <a:p>
            <a:pPr algn="r"/>
            <a:r>
              <a:rPr lang="en-US"/>
              <a:t>l   GHD</a:t>
            </a:r>
            <a:endParaRPr lang="en-AU" dirty="0"/>
          </a:p>
        </p:txBody>
      </p:sp>
      <p:sp>
        <p:nvSpPr>
          <p:cNvPr id="9" name="Footer Placeholder 8">
            <a:extLst>
              <a:ext uri="{FF2B5EF4-FFF2-40B4-BE49-F238E27FC236}">
                <a16:creationId xmlns:a16="http://schemas.microsoft.com/office/drawing/2014/main" id="{E4C8C5C6-DB97-4AFA-9CC1-0F30D7E4B291}"/>
              </a:ext>
            </a:extLst>
          </p:cNvPr>
          <p:cNvSpPr>
            <a:spLocks noGrp="1"/>
          </p:cNvSpPr>
          <p:nvPr>
            <p:ph type="ftr" sz="quarter" idx="14"/>
          </p:nvPr>
        </p:nvSpPr>
        <p:spPr/>
        <p:txBody>
          <a:bodyPr/>
          <a:lstStyle>
            <a:lvl1pPr>
              <a:defRPr>
                <a:solidFill>
                  <a:schemeClr val="bg1"/>
                </a:solidFill>
              </a:defRPr>
            </a:lvl1p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6F8DCFBB-9A6D-4D72-AE2F-E75B5DA856D8}"/>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10740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ullout, Image &amp;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8093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0" y="0"/>
            <a:ext cx="6097588" cy="3429000"/>
          </a:xfrm>
          <a:solidFill>
            <a:schemeClr val="tx1"/>
          </a:solidFill>
        </p:spPr>
        <p:txBody>
          <a:bodyPr lIns="216000" tIns="180000" rIns="216000" bIns="180000">
            <a:noAutofit/>
          </a:bodyPr>
          <a:lstStyle>
            <a:lvl1pPr>
              <a:lnSpc>
                <a:spcPct val="85000"/>
              </a:lnSpc>
              <a:defRPr>
                <a:solidFill>
                  <a:schemeClr val="bg1"/>
                </a:solidFill>
              </a:defRPr>
            </a:lvl1pPr>
          </a:lstStyle>
          <a:p>
            <a:r>
              <a:rPr lang="en-US" dirty="0"/>
              <a:t>[Title or pullout text]</a:t>
            </a:r>
            <a:endParaRPr lang="en-AU" dirty="0"/>
          </a:p>
        </p:txBody>
      </p:sp>
      <p:sp>
        <p:nvSpPr>
          <p:cNvPr id="3" name="Date Placeholder 2">
            <a:extLst>
              <a:ext uri="{FF2B5EF4-FFF2-40B4-BE49-F238E27FC236}">
                <a16:creationId xmlns:a16="http://schemas.microsoft.com/office/drawing/2014/main" id="{5F02752A-E8FC-40CC-88C6-CA049D7EAC91}"/>
              </a:ext>
            </a:extLst>
          </p:cNvPr>
          <p:cNvSpPr>
            <a:spLocks noGrp="1"/>
          </p:cNvSpPr>
          <p:nvPr>
            <p:ph type="dt" sz="half" idx="12"/>
          </p:nvPr>
        </p:nvSpPr>
        <p:spPr/>
        <p:txBody>
          <a:bodyPr/>
          <a:lstStyle/>
          <a:p>
            <a:pPr algn="r"/>
            <a:r>
              <a:rPr lang="en-US"/>
              <a:t>l   GHD</a:t>
            </a:r>
            <a:endParaRPr lang="en-AU" dirty="0"/>
          </a:p>
        </p:txBody>
      </p:sp>
      <p:sp>
        <p:nvSpPr>
          <p:cNvPr id="4" name="Footer Placeholder 3">
            <a:extLst>
              <a:ext uri="{FF2B5EF4-FFF2-40B4-BE49-F238E27FC236}">
                <a16:creationId xmlns:a16="http://schemas.microsoft.com/office/drawing/2014/main" id="{0B58FA86-3E20-448C-8AFE-2668FA4F8E98}"/>
              </a:ext>
            </a:extLst>
          </p:cNvPr>
          <p:cNvSpPr>
            <a:spLocks noGrp="1"/>
          </p:cNvSpPr>
          <p:nvPr>
            <p:ph type="ftr" sz="quarter" idx="13"/>
          </p:nvPr>
        </p:nvSpPr>
        <p:spPr/>
        <p:txBody>
          <a:bodyPr/>
          <a:lstStyle/>
          <a:p>
            <a:pPr algn="r"/>
            <a:r>
              <a:rPr lang="en-US"/>
              <a:t>Lewes WWTF Long Range Planning Study</a:t>
            </a:r>
            <a:endParaRPr lang="en-AU" dirty="0"/>
          </a:p>
        </p:txBody>
      </p:sp>
      <p:sp>
        <p:nvSpPr>
          <p:cNvPr id="5" name="Slide Number Placeholder 4">
            <a:extLst>
              <a:ext uri="{FF2B5EF4-FFF2-40B4-BE49-F238E27FC236}">
                <a16:creationId xmlns:a16="http://schemas.microsoft.com/office/drawing/2014/main" id="{4CE030BF-052B-4684-A974-FB8960AE0243}"/>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8326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mall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0" y="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Date Placeholder 4">
            <a:extLst>
              <a:ext uri="{FF2B5EF4-FFF2-40B4-BE49-F238E27FC236}">
                <a16:creationId xmlns:a16="http://schemas.microsoft.com/office/drawing/2014/main" id="{C9984F3F-9B84-4103-81A0-962C29070D95}"/>
              </a:ext>
            </a:extLst>
          </p:cNvPr>
          <p:cNvSpPr>
            <a:spLocks noGrp="1"/>
          </p:cNvSpPr>
          <p:nvPr>
            <p:ph type="dt" sz="half" idx="13"/>
          </p:nvPr>
        </p:nvSpPr>
        <p:spPr/>
        <p:txBody>
          <a:bodyPr/>
          <a:lstStyle/>
          <a:p>
            <a:pPr algn="r"/>
            <a:r>
              <a:rPr lang="en-US"/>
              <a:t>l   GHD</a:t>
            </a:r>
            <a:endParaRPr lang="en-AU" dirty="0"/>
          </a:p>
        </p:txBody>
      </p:sp>
      <p:sp>
        <p:nvSpPr>
          <p:cNvPr id="9" name="Footer Placeholder 8">
            <a:extLst>
              <a:ext uri="{FF2B5EF4-FFF2-40B4-BE49-F238E27FC236}">
                <a16:creationId xmlns:a16="http://schemas.microsoft.com/office/drawing/2014/main" id="{436E9599-C2D0-4E4A-97F6-7E67D8F61BBF}"/>
              </a:ext>
            </a:extLst>
          </p:cNvPr>
          <p:cNvSpPr>
            <a:spLocks noGrp="1"/>
          </p:cNvSpPr>
          <p:nvPr>
            <p:ph type="ftr" sz="quarter" idx="14"/>
          </p:nvPr>
        </p:nvSpPr>
        <p:spPr/>
        <p:txBody>
          <a:body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E428F0B4-5D4E-4FFA-855B-7209FEC5EFF8}"/>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6079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3610" y="1543049"/>
            <a:ext cx="5632327"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3610" y="214819"/>
            <a:ext cx="5632327" cy="497059"/>
          </a:xfrm>
        </p:spPr>
        <p:txBody>
          <a:bodyPr/>
          <a:lstStyle>
            <a:lvl1pPr>
              <a:lnSpc>
                <a:spcPct val="85000"/>
              </a:lnSpc>
              <a:defRPr/>
            </a:lvl1pPr>
          </a:lstStyle>
          <a:p>
            <a:r>
              <a:rPr lang="en-US" dirty="0"/>
              <a:t>[Title or pullout text]</a:t>
            </a:r>
            <a:endParaRPr lang="en-AU" dirty="0"/>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811" y="5085979"/>
            <a:ext cx="5627752" cy="129577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7588"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0" name="Date Placeholder 9">
            <a:extLst>
              <a:ext uri="{FF2B5EF4-FFF2-40B4-BE49-F238E27FC236}">
                <a16:creationId xmlns:a16="http://schemas.microsoft.com/office/drawing/2014/main" id="{CC04F60B-41DD-4B6A-AA1D-457475F6F301}"/>
              </a:ext>
            </a:extLst>
          </p:cNvPr>
          <p:cNvSpPr>
            <a:spLocks noGrp="1"/>
          </p:cNvSpPr>
          <p:nvPr>
            <p:ph type="dt" sz="half" idx="14"/>
          </p:nvPr>
        </p:nvSpPr>
        <p:spPr/>
        <p:txBody>
          <a:bodyPr/>
          <a:lstStyle/>
          <a:p>
            <a:pPr algn="r"/>
            <a:r>
              <a:rPr lang="en-US"/>
              <a:t>l   GHD</a:t>
            </a:r>
            <a:endParaRPr lang="en-AU" dirty="0"/>
          </a:p>
        </p:txBody>
      </p:sp>
      <p:sp>
        <p:nvSpPr>
          <p:cNvPr id="11" name="Footer Placeholder 10">
            <a:extLst>
              <a:ext uri="{FF2B5EF4-FFF2-40B4-BE49-F238E27FC236}">
                <a16:creationId xmlns:a16="http://schemas.microsoft.com/office/drawing/2014/main" id="{D21761B7-20F8-49BB-8769-7CBF048A78C2}"/>
              </a:ext>
            </a:extLst>
          </p:cNvPr>
          <p:cNvSpPr>
            <a:spLocks noGrp="1"/>
          </p:cNvSpPr>
          <p:nvPr>
            <p:ph type="ftr" sz="quarter" idx="15"/>
          </p:nvPr>
        </p:nvSpPr>
        <p:spPr/>
        <p:txBody>
          <a:bodyPr/>
          <a:lstStyle/>
          <a:p>
            <a:pPr algn="r"/>
            <a:r>
              <a:rPr lang="en-US"/>
              <a:t>Lewes WWTF Long Range Planning Study</a:t>
            </a:r>
            <a:endParaRPr lang="en-AU" dirty="0"/>
          </a:p>
        </p:txBody>
      </p:sp>
      <p:sp>
        <p:nvSpPr>
          <p:cNvPr id="12" name="Slide Number Placeholder 11">
            <a:extLst>
              <a:ext uri="{FF2B5EF4-FFF2-40B4-BE49-F238E27FC236}">
                <a16:creationId xmlns:a16="http://schemas.microsoft.com/office/drawing/2014/main" id="{A96507F4-7923-4A07-8795-5FF2AA401347}"/>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15344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ultiple Content, Image &amp; Ic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8"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You will need to send the icon to back to be able to click icon to add picture here</a:t>
            </a: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73454" y="1543049"/>
            <a:ext cx="5608109"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273454" y="214819"/>
            <a:ext cx="5608109" cy="497059"/>
          </a:xfrm>
        </p:spPr>
        <p:txBody>
          <a:bodyPr/>
          <a:lstStyle>
            <a:lvl1pPr>
              <a:lnSpc>
                <a:spcPct val="85000"/>
              </a:lnSpc>
              <a:defRPr/>
            </a:lvl1pPr>
          </a:lstStyle>
          <a:p>
            <a:r>
              <a:rPr lang="en-US" dirty="0"/>
              <a:t>[Title or pullout text]</a:t>
            </a:r>
            <a:endParaRPr lang="en-AU" dirty="0"/>
          </a:p>
        </p:txBody>
      </p:sp>
      <p:sp>
        <p:nvSpPr>
          <p:cNvPr id="10" name="Content Placeholder 2">
            <a:extLst>
              <a:ext uri="{FF2B5EF4-FFF2-40B4-BE49-F238E27FC236}">
                <a16:creationId xmlns:a16="http://schemas.microsoft.com/office/drawing/2014/main" id="{CD0D67B6-A678-42D5-99B1-3FDA162B7425}"/>
              </a:ext>
            </a:extLst>
          </p:cNvPr>
          <p:cNvSpPr>
            <a:spLocks noGrp="1"/>
          </p:cNvSpPr>
          <p:nvPr>
            <p:ph sz="half" idx="13" hasCustomPrompt="1"/>
          </p:nvPr>
        </p:nvSpPr>
        <p:spPr>
          <a:xfrm>
            <a:off x="0" y="3429000"/>
            <a:ext cx="6097587" cy="3429000"/>
          </a:xfrm>
          <a:solidFill>
            <a:schemeClr val="tx1"/>
          </a:solidFill>
        </p:spPr>
        <p:txBody>
          <a:bodyPr lIns="216000" tIns="180000" rIns="216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1" name="Content Placeholder 2">
            <a:extLst>
              <a:ext uri="{FF2B5EF4-FFF2-40B4-BE49-F238E27FC236}">
                <a16:creationId xmlns:a16="http://schemas.microsoft.com/office/drawing/2014/main" id="{DD11B552-CF49-423B-8F60-1B60C51C6224}"/>
              </a:ext>
            </a:extLst>
          </p:cNvPr>
          <p:cNvSpPr>
            <a:spLocks noGrp="1"/>
          </p:cNvSpPr>
          <p:nvPr>
            <p:ph sz="half" idx="14" hasCustomPrompt="1"/>
          </p:nvPr>
        </p:nvSpPr>
        <p:spPr>
          <a:xfrm>
            <a:off x="6097588" y="4956174"/>
            <a:ext cx="6097587" cy="1901826"/>
          </a:xfrm>
          <a:solidFill>
            <a:srgbClr val="009962"/>
          </a:solidFill>
        </p:spPr>
        <p:txBody>
          <a:bodyPr lIns="180000" tIns="180000" rIns="180000" bIns="180000">
            <a:noAutofit/>
          </a:bodyPr>
          <a:lstStyle>
            <a:lvl1pPr>
              <a:defRPr lang="en-AU" noProof="0" dirty="0"/>
            </a:lvl1pPr>
            <a:lvl2pPr>
              <a:buClr>
                <a:schemeClr val="tx1"/>
              </a:buClr>
              <a:buFont typeface="Arial" panose="020B0604020202020204" pitchFamily="34" charset="0"/>
              <a:buChar char="–"/>
              <a:defRPr lang="en-AU" noProof="0" dirty="0"/>
            </a:lvl2pPr>
            <a:lvl3pPr>
              <a:buClr>
                <a:schemeClr val="tx1"/>
              </a:buClr>
              <a:buFont typeface="Arial" panose="020B0604020202020204" pitchFamily="34" charset="0"/>
              <a:buChar char="•"/>
              <a:defRPr lang="en-AU" noProof="0" dirty="0">
                <a:solidFill>
                  <a:srgbClr val="000000"/>
                </a:solidFill>
              </a:defRPr>
            </a:lvl3pPr>
            <a:lvl4pPr>
              <a:buClr>
                <a:schemeClr val="tx1"/>
              </a:buClr>
              <a:buFont typeface="Arial" panose="020B0604020202020204" pitchFamily="34" charset="0"/>
              <a:buChar cha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buClr>
                <a:srgbClr val="000000"/>
              </a:buClr>
              <a:defRPr lang="en-AU" noProof="0" dirty="0"/>
            </a:lvl7pPr>
            <a:lvl8pPr>
              <a:buClr>
                <a:srgbClr val="000000"/>
              </a:buCl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2" name="Picture Placeholder 2">
            <a:extLst>
              <a:ext uri="{FF2B5EF4-FFF2-40B4-BE49-F238E27FC236}">
                <a16:creationId xmlns:a16="http://schemas.microsoft.com/office/drawing/2014/main" id="{191CE881-D9CF-473E-8D3D-A3C732C1E30A}"/>
              </a:ext>
            </a:extLst>
          </p:cNvPr>
          <p:cNvSpPr>
            <a:spLocks noGrp="1"/>
          </p:cNvSpPr>
          <p:nvPr>
            <p:ph type="pic" idx="12" hasCustomPrompt="1"/>
          </p:nvPr>
        </p:nvSpPr>
        <p:spPr>
          <a:xfrm>
            <a:off x="8390475" y="1722181"/>
            <a:ext cx="1511810" cy="151181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[Icon]</a:t>
            </a:r>
            <a:br>
              <a:rPr lang="en-AU" noProof="0" dirty="0"/>
            </a:br>
            <a:br>
              <a:rPr lang="en-AU" noProof="0" dirty="0"/>
            </a:br>
            <a:endParaRPr lang="en-AU" noProof="0" dirty="0"/>
          </a:p>
        </p:txBody>
      </p:sp>
      <p:sp>
        <p:nvSpPr>
          <p:cNvPr id="7" name="Date Placeholder 6">
            <a:extLst>
              <a:ext uri="{FF2B5EF4-FFF2-40B4-BE49-F238E27FC236}">
                <a16:creationId xmlns:a16="http://schemas.microsoft.com/office/drawing/2014/main" id="{EA54BCB3-69A1-4BC5-BC4F-BDA05DE96C54}"/>
              </a:ext>
            </a:extLst>
          </p:cNvPr>
          <p:cNvSpPr>
            <a:spLocks noGrp="1"/>
          </p:cNvSpPr>
          <p:nvPr>
            <p:ph type="dt" sz="half" idx="15"/>
          </p:nvPr>
        </p:nvSpPr>
        <p:spPr/>
        <p:txBody>
          <a:bodyPr/>
          <a:lstStyle/>
          <a:p>
            <a:pPr algn="r"/>
            <a:r>
              <a:rPr lang="en-US"/>
              <a:t>l   GHD</a:t>
            </a:r>
            <a:endParaRPr lang="en-AU" dirty="0"/>
          </a:p>
        </p:txBody>
      </p:sp>
      <p:sp>
        <p:nvSpPr>
          <p:cNvPr id="9" name="Footer Placeholder 8">
            <a:extLst>
              <a:ext uri="{FF2B5EF4-FFF2-40B4-BE49-F238E27FC236}">
                <a16:creationId xmlns:a16="http://schemas.microsoft.com/office/drawing/2014/main" id="{882A3EF3-B6F1-46FB-AB9C-F411FBDBFD94}"/>
              </a:ext>
            </a:extLst>
          </p:cNvPr>
          <p:cNvSpPr>
            <a:spLocks noGrp="1"/>
          </p:cNvSpPr>
          <p:nvPr>
            <p:ph type="ftr" sz="quarter" idx="16"/>
          </p:nvPr>
        </p:nvSpPr>
        <p:spPr/>
        <p:txBody>
          <a:bodyPr/>
          <a:lstStyle/>
          <a:p>
            <a:pPr algn="r"/>
            <a:r>
              <a:rPr lang="en-US"/>
              <a:t>Lewes WWTF Long Range Planning Study</a:t>
            </a:r>
            <a:endParaRPr lang="en-AU" dirty="0"/>
          </a:p>
        </p:txBody>
      </p:sp>
      <p:sp>
        <p:nvSpPr>
          <p:cNvPr id="13" name="Slide Number Placeholder 12">
            <a:extLst>
              <a:ext uri="{FF2B5EF4-FFF2-40B4-BE49-F238E27FC236}">
                <a16:creationId xmlns:a16="http://schemas.microsoft.com/office/drawing/2014/main" id="{F1762BEA-170B-4C04-A221-83D566B388E4}"/>
              </a:ext>
            </a:extLst>
          </p:cNvPr>
          <p:cNvSpPr>
            <a:spLocks noGrp="1"/>
          </p:cNvSpPr>
          <p:nvPr>
            <p:ph type="sldNum" sz="quarter" idx="17"/>
          </p:nvPr>
        </p:nvSpPr>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583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hoto, Icon &amp; Pullout">
    <p:bg>
      <p:bgPr>
        <a:solidFill>
          <a:srgbClr val="BFEFF8"/>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7609755" y="3429795"/>
            <a:ext cx="4336182" cy="3189774"/>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5D2A7AAA-F794-49A5-BAA8-E5396BB6F316}"/>
              </a:ext>
            </a:extLst>
          </p:cNvPr>
          <p:cNvSpPr>
            <a:spLocks noGrp="1"/>
          </p:cNvSpPr>
          <p:nvPr>
            <p:ph type="title" hasCustomPrompt="1"/>
          </p:nvPr>
        </p:nvSpPr>
        <p:spPr>
          <a:xfrm>
            <a:off x="6240448" y="214819"/>
            <a:ext cx="5705490" cy="654025"/>
          </a:xfrm>
        </p:spPr>
        <p:txBody>
          <a:bodyPr/>
          <a:lstStyle>
            <a:lvl1pPr>
              <a:lnSpc>
                <a:spcPct val="85000"/>
              </a:lnSpc>
              <a:defRPr sz="5000"/>
            </a:lvl1pPr>
          </a:lstStyle>
          <a:p>
            <a:r>
              <a:rPr lang="en-US" dirty="0"/>
              <a:t>[Pullout text]</a:t>
            </a:r>
            <a:endParaRPr lang="en-AU" dirty="0"/>
          </a:p>
        </p:txBody>
      </p:sp>
      <p:sp>
        <p:nvSpPr>
          <p:cNvPr id="9" name="Picture Placeholder 2">
            <a:extLst>
              <a:ext uri="{FF2B5EF4-FFF2-40B4-BE49-F238E27FC236}">
                <a16:creationId xmlns:a16="http://schemas.microsoft.com/office/drawing/2014/main" id="{2CFE84CB-C24F-40E9-8BCB-8EF83AB52260}"/>
              </a:ext>
            </a:extLst>
          </p:cNvPr>
          <p:cNvSpPr>
            <a:spLocks noGrp="1"/>
          </p:cNvSpPr>
          <p:nvPr>
            <p:ph type="pic" idx="12" hasCustomPrompt="1"/>
          </p:nvPr>
        </p:nvSpPr>
        <p:spPr>
          <a:xfrm>
            <a:off x="6241961" y="3429795"/>
            <a:ext cx="1080000" cy="108000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[Icon]</a:t>
            </a:r>
            <a:br>
              <a:rPr lang="en-AU" noProof="0" dirty="0"/>
            </a:br>
            <a:br>
              <a:rPr lang="en-AU" noProof="0" dirty="0"/>
            </a:br>
            <a:endParaRPr lang="en-AU" noProof="0" dirty="0"/>
          </a:p>
        </p:txBody>
      </p:sp>
      <p:sp>
        <p:nvSpPr>
          <p:cNvPr id="10" name="TextBox 9" descr="InstructionsBox">
            <a:extLst>
              <a:ext uri="{FF2B5EF4-FFF2-40B4-BE49-F238E27FC236}">
                <a16:creationId xmlns:a16="http://schemas.microsoft.com/office/drawing/2014/main" id="{23B3C033-D6D7-4606-999B-16E687EDA609}"/>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1" name="TextBox 10" descr="InstructionsBox">
            <a:extLst>
              <a:ext uri="{FF2B5EF4-FFF2-40B4-BE49-F238E27FC236}">
                <a16:creationId xmlns:a16="http://schemas.microsoft.com/office/drawing/2014/main" id="{3F72F9DC-6060-48A3-A38D-771F073B36EA}"/>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4" name="Date Placeholder 3">
            <a:extLst>
              <a:ext uri="{FF2B5EF4-FFF2-40B4-BE49-F238E27FC236}">
                <a16:creationId xmlns:a16="http://schemas.microsoft.com/office/drawing/2014/main" id="{AEB57FC0-8FFC-4C4E-843B-5CC18FCC0807}"/>
              </a:ext>
            </a:extLst>
          </p:cNvPr>
          <p:cNvSpPr>
            <a:spLocks noGrp="1"/>
          </p:cNvSpPr>
          <p:nvPr>
            <p:ph type="dt" sz="half" idx="13"/>
          </p:nvPr>
        </p:nvSpPr>
        <p:spPr/>
        <p:txBody>
          <a:bodyPr/>
          <a:lstStyle/>
          <a:p>
            <a:pPr algn="r"/>
            <a:r>
              <a:rPr lang="en-US"/>
              <a:t>l   GHD</a:t>
            </a:r>
            <a:endParaRPr lang="en-AU" dirty="0"/>
          </a:p>
        </p:txBody>
      </p:sp>
      <p:sp>
        <p:nvSpPr>
          <p:cNvPr id="12" name="Footer Placeholder 11">
            <a:extLst>
              <a:ext uri="{FF2B5EF4-FFF2-40B4-BE49-F238E27FC236}">
                <a16:creationId xmlns:a16="http://schemas.microsoft.com/office/drawing/2014/main" id="{B9A4D466-E565-4B6C-8BEE-76A63A557D71}"/>
              </a:ext>
            </a:extLst>
          </p:cNvPr>
          <p:cNvSpPr>
            <a:spLocks noGrp="1"/>
          </p:cNvSpPr>
          <p:nvPr>
            <p:ph type="ftr" sz="quarter" idx="14"/>
          </p:nvPr>
        </p:nvSpPr>
        <p:spPr/>
        <p:txBody>
          <a:bodyPr/>
          <a:lstStyle/>
          <a:p>
            <a:pPr algn="r"/>
            <a:r>
              <a:rPr lang="en-US"/>
              <a:t>Lewes WWTF Long Range Planning Study</a:t>
            </a:r>
            <a:endParaRPr lang="en-AU" dirty="0"/>
          </a:p>
        </p:txBody>
      </p:sp>
      <p:sp>
        <p:nvSpPr>
          <p:cNvPr id="13" name="Slide Number Placeholder 12">
            <a:extLst>
              <a:ext uri="{FF2B5EF4-FFF2-40B4-BE49-F238E27FC236}">
                <a16:creationId xmlns:a16="http://schemas.microsoft.com/office/drawing/2014/main" id="{5CFAD027-EC42-44D2-B366-09AA4F1026B1}"/>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42888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Featur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6096000" y="0"/>
            <a:ext cx="6097587" cy="6859588"/>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863" indent="-268288">
              <a:spcBef>
                <a:spcPts val="300"/>
              </a:spcBef>
              <a:spcAft>
                <a:spcPts val="300"/>
              </a:spcAft>
              <a:buFont typeface="+mj-lt"/>
              <a:buAutoNum type="romanLcPeriod"/>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Content Placeholder 2"/>
          <p:cNvSpPr>
            <a:spLocks noGrp="1"/>
          </p:cNvSpPr>
          <p:nvPr>
            <p:ph sz="half" idx="1" hasCustomPrompt="1"/>
          </p:nvPr>
        </p:nvSpPr>
        <p:spPr>
          <a:xfrm>
            <a:off x="246063" y="1543049"/>
            <a:ext cx="56355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64" y="214819"/>
            <a:ext cx="5635500" cy="526298"/>
          </a:xfrm>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30B55F16-A2A5-489F-B46D-678F5D7CCEE6}"/>
              </a:ext>
            </a:extLst>
          </p:cNvPr>
          <p:cNvSpPr>
            <a:spLocks noGrp="1"/>
          </p:cNvSpPr>
          <p:nvPr>
            <p:ph type="dt" sz="half" idx="13"/>
          </p:nvPr>
        </p:nvSpPr>
        <p:spPr/>
        <p:txBody>
          <a:bodyPr/>
          <a:lstStyle>
            <a:lvl1pPr>
              <a:defRPr>
                <a:solidFill>
                  <a:schemeClr val="bg1"/>
                </a:solidFill>
              </a:defRPr>
            </a:lvl1pPr>
          </a:lstStyle>
          <a:p>
            <a:pPr algn="r"/>
            <a:r>
              <a:rPr lang="en-US"/>
              <a:t>l   GHD</a:t>
            </a:r>
            <a:endParaRPr lang="en-AU" dirty="0"/>
          </a:p>
        </p:txBody>
      </p:sp>
      <p:sp>
        <p:nvSpPr>
          <p:cNvPr id="9" name="Footer Placeholder 8">
            <a:extLst>
              <a:ext uri="{FF2B5EF4-FFF2-40B4-BE49-F238E27FC236}">
                <a16:creationId xmlns:a16="http://schemas.microsoft.com/office/drawing/2014/main" id="{E5891674-90FC-455F-A9CA-D41922EE04EF}"/>
              </a:ext>
            </a:extLst>
          </p:cNvPr>
          <p:cNvSpPr>
            <a:spLocks noGrp="1"/>
          </p:cNvSpPr>
          <p:nvPr>
            <p:ph type="ftr" sz="quarter" idx="14"/>
          </p:nvPr>
        </p:nvSpPr>
        <p:spPr/>
        <p:txBody>
          <a:bodyPr/>
          <a:lstStyle>
            <a:lvl1pPr>
              <a:defRPr>
                <a:solidFill>
                  <a:schemeClr val="bg1"/>
                </a:solidFill>
              </a:defRPr>
            </a:lvl1p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606F0F04-72A4-41F2-B4E9-DE5348573215}"/>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2231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eop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315132"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315132"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14" name="Picture Placeholder 13">
            <a:extLst>
              <a:ext uri="{FF2B5EF4-FFF2-40B4-BE49-F238E27FC236}">
                <a16:creationId xmlns:a16="http://schemas.microsoft.com/office/drawing/2014/main" id="{D6D70513-D42A-4B37-BEC2-DC5C34EE6D77}"/>
              </a:ext>
            </a:extLst>
          </p:cNvPr>
          <p:cNvSpPr>
            <a:spLocks noGrp="1"/>
          </p:cNvSpPr>
          <p:nvPr>
            <p:ph type="pic" sz="quarter" idx="18"/>
          </p:nvPr>
        </p:nvSpPr>
        <p:spPr>
          <a:xfrm>
            <a:off x="246063"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7BEB36FD-EDC5-4433-A4C0-25E2E6E2B333}"/>
              </a:ext>
            </a:extLst>
          </p:cNvPr>
          <p:cNvSpPr>
            <a:spLocks noGrp="1"/>
          </p:cNvSpPr>
          <p:nvPr>
            <p:ph sz="half" idx="19" hasCustomPrompt="1"/>
          </p:nvPr>
        </p:nvSpPr>
        <p:spPr>
          <a:xfrm>
            <a:off x="3248131"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0" name="Content Placeholder 2">
            <a:extLst>
              <a:ext uri="{FF2B5EF4-FFF2-40B4-BE49-F238E27FC236}">
                <a16:creationId xmlns:a16="http://schemas.microsoft.com/office/drawing/2014/main" id="{05C1969E-AAC3-451E-B160-443C786DBB15}"/>
              </a:ext>
            </a:extLst>
          </p:cNvPr>
          <p:cNvSpPr>
            <a:spLocks noGrp="1"/>
          </p:cNvSpPr>
          <p:nvPr>
            <p:ph sz="half" idx="20" hasCustomPrompt="1"/>
          </p:nvPr>
        </p:nvSpPr>
        <p:spPr>
          <a:xfrm>
            <a:off x="4324976"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1" name="Content Placeholder 2">
            <a:extLst>
              <a:ext uri="{FF2B5EF4-FFF2-40B4-BE49-F238E27FC236}">
                <a16:creationId xmlns:a16="http://schemas.microsoft.com/office/drawing/2014/main" id="{53361715-C88A-4A9F-85FF-DEE2C5E2380F}"/>
              </a:ext>
            </a:extLst>
          </p:cNvPr>
          <p:cNvSpPr>
            <a:spLocks noGrp="1"/>
          </p:cNvSpPr>
          <p:nvPr>
            <p:ph sz="half" idx="21" hasCustomPrompt="1"/>
          </p:nvPr>
        </p:nvSpPr>
        <p:spPr>
          <a:xfrm>
            <a:off x="4324976"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2" name="Picture Placeholder 13">
            <a:extLst>
              <a:ext uri="{FF2B5EF4-FFF2-40B4-BE49-F238E27FC236}">
                <a16:creationId xmlns:a16="http://schemas.microsoft.com/office/drawing/2014/main" id="{98A1E166-8ADF-4294-A894-9F740A237185}"/>
              </a:ext>
            </a:extLst>
          </p:cNvPr>
          <p:cNvSpPr>
            <a:spLocks noGrp="1"/>
          </p:cNvSpPr>
          <p:nvPr>
            <p:ph type="pic" sz="quarter" idx="22"/>
          </p:nvPr>
        </p:nvSpPr>
        <p:spPr>
          <a:xfrm>
            <a:off x="3255907"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43" name="Straight Connector 42">
            <a:extLst>
              <a:ext uri="{FF2B5EF4-FFF2-40B4-BE49-F238E27FC236}">
                <a16:creationId xmlns:a16="http://schemas.microsoft.com/office/drawing/2014/main" id="{7070F471-E678-4688-8744-B2A7DA2BF18E}"/>
              </a:ext>
            </a:extLst>
          </p:cNvPr>
          <p:cNvCxnSpPr>
            <a:cxnSpLocks/>
          </p:cNvCxnSpPr>
          <p:nvPr/>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EDA74481-E239-4EBF-A7DB-33C93F6C6372}"/>
              </a:ext>
            </a:extLst>
          </p:cNvPr>
          <p:cNvSpPr>
            <a:spLocks noGrp="1"/>
          </p:cNvSpPr>
          <p:nvPr>
            <p:ph sz="half" idx="23" hasCustomPrompt="1"/>
          </p:nvPr>
        </p:nvSpPr>
        <p:spPr>
          <a:xfrm>
            <a:off x="6250199"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5" name="Content Placeholder 2">
            <a:extLst>
              <a:ext uri="{FF2B5EF4-FFF2-40B4-BE49-F238E27FC236}">
                <a16:creationId xmlns:a16="http://schemas.microsoft.com/office/drawing/2014/main" id="{15C2C9A5-E4B5-4724-BEAE-485B62BE578A}"/>
              </a:ext>
            </a:extLst>
          </p:cNvPr>
          <p:cNvSpPr>
            <a:spLocks noGrp="1"/>
          </p:cNvSpPr>
          <p:nvPr>
            <p:ph sz="half" idx="24" hasCustomPrompt="1"/>
          </p:nvPr>
        </p:nvSpPr>
        <p:spPr>
          <a:xfrm>
            <a:off x="7319268"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6" name="Content Placeholder 2">
            <a:extLst>
              <a:ext uri="{FF2B5EF4-FFF2-40B4-BE49-F238E27FC236}">
                <a16:creationId xmlns:a16="http://schemas.microsoft.com/office/drawing/2014/main" id="{5B02E4D1-5428-4AEA-A15A-AF5A62FE9399}"/>
              </a:ext>
            </a:extLst>
          </p:cNvPr>
          <p:cNvSpPr>
            <a:spLocks noGrp="1"/>
          </p:cNvSpPr>
          <p:nvPr>
            <p:ph sz="half" idx="25" hasCustomPrompt="1"/>
          </p:nvPr>
        </p:nvSpPr>
        <p:spPr>
          <a:xfrm>
            <a:off x="7319268"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7" name="Picture Placeholder 13">
            <a:extLst>
              <a:ext uri="{FF2B5EF4-FFF2-40B4-BE49-F238E27FC236}">
                <a16:creationId xmlns:a16="http://schemas.microsoft.com/office/drawing/2014/main" id="{A89AC4C4-1F40-4293-97B3-B1AD581F256A}"/>
              </a:ext>
            </a:extLst>
          </p:cNvPr>
          <p:cNvSpPr>
            <a:spLocks noGrp="1"/>
          </p:cNvSpPr>
          <p:nvPr>
            <p:ph type="pic" sz="quarter" idx="26"/>
          </p:nvPr>
        </p:nvSpPr>
        <p:spPr>
          <a:xfrm>
            <a:off x="6250199"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48" name="Straight Connector 47">
            <a:extLst>
              <a:ext uri="{FF2B5EF4-FFF2-40B4-BE49-F238E27FC236}">
                <a16:creationId xmlns:a16="http://schemas.microsoft.com/office/drawing/2014/main" id="{58840C43-2845-4FB7-B959-F0CECC76FFEB}"/>
              </a:ext>
            </a:extLst>
          </p:cNvPr>
          <p:cNvCxnSpPr>
            <a:cxnSpLocks/>
          </p:cNvCxnSpPr>
          <p:nvPr/>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45BEBA23-57B5-4062-81D6-56325CE2A8A6}"/>
              </a:ext>
            </a:extLst>
          </p:cNvPr>
          <p:cNvSpPr>
            <a:spLocks noGrp="1"/>
          </p:cNvSpPr>
          <p:nvPr>
            <p:ph sz="half" idx="27" hasCustomPrompt="1"/>
          </p:nvPr>
        </p:nvSpPr>
        <p:spPr>
          <a:xfrm>
            <a:off x="9252267"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0" name="Content Placeholder 2">
            <a:extLst>
              <a:ext uri="{FF2B5EF4-FFF2-40B4-BE49-F238E27FC236}">
                <a16:creationId xmlns:a16="http://schemas.microsoft.com/office/drawing/2014/main" id="{F35A655B-127D-41E0-8BAC-7BEBAE497DD4}"/>
              </a:ext>
            </a:extLst>
          </p:cNvPr>
          <p:cNvSpPr>
            <a:spLocks noGrp="1"/>
          </p:cNvSpPr>
          <p:nvPr>
            <p:ph sz="half" idx="28" hasCustomPrompt="1"/>
          </p:nvPr>
        </p:nvSpPr>
        <p:spPr>
          <a:xfrm>
            <a:off x="10321336"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51" name="Content Placeholder 2">
            <a:extLst>
              <a:ext uri="{FF2B5EF4-FFF2-40B4-BE49-F238E27FC236}">
                <a16:creationId xmlns:a16="http://schemas.microsoft.com/office/drawing/2014/main" id="{48355EB4-B92B-4E9E-A278-02CEE6CDA289}"/>
              </a:ext>
            </a:extLst>
          </p:cNvPr>
          <p:cNvSpPr>
            <a:spLocks noGrp="1"/>
          </p:cNvSpPr>
          <p:nvPr>
            <p:ph sz="half" idx="29" hasCustomPrompt="1"/>
          </p:nvPr>
        </p:nvSpPr>
        <p:spPr>
          <a:xfrm>
            <a:off x="10321336"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52" name="Picture Placeholder 13">
            <a:extLst>
              <a:ext uri="{FF2B5EF4-FFF2-40B4-BE49-F238E27FC236}">
                <a16:creationId xmlns:a16="http://schemas.microsoft.com/office/drawing/2014/main" id="{403170FB-3C91-444E-A6A9-191FE10E2644}"/>
              </a:ext>
            </a:extLst>
          </p:cNvPr>
          <p:cNvSpPr>
            <a:spLocks noGrp="1"/>
          </p:cNvSpPr>
          <p:nvPr>
            <p:ph type="pic" sz="quarter" idx="30"/>
          </p:nvPr>
        </p:nvSpPr>
        <p:spPr>
          <a:xfrm>
            <a:off x="9252267"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53" name="Straight Connector 52">
            <a:extLst>
              <a:ext uri="{FF2B5EF4-FFF2-40B4-BE49-F238E27FC236}">
                <a16:creationId xmlns:a16="http://schemas.microsoft.com/office/drawing/2014/main" id="{8D04B792-242D-4E0F-8DDB-5E51A8CFB031}"/>
              </a:ext>
            </a:extLst>
          </p:cNvPr>
          <p:cNvCxnSpPr>
            <a:cxnSpLocks/>
          </p:cNvCxnSpPr>
          <p:nvPr/>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A5EFC9-477B-40DA-8EF0-614C31B5C76A}"/>
              </a:ext>
            </a:extLst>
          </p:cNvPr>
          <p:cNvCxnSpPr>
            <a:cxnSpLocks/>
          </p:cNvCxnSpPr>
          <p:nvPr userDrawn="1"/>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CE54858-AB4D-4899-8610-880D91FE3984}"/>
              </a:ext>
            </a:extLst>
          </p:cNvPr>
          <p:cNvCxnSpPr>
            <a:cxnSpLocks/>
          </p:cNvCxnSpPr>
          <p:nvPr userDrawn="1"/>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2C0E81-B232-4CB2-9DC6-FD9FAA46C6B6}"/>
              </a:ext>
            </a:extLst>
          </p:cNvPr>
          <p:cNvCxnSpPr>
            <a:cxnSpLocks/>
          </p:cNvCxnSpPr>
          <p:nvPr userDrawn="1"/>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F665C3-1F38-4AAE-94AF-1FCA67BC2D2A}"/>
              </a:ext>
            </a:extLst>
          </p:cNvPr>
          <p:cNvCxnSpPr>
            <a:cxnSpLocks/>
          </p:cNvCxnSpPr>
          <p:nvPr userDrawn="1"/>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08618CC-85EE-4003-AC5E-1BF7FFC0FD7C}"/>
              </a:ext>
            </a:extLst>
          </p:cNvPr>
          <p:cNvSpPr>
            <a:spLocks noGrp="1"/>
          </p:cNvSpPr>
          <p:nvPr>
            <p:ph type="dt" sz="half" idx="31"/>
          </p:nvPr>
        </p:nvSpPr>
        <p:spPr/>
        <p:txBody>
          <a:bodyPr/>
          <a:lstStyle/>
          <a:p>
            <a:pPr algn="r"/>
            <a:r>
              <a:rPr lang="en-US"/>
              <a:t>l   GHD</a:t>
            </a:r>
            <a:endParaRPr lang="en-AU" dirty="0"/>
          </a:p>
        </p:txBody>
      </p:sp>
      <p:sp>
        <p:nvSpPr>
          <p:cNvPr id="6" name="Footer Placeholder 5">
            <a:extLst>
              <a:ext uri="{FF2B5EF4-FFF2-40B4-BE49-F238E27FC236}">
                <a16:creationId xmlns:a16="http://schemas.microsoft.com/office/drawing/2014/main" id="{B55BA5BA-42FD-4773-8CEC-13953D5DCABF}"/>
              </a:ext>
            </a:extLst>
          </p:cNvPr>
          <p:cNvSpPr>
            <a:spLocks noGrp="1"/>
          </p:cNvSpPr>
          <p:nvPr>
            <p:ph type="ftr" sz="quarter" idx="32"/>
          </p:nvPr>
        </p:nvSpPr>
        <p:spPr/>
        <p:txBody>
          <a:bodyPr/>
          <a:lstStyle/>
          <a:p>
            <a:pPr algn="r"/>
            <a:r>
              <a:rPr lang="en-US"/>
              <a:t>Lewes WWTF Long Range Planning Study</a:t>
            </a:r>
            <a:endParaRPr lang="en-AU" dirty="0"/>
          </a:p>
        </p:txBody>
      </p:sp>
      <p:sp>
        <p:nvSpPr>
          <p:cNvPr id="7" name="Slide Number Placeholder 6">
            <a:extLst>
              <a:ext uri="{FF2B5EF4-FFF2-40B4-BE49-F238E27FC236}">
                <a16:creationId xmlns:a16="http://schemas.microsoft.com/office/drawing/2014/main" id="{E72A0147-16F7-4A54-BF8A-6229BB5C4118}"/>
              </a:ext>
            </a:extLst>
          </p:cNvPr>
          <p:cNvSpPr>
            <a:spLocks noGrp="1"/>
          </p:cNvSpPr>
          <p:nvPr>
            <p:ph type="sldNum" sz="quarter" idx="3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19813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2" name="Title 1"/>
          <p:cNvSpPr>
            <a:spLocks noGrp="1"/>
          </p:cNvSpPr>
          <p:nvPr>
            <p:ph type="title" hasCustomPrompt="1"/>
          </p:nvPr>
        </p:nvSpPr>
        <p:spPr>
          <a:xfrm>
            <a:off x="246063" y="2992026"/>
            <a:ext cx="5563492"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6" y="3645978"/>
            <a:ext cx="5066325"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7588"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0" name="Freeform 21">
            <a:extLst>
              <a:ext uri="{FF2B5EF4-FFF2-40B4-BE49-F238E27FC236}">
                <a16:creationId xmlns:a16="http://schemas.microsoft.com/office/drawing/2014/main" id="{A7991122-0479-4888-AEC6-8C38C5AEB704}"/>
              </a:ext>
            </a:extLst>
          </p:cNvPr>
          <p:cNvSpPr>
            <a:spLocks noChangeAspect="1"/>
          </p:cNvSpPr>
          <p:nvPr/>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8" name="Picture 7" descr="A picture containing drawing&#10;&#10;Description automatically generated">
            <a:extLst>
              <a:ext uri="{FF2B5EF4-FFF2-40B4-BE49-F238E27FC236}">
                <a16:creationId xmlns:a16="http://schemas.microsoft.com/office/drawing/2014/main" id="{374796D6-8CFF-4131-A9AF-553491E9DEC2}"/>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1" name="Freeform 21">
            <a:extLst>
              <a:ext uri="{FF2B5EF4-FFF2-40B4-BE49-F238E27FC236}">
                <a16:creationId xmlns:a16="http://schemas.microsoft.com/office/drawing/2014/main" id="{70FE6E44-3F85-45EC-B694-E1FCE3072273}"/>
              </a:ext>
            </a:extLst>
          </p:cNvPr>
          <p:cNvSpPr>
            <a:spLocks noChangeAspect="1"/>
          </p:cNvSpPr>
          <p:nvPr userDrawn="1"/>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7131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rojects">
    <p:spTree>
      <p:nvGrpSpPr>
        <p:cNvPr id="1" name=""/>
        <p:cNvGrpSpPr/>
        <p:nvPr/>
      </p:nvGrpSpPr>
      <p:grpSpPr>
        <a:xfrm>
          <a:off x="0" y="0"/>
          <a:ext cx="0" cy="0"/>
          <a:chOff x="0" y="0"/>
          <a:chExt cx="0" cy="0"/>
        </a:xfrm>
      </p:grpSpPr>
      <p:sp>
        <p:nvSpPr>
          <p:cNvPr id="90" name="Picture Placeholder 13">
            <a:extLst>
              <a:ext uri="{FF2B5EF4-FFF2-40B4-BE49-F238E27FC236}">
                <a16:creationId xmlns:a16="http://schemas.microsoft.com/office/drawing/2014/main" id="{90A564B6-2130-47B0-B05E-F99335454B16}"/>
              </a:ext>
            </a:extLst>
          </p:cNvPr>
          <p:cNvSpPr>
            <a:spLocks noGrp="1"/>
          </p:cNvSpPr>
          <p:nvPr>
            <p:ph type="pic" sz="quarter" idx="46"/>
          </p:nvPr>
        </p:nvSpPr>
        <p:spPr>
          <a:xfrm>
            <a:off x="246063" y="3917016"/>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91" name="Picture Placeholder 13">
            <a:extLst>
              <a:ext uri="{FF2B5EF4-FFF2-40B4-BE49-F238E27FC236}">
                <a16:creationId xmlns:a16="http://schemas.microsoft.com/office/drawing/2014/main" id="{D84B1632-3126-4591-BC5E-7BE7CC17CAD9}"/>
              </a:ext>
            </a:extLst>
          </p:cNvPr>
          <p:cNvSpPr>
            <a:spLocks noGrp="1"/>
          </p:cNvSpPr>
          <p:nvPr>
            <p:ph type="pic" sz="quarter" idx="47"/>
          </p:nvPr>
        </p:nvSpPr>
        <p:spPr>
          <a:xfrm>
            <a:off x="6227663" y="3917016"/>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89" name="Picture Placeholder 13">
            <a:extLst>
              <a:ext uri="{FF2B5EF4-FFF2-40B4-BE49-F238E27FC236}">
                <a16:creationId xmlns:a16="http://schemas.microsoft.com/office/drawing/2014/main" id="{2631377C-3815-4E28-B900-BA06744E073F}"/>
              </a:ext>
            </a:extLst>
          </p:cNvPr>
          <p:cNvSpPr>
            <a:spLocks noGrp="1"/>
          </p:cNvSpPr>
          <p:nvPr>
            <p:ph type="pic" sz="quarter" idx="45"/>
          </p:nvPr>
        </p:nvSpPr>
        <p:spPr>
          <a:xfrm>
            <a:off x="6227663" y="1056917"/>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88" name="Picture Placeholder 13">
            <a:extLst>
              <a:ext uri="{FF2B5EF4-FFF2-40B4-BE49-F238E27FC236}">
                <a16:creationId xmlns:a16="http://schemas.microsoft.com/office/drawing/2014/main" id="{AC14EEB6-6D63-402E-B93A-8F5FE2A0195D}"/>
              </a:ext>
            </a:extLst>
          </p:cNvPr>
          <p:cNvSpPr>
            <a:spLocks noGrp="1"/>
          </p:cNvSpPr>
          <p:nvPr>
            <p:ph type="pic" sz="quarter" idx="44"/>
          </p:nvPr>
        </p:nvSpPr>
        <p:spPr>
          <a:xfrm>
            <a:off x="246063" y="1056917"/>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902313" y="1219774"/>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902313" y="1517454"/>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A91F27D9-555F-47F5-9EAF-58416922DF63}"/>
              </a:ext>
            </a:extLst>
          </p:cNvPr>
          <p:cNvSpPr>
            <a:spLocks noGrp="1"/>
          </p:cNvSpPr>
          <p:nvPr>
            <p:ph sz="half" idx="19" hasCustomPrompt="1"/>
          </p:nvPr>
        </p:nvSpPr>
        <p:spPr>
          <a:xfrm>
            <a:off x="1902313" y="1745245"/>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29" name="Content Placeholder 2">
            <a:extLst>
              <a:ext uri="{FF2B5EF4-FFF2-40B4-BE49-F238E27FC236}">
                <a16:creationId xmlns:a16="http://schemas.microsoft.com/office/drawing/2014/main" id="{7598D2EF-2F6D-4BB1-A5E4-1029C4867AD0}"/>
              </a:ext>
            </a:extLst>
          </p:cNvPr>
          <p:cNvSpPr>
            <a:spLocks noGrp="1"/>
          </p:cNvSpPr>
          <p:nvPr>
            <p:ph sz="half" idx="20" hasCustomPrompt="1"/>
          </p:nvPr>
        </p:nvSpPr>
        <p:spPr>
          <a:xfrm>
            <a:off x="1902313" y="1969242"/>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 name="Text Placeholder 6">
            <a:extLst>
              <a:ext uri="{FF2B5EF4-FFF2-40B4-BE49-F238E27FC236}">
                <a16:creationId xmlns:a16="http://schemas.microsoft.com/office/drawing/2014/main" id="{76E0E897-131D-4D1C-A79E-051719F48647}"/>
              </a:ext>
            </a:extLst>
          </p:cNvPr>
          <p:cNvSpPr>
            <a:spLocks noGrp="1"/>
          </p:cNvSpPr>
          <p:nvPr>
            <p:ph type="body" sz="quarter" idx="21" hasCustomPrompt="1"/>
          </p:nvPr>
        </p:nvSpPr>
        <p:spPr>
          <a:xfrm>
            <a:off x="246063" y="2304171"/>
            <a:ext cx="5705475" cy="432000"/>
          </a:xfrm>
        </p:spPr>
        <p:txBody>
          <a:bodyPr/>
          <a:lstStyle>
            <a:lvl1pPr>
              <a:defRPr sz="1400" b="1"/>
            </a:lvl1pPr>
          </a:lstStyle>
          <a:p>
            <a:pPr lvl="0"/>
            <a:r>
              <a:rPr lang="en-US" dirty="0"/>
              <a:t>[Project Overview – why this project is relevant]</a:t>
            </a:r>
            <a:endParaRPr lang="en-AU" dirty="0"/>
          </a:p>
        </p:txBody>
      </p:sp>
      <p:sp>
        <p:nvSpPr>
          <p:cNvPr id="32" name="Text Placeholder 6">
            <a:extLst>
              <a:ext uri="{FF2B5EF4-FFF2-40B4-BE49-F238E27FC236}">
                <a16:creationId xmlns:a16="http://schemas.microsoft.com/office/drawing/2014/main" id="{8DC5ED64-DE91-4FE0-B373-6A6EFC650461}"/>
              </a:ext>
            </a:extLst>
          </p:cNvPr>
          <p:cNvSpPr>
            <a:spLocks noGrp="1"/>
          </p:cNvSpPr>
          <p:nvPr>
            <p:ph type="body" sz="quarter" idx="22" hasCustomPrompt="1"/>
          </p:nvPr>
        </p:nvSpPr>
        <p:spPr>
          <a:xfrm>
            <a:off x="254050" y="2812376"/>
            <a:ext cx="5705475" cy="720000"/>
          </a:xfrm>
        </p:spPr>
        <p:txBody>
          <a:bodyPr/>
          <a:lstStyle>
            <a:lvl1pPr>
              <a:defRPr sz="1400"/>
            </a:lvl1pPr>
          </a:lstStyle>
          <a:p>
            <a:pPr lvl="0"/>
            <a:r>
              <a:rPr lang="en-US" dirty="0"/>
              <a:t>[Outcomes (no more than 3 lines of text)]</a:t>
            </a:r>
            <a:endParaRPr lang="en-AU" dirty="0"/>
          </a:p>
        </p:txBody>
      </p:sp>
      <p:sp>
        <p:nvSpPr>
          <p:cNvPr id="64" name="Content Placeholder 2">
            <a:extLst>
              <a:ext uri="{FF2B5EF4-FFF2-40B4-BE49-F238E27FC236}">
                <a16:creationId xmlns:a16="http://schemas.microsoft.com/office/drawing/2014/main" id="{B2A84115-8196-4422-9F6F-4AF0134642FE}"/>
              </a:ext>
            </a:extLst>
          </p:cNvPr>
          <p:cNvSpPr>
            <a:spLocks noGrp="1"/>
          </p:cNvSpPr>
          <p:nvPr>
            <p:ph sz="half" idx="23" hasCustomPrompt="1"/>
          </p:nvPr>
        </p:nvSpPr>
        <p:spPr>
          <a:xfrm>
            <a:off x="1902313" y="4069148"/>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65" name="Content Placeholder 2">
            <a:extLst>
              <a:ext uri="{FF2B5EF4-FFF2-40B4-BE49-F238E27FC236}">
                <a16:creationId xmlns:a16="http://schemas.microsoft.com/office/drawing/2014/main" id="{F9621AB0-25D3-44A5-BC90-B82062534B46}"/>
              </a:ext>
            </a:extLst>
          </p:cNvPr>
          <p:cNvSpPr>
            <a:spLocks noGrp="1"/>
          </p:cNvSpPr>
          <p:nvPr>
            <p:ph sz="half" idx="24" hasCustomPrompt="1"/>
          </p:nvPr>
        </p:nvSpPr>
        <p:spPr>
          <a:xfrm>
            <a:off x="1902313" y="4366828"/>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67" name="Straight Connector 66">
            <a:extLst>
              <a:ext uri="{FF2B5EF4-FFF2-40B4-BE49-F238E27FC236}">
                <a16:creationId xmlns:a16="http://schemas.microsoft.com/office/drawing/2014/main" id="{0585CFC0-7E8A-4A3A-8D74-E62BEA270EE1}"/>
              </a:ext>
            </a:extLst>
          </p:cNvPr>
          <p:cNvCxnSpPr>
            <a:cxnSpLocks/>
          </p:cNvCxnSpPr>
          <p:nvPr/>
        </p:nvCxnSpPr>
        <p:spPr>
          <a:xfrm>
            <a:off x="2460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Content Placeholder 2">
            <a:extLst>
              <a:ext uri="{FF2B5EF4-FFF2-40B4-BE49-F238E27FC236}">
                <a16:creationId xmlns:a16="http://schemas.microsoft.com/office/drawing/2014/main" id="{C1563798-7BE4-4BF3-867A-FD21E0432B08}"/>
              </a:ext>
            </a:extLst>
          </p:cNvPr>
          <p:cNvSpPr>
            <a:spLocks noGrp="1"/>
          </p:cNvSpPr>
          <p:nvPr>
            <p:ph sz="half" idx="26" hasCustomPrompt="1"/>
          </p:nvPr>
        </p:nvSpPr>
        <p:spPr>
          <a:xfrm>
            <a:off x="1902313" y="4594619"/>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69" name="Content Placeholder 2">
            <a:extLst>
              <a:ext uri="{FF2B5EF4-FFF2-40B4-BE49-F238E27FC236}">
                <a16:creationId xmlns:a16="http://schemas.microsoft.com/office/drawing/2014/main" id="{99EE30C1-DCDC-467A-9CFC-525DA669F47A}"/>
              </a:ext>
            </a:extLst>
          </p:cNvPr>
          <p:cNvSpPr>
            <a:spLocks noGrp="1"/>
          </p:cNvSpPr>
          <p:nvPr>
            <p:ph sz="half" idx="27" hasCustomPrompt="1"/>
          </p:nvPr>
        </p:nvSpPr>
        <p:spPr>
          <a:xfrm>
            <a:off x="1902313" y="4818616"/>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0" name="Text Placeholder 6">
            <a:extLst>
              <a:ext uri="{FF2B5EF4-FFF2-40B4-BE49-F238E27FC236}">
                <a16:creationId xmlns:a16="http://schemas.microsoft.com/office/drawing/2014/main" id="{02BEAFEC-7A40-4664-AA73-993A53309549}"/>
              </a:ext>
            </a:extLst>
          </p:cNvPr>
          <p:cNvSpPr>
            <a:spLocks noGrp="1"/>
          </p:cNvSpPr>
          <p:nvPr>
            <p:ph type="body" sz="quarter" idx="28" hasCustomPrompt="1"/>
          </p:nvPr>
        </p:nvSpPr>
        <p:spPr>
          <a:xfrm>
            <a:off x="246063" y="5153545"/>
            <a:ext cx="5705475" cy="432000"/>
          </a:xfrm>
        </p:spPr>
        <p:txBody>
          <a:bodyPr/>
          <a:lstStyle>
            <a:lvl1pPr>
              <a:defRPr sz="1400" b="1"/>
            </a:lvl1pPr>
          </a:lstStyle>
          <a:p>
            <a:pPr lvl="0"/>
            <a:r>
              <a:rPr lang="en-US" dirty="0"/>
              <a:t>[Project Overview – why this project is relevant]</a:t>
            </a:r>
            <a:endParaRPr lang="en-AU" dirty="0"/>
          </a:p>
        </p:txBody>
      </p:sp>
      <p:sp>
        <p:nvSpPr>
          <p:cNvPr id="71" name="Text Placeholder 6">
            <a:extLst>
              <a:ext uri="{FF2B5EF4-FFF2-40B4-BE49-F238E27FC236}">
                <a16:creationId xmlns:a16="http://schemas.microsoft.com/office/drawing/2014/main" id="{C7F330C5-EC71-4444-A6A5-FA92A95168E1}"/>
              </a:ext>
            </a:extLst>
          </p:cNvPr>
          <p:cNvSpPr>
            <a:spLocks noGrp="1"/>
          </p:cNvSpPr>
          <p:nvPr>
            <p:ph type="body" sz="quarter" idx="29" hasCustomPrompt="1"/>
          </p:nvPr>
        </p:nvSpPr>
        <p:spPr>
          <a:xfrm>
            <a:off x="254050" y="5661750"/>
            <a:ext cx="5705475" cy="720000"/>
          </a:xfrm>
        </p:spPr>
        <p:txBody>
          <a:bodyPr/>
          <a:lstStyle>
            <a:lvl1pPr>
              <a:defRPr sz="1400"/>
            </a:lvl1pPr>
          </a:lstStyle>
          <a:p>
            <a:pPr lvl="0"/>
            <a:r>
              <a:rPr lang="en-US" dirty="0"/>
              <a:t>[Outcomes (no more than 3 lines of text)]</a:t>
            </a:r>
            <a:endParaRPr lang="en-AU" dirty="0"/>
          </a:p>
        </p:txBody>
      </p:sp>
      <p:sp>
        <p:nvSpPr>
          <p:cNvPr id="72" name="Content Placeholder 2">
            <a:extLst>
              <a:ext uri="{FF2B5EF4-FFF2-40B4-BE49-F238E27FC236}">
                <a16:creationId xmlns:a16="http://schemas.microsoft.com/office/drawing/2014/main" id="{950F3684-D447-434E-ADA3-AB1423F0842F}"/>
              </a:ext>
            </a:extLst>
          </p:cNvPr>
          <p:cNvSpPr>
            <a:spLocks noGrp="1"/>
          </p:cNvSpPr>
          <p:nvPr>
            <p:ph sz="half" idx="30" hasCustomPrompt="1"/>
          </p:nvPr>
        </p:nvSpPr>
        <p:spPr>
          <a:xfrm>
            <a:off x="7883913" y="1219774"/>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73" name="Content Placeholder 2">
            <a:extLst>
              <a:ext uri="{FF2B5EF4-FFF2-40B4-BE49-F238E27FC236}">
                <a16:creationId xmlns:a16="http://schemas.microsoft.com/office/drawing/2014/main" id="{5111BE7F-3025-4CC9-8C96-70B83C35E95B}"/>
              </a:ext>
            </a:extLst>
          </p:cNvPr>
          <p:cNvSpPr>
            <a:spLocks noGrp="1"/>
          </p:cNvSpPr>
          <p:nvPr>
            <p:ph sz="half" idx="31" hasCustomPrompt="1"/>
          </p:nvPr>
        </p:nvSpPr>
        <p:spPr>
          <a:xfrm>
            <a:off x="7883913" y="1517454"/>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75" name="Straight Connector 74">
            <a:extLst>
              <a:ext uri="{FF2B5EF4-FFF2-40B4-BE49-F238E27FC236}">
                <a16:creationId xmlns:a16="http://schemas.microsoft.com/office/drawing/2014/main" id="{C70517AD-DC07-413C-B9F0-CA5A880501BB}"/>
              </a:ext>
            </a:extLst>
          </p:cNvPr>
          <p:cNvCxnSpPr>
            <a:cxnSpLocks/>
          </p:cNvCxnSpPr>
          <p:nvPr/>
        </p:nvCxnSpPr>
        <p:spPr>
          <a:xfrm>
            <a:off x="62276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ontent Placeholder 2">
            <a:extLst>
              <a:ext uri="{FF2B5EF4-FFF2-40B4-BE49-F238E27FC236}">
                <a16:creationId xmlns:a16="http://schemas.microsoft.com/office/drawing/2014/main" id="{26316DF0-A76C-4A67-86BD-B1F4FCE80649}"/>
              </a:ext>
            </a:extLst>
          </p:cNvPr>
          <p:cNvSpPr>
            <a:spLocks noGrp="1"/>
          </p:cNvSpPr>
          <p:nvPr>
            <p:ph sz="half" idx="33" hasCustomPrompt="1"/>
          </p:nvPr>
        </p:nvSpPr>
        <p:spPr>
          <a:xfrm>
            <a:off x="7883913" y="1745245"/>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77" name="Content Placeholder 2">
            <a:extLst>
              <a:ext uri="{FF2B5EF4-FFF2-40B4-BE49-F238E27FC236}">
                <a16:creationId xmlns:a16="http://schemas.microsoft.com/office/drawing/2014/main" id="{33BE2F52-AB8E-49FF-83F7-5DA3D856DAB3}"/>
              </a:ext>
            </a:extLst>
          </p:cNvPr>
          <p:cNvSpPr>
            <a:spLocks noGrp="1"/>
          </p:cNvSpPr>
          <p:nvPr>
            <p:ph sz="half" idx="34" hasCustomPrompt="1"/>
          </p:nvPr>
        </p:nvSpPr>
        <p:spPr>
          <a:xfrm>
            <a:off x="7883913" y="1969242"/>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8" name="Text Placeholder 6">
            <a:extLst>
              <a:ext uri="{FF2B5EF4-FFF2-40B4-BE49-F238E27FC236}">
                <a16:creationId xmlns:a16="http://schemas.microsoft.com/office/drawing/2014/main" id="{76908C6D-517C-4C5C-8657-0E42B2DFD83D}"/>
              </a:ext>
            </a:extLst>
          </p:cNvPr>
          <p:cNvSpPr>
            <a:spLocks noGrp="1"/>
          </p:cNvSpPr>
          <p:nvPr>
            <p:ph type="body" sz="quarter" idx="35" hasCustomPrompt="1"/>
          </p:nvPr>
        </p:nvSpPr>
        <p:spPr>
          <a:xfrm>
            <a:off x="6227663" y="2304171"/>
            <a:ext cx="5705475" cy="432000"/>
          </a:xfrm>
        </p:spPr>
        <p:txBody>
          <a:bodyPr/>
          <a:lstStyle>
            <a:lvl1pPr>
              <a:defRPr sz="1400" b="1"/>
            </a:lvl1pPr>
          </a:lstStyle>
          <a:p>
            <a:pPr lvl="0"/>
            <a:r>
              <a:rPr lang="en-US" dirty="0"/>
              <a:t>[Project Overview – why this project is relevant]</a:t>
            </a:r>
            <a:endParaRPr lang="en-AU" dirty="0"/>
          </a:p>
        </p:txBody>
      </p:sp>
      <p:sp>
        <p:nvSpPr>
          <p:cNvPr id="79" name="Text Placeholder 6">
            <a:extLst>
              <a:ext uri="{FF2B5EF4-FFF2-40B4-BE49-F238E27FC236}">
                <a16:creationId xmlns:a16="http://schemas.microsoft.com/office/drawing/2014/main" id="{E226C12C-4D06-448C-84C7-059D2D6C696B}"/>
              </a:ext>
            </a:extLst>
          </p:cNvPr>
          <p:cNvSpPr>
            <a:spLocks noGrp="1"/>
          </p:cNvSpPr>
          <p:nvPr>
            <p:ph type="body" sz="quarter" idx="36" hasCustomPrompt="1"/>
          </p:nvPr>
        </p:nvSpPr>
        <p:spPr>
          <a:xfrm>
            <a:off x="6235650" y="2812376"/>
            <a:ext cx="5705475" cy="720000"/>
          </a:xfrm>
        </p:spPr>
        <p:txBody>
          <a:bodyPr/>
          <a:lstStyle>
            <a:lvl1pPr>
              <a:defRPr sz="1400"/>
            </a:lvl1pPr>
          </a:lstStyle>
          <a:p>
            <a:pPr lvl="0"/>
            <a:r>
              <a:rPr lang="en-US" dirty="0"/>
              <a:t>[Outcomes (no more than 3 lines of text)]</a:t>
            </a:r>
            <a:endParaRPr lang="en-AU" dirty="0"/>
          </a:p>
        </p:txBody>
      </p:sp>
      <p:sp>
        <p:nvSpPr>
          <p:cNvPr id="80" name="Content Placeholder 2">
            <a:extLst>
              <a:ext uri="{FF2B5EF4-FFF2-40B4-BE49-F238E27FC236}">
                <a16:creationId xmlns:a16="http://schemas.microsoft.com/office/drawing/2014/main" id="{9ED1E684-7FF1-42D4-8632-76CAE826EB0A}"/>
              </a:ext>
            </a:extLst>
          </p:cNvPr>
          <p:cNvSpPr>
            <a:spLocks noGrp="1"/>
          </p:cNvSpPr>
          <p:nvPr>
            <p:ph sz="half" idx="37" hasCustomPrompt="1"/>
          </p:nvPr>
        </p:nvSpPr>
        <p:spPr>
          <a:xfrm>
            <a:off x="7883913" y="4069148"/>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81" name="Content Placeholder 2">
            <a:extLst>
              <a:ext uri="{FF2B5EF4-FFF2-40B4-BE49-F238E27FC236}">
                <a16:creationId xmlns:a16="http://schemas.microsoft.com/office/drawing/2014/main" id="{3BE06BFD-59A2-48B3-B82C-E28D4A663C9E}"/>
              </a:ext>
            </a:extLst>
          </p:cNvPr>
          <p:cNvSpPr>
            <a:spLocks noGrp="1"/>
          </p:cNvSpPr>
          <p:nvPr>
            <p:ph sz="half" idx="38" hasCustomPrompt="1"/>
          </p:nvPr>
        </p:nvSpPr>
        <p:spPr>
          <a:xfrm>
            <a:off x="7883913" y="4366828"/>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83" name="Straight Connector 82">
            <a:extLst>
              <a:ext uri="{FF2B5EF4-FFF2-40B4-BE49-F238E27FC236}">
                <a16:creationId xmlns:a16="http://schemas.microsoft.com/office/drawing/2014/main" id="{6A125046-DFF6-4B23-A2C8-0BEF2C347992}"/>
              </a:ext>
            </a:extLst>
          </p:cNvPr>
          <p:cNvCxnSpPr>
            <a:cxnSpLocks/>
          </p:cNvCxnSpPr>
          <p:nvPr/>
        </p:nvCxnSpPr>
        <p:spPr>
          <a:xfrm>
            <a:off x="62276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Content Placeholder 2">
            <a:extLst>
              <a:ext uri="{FF2B5EF4-FFF2-40B4-BE49-F238E27FC236}">
                <a16:creationId xmlns:a16="http://schemas.microsoft.com/office/drawing/2014/main" id="{9DF61841-FF6F-4B77-AEE4-777598895ED8}"/>
              </a:ext>
            </a:extLst>
          </p:cNvPr>
          <p:cNvSpPr>
            <a:spLocks noGrp="1"/>
          </p:cNvSpPr>
          <p:nvPr>
            <p:ph sz="half" idx="40" hasCustomPrompt="1"/>
          </p:nvPr>
        </p:nvSpPr>
        <p:spPr>
          <a:xfrm>
            <a:off x="7883913" y="4594619"/>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85" name="Content Placeholder 2">
            <a:extLst>
              <a:ext uri="{FF2B5EF4-FFF2-40B4-BE49-F238E27FC236}">
                <a16:creationId xmlns:a16="http://schemas.microsoft.com/office/drawing/2014/main" id="{2DB74035-1352-4DB0-95BF-9E8C6C54C698}"/>
              </a:ext>
            </a:extLst>
          </p:cNvPr>
          <p:cNvSpPr>
            <a:spLocks noGrp="1"/>
          </p:cNvSpPr>
          <p:nvPr>
            <p:ph sz="half" idx="41" hasCustomPrompt="1"/>
          </p:nvPr>
        </p:nvSpPr>
        <p:spPr>
          <a:xfrm>
            <a:off x="7883913" y="4818616"/>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86" name="Text Placeholder 6">
            <a:extLst>
              <a:ext uri="{FF2B5EF4-FFF2-40B4-BE49-F238E27FC236}">
                <a16:creationId xmlns:a16="http://schemas.microsoft.com/office/drawing/2014/main" id="{44C84F06-CEE5-41CE-9733-3563639115EA}"/>
              </a:ext>
            </a:extLst>
          </p:cNvPr>
          <p:cNvSpPr>
            <a:spLocks noGrp="1"/>
          </p:cNvSpPr>
          <p:nvPr>
            <p:ph type="body" sz="quarter" idx="42" hasCustomPrompt="1"/>
          </p:nvPr>
        </p:nvSpPr>
        <p:spPr>
          <a:xfrm>
            <a:off x="6227663" y="5153545"/>
            <a:ext cx="5705475" cy="432000"/>
          </a:xfrm>
        </p:spPr>
        <p:txBody>
          <a:bodyPr/>
          <a:lstStyle>
            <a:lvl1pPr>
              <a:defRPr sz="1400" b="1"/>
            </a:lvl1pPr>
          </a:lstStyle>
          <a:p>
            <a:pPr lvl="0"/>
            <a:r>
              <a:rPr lang="en-US" dirty="0"/>
              <a:t>[Project Overview – why this project is relevant]</a:t>
            </a:r>
            <a:endParaRPr lang="en-AU" dirty="0"/>
          </a:p>
        </p:txBody>
      </p:sp>
      <p:sp>
        <p:nvSpPr>
          <p:cNvPr id="87" name="Text Placeholder 6">
            <a:extLst>
              <a:ext uri="{FF2B5EF4-FFF2-40B4-BE49-F238E27FC236}">
                <a16:creationId xmlns:a16="http://schemas.microsoft.com/office/drawing/2014/main" id="{5789147F-738C-46D5-A366-17B6A4736167}"/>
              </a:ext>
            </a:extLst>
          </p:cNvPr>
          <p:cNvSpPr>
            <a:spLocks noGrp="1"/>
          </p:cNvSpPr>
          <p:nvPr>
            <p:ph type="body" sz="quarter" idx="43" hasCustomPrompt="1"/>
          </p:nvPr>
        </p:nvSpPr>
        <p:spPr>
          <a:xfrm>
            <a:off x="6235650" y="5661750"/>
            <a:ext cx="5705475" cy="720000"/>
          </a:xfrm>
        </p:spPr>
        <p:txBody>
          <a:bodyPr/>
          <a:lstStyle>
            <a:lvl1pPr>
              <a:defRPr sz="1400"/>
            </a:lvl1pPr>
          </a:lstStyle>
          <a:p>
            <a:pPr lvl="0"/>
            <a:r>
              <a:rPr lang="en-US" dirty="0"/>
              <a:t>[Outcomes (no more than 3 lines of text)]</a:t>
            </a:r>
            <a:endParaRPr lang="en-AU" dirty="0"/>
          </a:p>
        </p:txBody>
      </p:sp>
      <p:cxnSp>
        <p:nvCxnSpPr>
          <p:cNvPr id="38" name="Straight Connector 37">
            <a:extLst>
              <a:ext uri="{FF2B5EF4-FFF2-40B4-BE49-F238E27FC236}">
                <a16:creationId xmlns:a16="http://schemas.microsoft.com/office/drawing/2014/main" id="{CDFE83BD-A239-4B97-9B6E-DC5F47412811}"/>
              </a:ext>
            </a:extLst>
          </p:cNvPr>
          <p:cNvCxnSpPr>
            <a:cxnSpLocks/>
          </p:cNvCxnSpPr>
          <p:nvPr userDrawn="1"/>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E05C89B-5E3C-4F93-A611-FE12A04EA187}"/>
              </a:ext>
            </a:extLst>
          </p:cNvPr>
          <p:cNvCxnSpPr>
            <a:cxnSpLocks/>
          </p:cNvCxnSpPr>
          <p:nvPr userDrawn="1"/>
        </p:nvCxnSpPr>
        <p:spPr>
          <a:xfrm>
            <a:off x="2460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4C6464-11D7-4F4B-BE4D-2D213273571D}"/>
              </a:ext>
            </a:extLst>
          </p:cNvPr>
          <p:cNvCxnSpPr>
            <a:cxnSpLocks/>
          </p:cNvCxnSpPr>
          <p:nvPr userDrawn="1"/>
        </p:nvCxnSpPr>
        <p:spPr>
          <a:xfrm>
            <a:off x="62276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D1824F-772A-40C4-8794-5C5E7FB8B5A2}"/>
              </a:ext>
            </a:extLst>
          </p:cNvPr>
          <p:cNvCxnSpPr>
            <a:cxnSpLocks/>
          </p:cNvCxnSpPr>
          <p:nvPr userDrawn="1"/>
        </p:nvCxnSpPr>
        <p:spPr>
          <a:xfrm>
            <a:off x="62276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EB9DECA-0DD1-45D9-B42C-4CC4FB47605A}"/>
              </a:ext>
            </a:extLst>
          </p:cNvPr>
          <p:cNvSpPr>
            <a:spLocks noGrp="1"/>
          </p:cNvSpPr>
          <p:nvPr>
            <p:ph type="dt" sz="half" idx="48"/>
          </p:nvPr>
        </p:nvSpPr>
        <p:spPr/>
        <p:txBody>
          <a:bodyPr/>
          <a:lstStyle/>
          <a:p>
            <a:pPr algn="r"/>
            <a:r>
              <a:rPr lang="en-US"/>
              <a:t>l   GHD</a:t>
            </a:r>
            <a:endParaRPr lang="en-AU" dirty="0"/>
          </a:p>
        </p:txBody>
      </p:sp>
      <p:sp>
        <p:nvSpPr>
          <p:cNvPr id="3" name="Footer Placeholder 2">
            <a:extLst>
              <a:ext uri="{FF2B5EF4-FFF2-40B4-BE49-F238E27FC236}">
                <a16:creationId xmlns:a16="http://schemas.microsoft.com/office/drawing/2014/main" id="{9352537A-3C1E-4E5A-917E-CB73950DDBA7}"/>
              </a:ext>
            </a:extLst>
          </p:cNvPr>
          <p:cNvSpPr>
            <a:spLocks noGrp="1"/>
          </p:cNvSpPr>
          <p:nvPr>
            <p:ph type="ftr" sz="quarter" idx="49"/>
          </p:nvPr>
        </p:nvSpPr>
        <p:spPr/>
        <p:txBody>
          <a:bodyPr/>
          <a:lstStyle/>
          <a:p>
            <a:pPr algn="r"/>
            <a:r>
              <a:rPr lang="en-US"/>
              <a:t>Lewes WWTF Long Range Planning Study</a:t>
            </a:r>
            <a:endParaRPr lang="en-AU" dirty="0"/>
          </a:p>
        </p:txBody>
      </p:sp>
      <p:sp>
        <p:nvSpPr>
          <p:cNvPr id="6" name="Slide Number Placeholder 5">
            <a:extLst>
              <a:ext uri="{FF2B5EF4-FFF2-40B4-BE49-F238E27FC236}">
                <a16:creationId xmlns:a16="http://schemas.microsoft.com/office/drawing/2014/main" id="{EB2E5D04-BCC3-407D-88A0-25A2C4525455}"/>
              </a:ext>
            </a:extLst>
          </p:cNvPr>
          <p:cNvSpPr>
            <a:spLocks noGrp="1"/>
          </p:cNvSpPr>
          <p:nvPr>
            <p:ph type="sldNum" sz="quarter" idx="5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9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6240448"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FD7BB37-9AC9-4D1C-BAE7-F129B93D7173}"/>
              </a:ext>
            </a:extLst>
          </p:cNvPr>
          <p:cNvSpPr>
            <a:spLocks noGrp="1"/>
          </p:cNvSpPr>
          <p:nvPr>
            <p:ph type="title" hasCustomPrompt="1"/>
          </p:nvPr>
        </p:nvSpPr>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595C5405-ADBE-43D5-B8F3-F248415FBF8C}"/>
              </a:ext>
            </a:extLst>
          </p:cNvPr>
          <p:cNvSpPr>
            <a:spLocks noGrp="1"/>
          </p:cNvSpPr>
          <p:nvPr>
            <p:ph type="dt" sz="half" idx="10"/>
          </p:nvPr>
        </p:nvSpPr>
        <p:spPr/>
        <p:txBody>
          <a:bodyPr/>
          <a:lstStyle/>
          <a:p>
            <a:pPr algn="r"/>
            <a:r>
              <a:rPr lang="en-US"/>
              <a:t>l   GHD</a:t>
            </a:r>
            <a:endParaRPr lang="en-AU" dirty="0"/>
          </a:p>
        </p:txBody>
      </p:sp>
      <p:sp>
        <p:nvSpPr>
          <p:cNvPr id="9" name="Footer Placeholder 8">
            <a:extLst>
              <a:ext uri="{FF2B5EF4-FFF2-40B4-BE49-F238E27FC236}">
                <a16:creationId xmlns:a16="http://schemas.microsoft.com/office/drawing/2014/main" id="{D941DA9C-A54E-4A30-AC1A-8C82E30A0FF3}"/>
              </a:ext>
            </a:extLst>
          </p:cNvPr>
          <p:cNvSpPr>
            <a:spLocks noGrp="1"/>
          </p:cNvSpPr>
          <p:nvPr>
            <p:ph type="ftr" sz="quarter" idx="11"/>
          </p:nvPr>
        </p:nvSpPr>
        <p:spPr/>
        <p:txBody>
          <a:body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28E1EFE6-D9D8-4A5E-8AFC-1DA3B9FA0AF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250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Layou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AU" noProof="0"/>
              <a:t>Click to add text</a:t>
            </a:r>
          </a:p>
        </p:txBody>
      </p:sp>
      <p:sp>
        <p:nvSpPr>
          <p:cNvPr id="3" name="Content Placeholder 2"/>
          <p:cNvSpPr>
            <a:spLocks noGrp="1"/>
          </p:cNvSpPr>
          <p:nvPr>
            <p:ph idx="1" hasCustomPrompt="1"/>
          </p:nvPr>
        </p:nvSpPr>
        <p:spPr>
          <a:xfrm>
            <a:off x="246063" y="1548404"/>
            <a:ext cx="11699875" cy="2160000"/>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7" name="Content Placeholder 6"/>
          <p:cNvSpPr>
            <a:spLocks noGrp="1"/>
          </p:cNvSpPr>
          <p:nvPr>
            <p:ph sz="quarter" idx="13" hasCustomPrompt="1"/>
          </p:nvPr>
        </p:nvSpPr>
        <p:spPr>
          <a:xfrm>
            <a:off x="246062" y="4207253"/>
            <a:ext cx="11700000" cy="2160000"/>
          </a:xfrm>
        </p:spPr>
        <p:txBody>
          <a:bodyPr>
            <a:noAutofit/>
          </a:bodyPr>
          <a:lstStyle>
            <a:lvl1pPr>
              <a:defRPr lang="en-AU" noProof="0"/>
            </a:lvl1pPr>
            <a:lvl2pPr>
              <a:defRPr lang="en-AU" noProof="0"/>
            </a:lvl2pPr>
            <a:lvl3pPr>
              <a:defRPr lang="en-AU" noProof="0"/>
            </a:lvl3pPr>
            <a:lvl4pPr>
              <a:defRPr lang="en-AU" noProof="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a:lvl5pPr>
            <a:lvl6pPr>
              <a:defRPr lang="en-AU" noProof="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8" name="Date Placeholder 7">
            <a:extLst>
              <a:ext uri="{FF2B5EF4-FFF2-40B4-BE49-F238E27FC236}">
                <a16:creationId xmlns:a16="http://schemas.microsoft.com/office/drawing/2014/main" id="{7D6920DC-5AFA-4E0A-B518-589A3AB1332A}"/>
              </a:ext>
            </a:extLst>
          </p:cNvPr>
          <p:cNvSpPr>
            <a:spLocks noGrp="1"/>
          </p:cNvSpPr>
          <p:nvPr>
            <p:ph type="dt" sz="half" idx="14"/>
          </p:nvPr>
        </p:nvSpPr>
        <p:spPr/>
        <p:txBody>
          <a:bodyPr/>
          <a:lstStyle/>
          <a:p>
            <a:pPr algn="r"/>
            <a:r>
              <a:rPr lang="en-US"/>
              <a:t>l   GHD</a:t>
            </a:r>
            <a:endParaRPr lang="en-AU" dirty="0"/>
          </a:p>
        </p:txBody>
      </p:sp>
      <p:sp>
        <p:nvSpPr>
          <p:cNvPr id="9" name="Footer Placeholder 8">
            <a:extLst>
              <a:ext uri="{FF2B5EF4-FFF2-40B4-BE49-F238E27FC236}">
                <a16:creationId xmlns:a16="http://schemas.microsoft.com/office/drawing/2014/main" id="{1E5EF574-5CA7-478D-BCF3-FC7C87D62136}"/>
              </a:ext>
            </a:extLst>
          </p:cNvPr>
          <p:cNvSpPr>
            <a:spLocks noGrp="1"/>
          </p:cNvSpPr>
          <p:nvPr>
            <p:ph type="ftr" sz="quarter" idx="15"/>
          </p:nvPr>
        </p:nvSpPr>
        <p:spPr/>
        <p:txBody>
          <a:body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CFD01B69-ECD4-48F0-9CC5-AB6D1B032BC7}"/>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6635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4C51FE07-2B8D-4940-9690-D5DE010DEA27}"/>
              </a:ext>
            </a:extLst>
          </p:cNvPr>
          <p:cNvSpPr>
            <a:spLocks noGrp="1"/>
          </p:cNvSpPr>
          <p:nvPr>
            <p:ph sz="half" idx="10" hasCustomPrompt="1"/>
          </p:nvPr>
        </p:nvSpPr>
        <p:spPr>
          <a:xfrm>
            <a:off x="4251439"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D5DDD1C-0471-49D7-AB60-D3A99AEE7EA2}"/>
              </a:ext>
            </a:extLst>
          </p:cNvPr>
          <p:cNvSpPr>
            <a:spLocks noGrp="1"/>
          </p:cNvSpPr>
          <p:nvPr>
            <p:ph type="title" hasCustomPrompt="1"/>
          </p:nvPr>
        </p:nvSpPr>
        <p:spPr>
          <a:xfrm>
            <a:off x="246063" y="214819"/>
            <a:ext cx="11699875" cy="526298"/>
          </a:xfrm>
        </p:spPr>
        <p:txBody>
          <a:bodyPr/>
          <a:lstStyle/>
          <a:p>
            <a:r>
              <a:rPr lang="en-AU" noProof="0" dirty="0"/>
              <a:t>Click to add text</a:t>
            </a:r>
            <a:endParaRPr lang="en-AU" dirty="0"/>
          </a:p>
        </p:txBody>
      </p:sp>
      <p:sp>
        <p:nvSpPr>
          <p:cNvPr id="9" name="Date Placeholder 8">
            <a:extLst>
              <a:ext uri="{FF2B5EF4-FFF2-40B4-BE49-F238E27FC236}">
                <a16:creationId xmlns:a16="http://schemas.microsoft.com/office/drawing/2014/main" id="{4176B5D1-5166-4FCA-9923-7691F548AB22}"/>
              </a:ext>
            </a:extLst>
          </p:cNvPr>
          <p:cNvSpPr>
            <a:spLocks noGrp="1"/>
          </p:cNvSpPr>
          <p:nvPr>
            <p:ph type="dt" sz="half" idx="11"/>
          </p:nvPr>
        </p:nvSpPr>
        <p:spPr/>
        <p:txBody>
          <a:bodyPr/>
          <a:lstStyle/>
          <a:p>
            <a:pPr algn="r"/>
            <a:r>
              <a:rPr lang="en-US"/>
              <a:t>l   GHD</a:t>
            </a:r>
            <a:endParaRPr lang="en-AU" dirty="0"/>
          </a:p>
        </p:txBody>
      </p:sp>
      <p:sp>
        <p:nvSpPr>
          <p:cNvPr id="10" name="Footer Placeholder 9">
            <a:extLst>
              <a:ext uri="{FF2B5EF4-FFF2-40B4-BE49-F238E27FC236}">
                <a16:creationId xmlns:a16="http://schemas.microsoft.com/office/drawing/2014/main" id="{21CB1F7B-B169-4891-9F99-616519C1ECC8}"/>
              </a:ext>
            </a:extLst>
          </p:cNvPr>
          <p:cNvSpPr>
            <a:spLocks noGrp="1"/>
          </p:cNvSpPr>
          <p:nvPr>
            <p:ph type="ftr" sz="quarter" idx="12"/>
          </p:nvPr>
        </p:nvSpPr>
        <p:spPr/>
        <p:txBody>
          <a:bodyPr/>
          <a:lstStyle/>
          <a:p>
            <a:pPr algn="r"/>
            <a:r>
              <a:rPr lang="en-US"/>
              <a:t>Lewes WWTF Long Range Planning Study</a:t>
            </a:r>
            <a:endParaRPr lang="en-AU" dirty="0"/>
          </a:p>
        </p:txBody>
      </p:sp>
      <p:sp>
        <p:nvSpPr>
          <p:cNvPr id="11" name="Slide Number Placeholder 10">
            <a:extLst>
              <a:ext uri="{FF2B5EF4-FFF2-40B4-BE49-F238E27FC236}">
                <a16:creationId xmlns:a16="http://schemas.microsoft.com/office/drawing/2014/main" id="{8367E052-20B2-4380-9B56-34F74BBA6E45}"/>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96592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userDrawn="1">
          <p15:clr>
            <a:srgbClr val="FBAE40"/>
          </p15:clr>
        </p15:guide>
        <p15:guide id="4" pos="384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6063" y="1543050"/>
            <a:ext cx="5706000" cy="734616"/>
          </a:xfrm>
        </p:spPr>
        <p:txBody>
          <a:bodyPr anchor="t">
            <a:noAutofit/>
          </a:bodyPr>
          <a:lstStyle>
            <a:lvl1pPr marL="0" indent="0">
              <a:lnSpc>
                <a:spcPct val="85000"/>
              </a:lnSpc>
              <a:buNone/>
              <a:defRPr lang="en-US" sz="2800" b="1" dirty="0" smtClean="0">
                <a:solidFill>
                  <a:schemeClr val="accent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dirty="0"/>
              <a:t>Click to add text</a:t>
            </a:r>
          </a:p>
        </p:txBody>
      </p:sp>
      <p:sp>
        <p:nvSpPr>
          <p:cNvPr id="4" name="Content Placeholder 3"/>
          <p:cNvSpPr>
            <a:spLocks noGrp="1"/>
          </p:cNvSpPr>
          <p:nvPr>
            <p:ph sz="half" idx="2" hasCustomPrompt="1"/>
          </p:nvPr>
        </p:nvSpPr>
        <p:spPr>
          <a:xfrm>
            <a:off x="24606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Text Placeholder 4"/>
          <p:cNvSpPr>
            <a:spLocks noGrp="1"/>
          </p:cNvSpPr>
          <p:nvPr>
            <p:ph type="body" sz="quarter" idx="3" hasCustomPrompt="1"/>
          </p:nvPr>
        </p:nvSpPr>
        <p:spPr>
          <a:xfrm>
            <a:off x="6241603" y="1543050"/>
            <a:ext cx="5706000" cy="734616"/>
          </a:xfrm>
        </p:spPr>
        <p:txBody>
          <a:bodyPr anchor="t">
            <a:noAutofit/>
          </a:bodyPr>
          <a:lstStyle>
            <a:lvl1pPr marL="0" indent="0">
              <a:lnSpc>
                <a:spcPct val="85000"/>
              </a:lnSpc>
              <a:buNone/>
              <a:defRPr lang="en-US" sz="2800" b="1" dirty="0" smtClean="0">
                <a:solidFill>
                  <a:schemeClr val="accent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dirty="0"/>
              <a:t>Click to add text</a:t>
            </a:r>
          </a:p>
        </p:txBody>
      </p:sp>
      <p:sp>
        <p:nvSpPr>
          <p:cNvPr id="6" name="Content Placeholder 5"/>
          <p:cNvSpPr>
            <a:spLocks noGrp="1"/>
          </p:cNvSpPr>
          <p:nvPr>
            <p:ph sz="quarter" idx="4" hasCustomPrompt="1"/>
          </p:nvPr>
        </p:nvSpPr>
        <p:spPr>
          <a:xfrm>
            <a:off x="624160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60DE1EC-3E60-4B7A-B889-1119D8634034}"/>
              </a:ext>
            </a:extLst>
          </p:cNvPr>
          <p:cNvSpPr>
            <a:spLocks noGrp="1"/>
          </p:cNvSpPr>
          <p:nvPr>
            <p:ph type="title" hasCustomPrompt="1"/>
          </p:nvPr>
        </p:nvSpPr>
        <p:spPr/>
        <p:txBody>
          <a:bodyPr/>
          <a:lstStyle/>
          <a:p>
            <a:r>
              <a:rPr lang="en-AU" noProof="0" dirty="0"/>
              <a:t>Click to add text</a:t>
            </a:r>
            <a:endParaRPr lang="en-AU" dirty="0"/>
          </a:p>
        </p:txBody>
      </p:sp>
      <p:sp>
        <p:nvSpPr>
          <p:cNvPr id="10" name="Date Placeholder 9">
            <a:extLst>
              <a:ext uri="{FF2B5EF4-FFF2-40B4-BE49-F238E27FC236}">
                <a16:creationId xmlns:a16="http://schemas.microsoft.com/office/drawing/2014/main" id="{2DCE9B1F-5A0F-42B0-B272-6DC371453398}"/>
              </a:ext>
            </a:extLst>
          </p:cNvPr>
          <p:cNvSpPr>
            <a:spLocks noGrp="1"/>
          </p:cNvSpPr>
          <p:nvPr>
            <p:ph type="dt" sz="half" idx="10"/>
          </p:nvPr>
        </p:nvSpPr>
        <p:spPr/>
        <p:txBody>
          <a:bodyPr/>
          <a:lstStyle/>
          <a:p>
            <a:pPr algn="r"/>
            <a:r>
              <a:rPr lang="en-US"/>
              <a:t>l   GHD</a:t>
            </a:r>
            <a:endParaRPr lang="en-AU" dirty="0"/>
          </a:p>
        </p:txBody>
      </p:sp>
      <p:sp>
        <p:nvSpPr>
          <p:cNvPr id="11" name="Footer Placeholder 10">
            <a:extLst>
              <a:ext uri="{FF2B5EF4-FFF2-40B4-BE49-F238E27FC236}">
                <a16:creationId xmlns:a16="http://schemas.microsoft.com/office/drawing/2014/main" id="{EF670E4E-D5B5-492D-9699-D477C5B40C11}"/>
              </a:ext>
            </a:extLst>
          </p:cNvPr>
          <p:cNvSpPr>
            <a:spLocks noGrp="1"/>
          </p:cNvSpPr>
          <p:nvPr>
            <p:ph type="ftr" sz="quarter" idx="11"/>
          </p:nvPr>
        </p:nvSpPr>
        <p:spPr/>
        <p:txBody>
          <a:bodyPr/>
          <a:lstStyle/>
          <a:p>
            <a:pPr algn="r"/>
            <a:r>
              <a:rPr lang="en-US"/>
              <a:t>Lewes WWTF Long Range Planning Study</a:t>
            </a:r>
            <a:endParaRPr lang="en-AU" dirty="0"/>
          </a:p>
        </p:txBody>
      </p:sp>
      <p:sp>
        <p:nvSpPr>
          <p:cNvPr id="12" name="Slide Number Placeholder 11">
            <a:extLst>
              <a:ext uri="{FF2B5EF4-FFF2-40B4-BE49-F238E27FC236}">
                <a16:creationId xmlns:a16="http://schemas.microsoft.com/office/drawing/2014/main" id="{FFC8C552-0C0A-4E73-9399-22E936FF2AE2}"/>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88867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Thir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3C6C74-2070-490F-B910-5501453E3E59}"/>
              </a:ext>
            </a:extLst>
          </p:cNvPr>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F7AAF169-3D6C-47F5-ADAD-C7F632AB0B03}"/>
              </a:ext>
            </a:extLst>
          </p:cNvPr>
          <p:cNvSpPr>
            <a:spLocks noGrp="1"/>
          </p:cNvSpPr>
          <p:nvPr>
            <p:ph sz="half" idx="10" hasCustomPrompt="1"/>
          </p:nvPr>
        </p:nvSpPr>
        <p:spPr>
          <a:xfrm>
            <a:off x="4251438" y="1543049"/>
            <a:ext cx="7678797"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B841B5D-5DDF-4F2F-A934-FECD66203C47}"/>
              </a:ext>
            </a:extLst>
          </p:cNvPr>
          <p:cNvSpPr>
            <a:spLocks noGrp="1"/>
          </p:cNvSpPr>
          <p:nvPr>
            <p:ph type="title" hasCustomPrompt="1"/>
          </p:nvPr>
        </p:nvSpPr>
        <p:spPr>
          <a:xfrm>
            <a:off x="246063" y="214819"/>
            <a:ext cx="11699875" cy="526298"/>
          </a:xfrm>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081DF09E-0048-47E1-AE9F-BCD8D49F7212}"/>
              </a:ext>
            </a:extLst>
          </p:cNvPr>
          <p:cNvSpPr>
            <a:spLocks noGrp="1"/>
          </p:cNvSpPr>
          <p:nvPr>
            <p:ph type="dt" sz="half" idx="11"/>
          </p:nvPr>
        </p:nvSpPr>
        <p:spPr/>
        <p:txBody>
          <a:bodyPr/>
          <a:lstStyle/>
          <a:p>
            <a:pPr algn="r"/>
            <a:r>
              <a:rPr lang="en-US"/>
              <a:t>l   GHD</a:t>
            </a:r>
            <a:endParaRPr lang="en-AU" dirty="0"/>
          </a:p>
        </p:txBody>
      </p:sp>
      <p:sp>
        <p:nvSpPr>
          <p:cNvPr id="9" name="Footer Placeholder 8">
            <a:extLst>
              <a:ext uri="{FF2B5EF4-FFF2-40B4-BE49-F238E27FC236}">
                <a16:creationId xmlns:a16="http://schemas.microsoft.com/office/drawing/2014/main" id="{C00DD82C-9133-4DA6-9FA3-BFAC3A1BA5E0}"/>
              </a:ext>
            </a:extLst>
          </p:cNvPr>
          <p:cNvSpPr>
            <a:spLocks noGrp="1"/>
          </p:cNvSpPr>
          <p:nvPr>
            <p:ph type="ftr" sz="quarter" idx="12"/>
          </p:nvPr>
        </p:nvSpPr>
        <p:spPr/>
        <p:txBody>
          <a:body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C9ED10F8-5039-4EE1-8EBC-7176DEE4241D}"/>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8868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Thir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8E30FA-D2ED-424D-8865-A5BD2C1E4B2A}"/>
              </a:ext>
            </a:extLst>
          </p:cNvPr>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5BF03945-8936-4E73-98EB-A7BE4599F0C2}"/>
              </a:ext>
            </a:extLst>
          </p:cNvPr>
          <p:cNvSpPr>
            <a:spLocks noGrp="1"/>
          </p:cNvSpPr>
          <p:nvPr>
            <p:ph sz="half" idx="10" hasCustomPrompt="1"/>
          </p:nvPr>
        </p:nvSpPr>
        <p:spPr>
          <a:xfrm>
            <a:off x="246063" y="1555244"/>
            <a:ext cx="7713376"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6B0C176-6F08-4256-92E2-D5FF97C1EC00}"/>
              </a:ext>
            </a:extLst>
          </p:cNvPr>
          <p:cNvSpPr>
            <a:spLocks noGrp="1"/>
          </p:cNvSpPr>
          <p:nvPr>
            <p:ph type="title" hasCustomPrompt="1"/>
          </p:nvPr>
        </p:nvSpPr>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3B3F7419-0736-4C4F-864B-B084B22E653E}"/>
              </a:ext>
            </a:extLst>
          </p:cNvPr>
          <p:cNvSpPr>
            <a:spLocks noGrp="1"/>
          </p:cNvSpPr>
          <p:nvPr>
            <p:ph type="dt" sz="half" idx="11"/>
          </p:nvPr>
        </p:nvSpPr>
        <p:spPr/>
        <p:txBody>
          <a:bodyPr/>
          <a:lstStyle/>
          <a:p>
            <a:pPr algn="r"/>
            <a:r>
              <a:rPr lang="en-US"/>
              <a:t>l   GHD</a:t>
            </a:r>
            <a:endParaRPr lang="en-AU" dirty="0"/>
          </a:p>
        </p:txBody>
      </p:sp>
      <p:sp>
        <p:nvSpPr>
          <p:cNvPr id="9" name="Footer Placeholder 8">
            <a:extLst>
              <a:ext uri="{FF2B5EF4-FFF2-40B4-BE49-F238E27FC236}">
                <a16:creationId xmlns:a16="http://schemas.microsoft.com/office/drawing/2014/main" id="{4BD0689D-8E3A-442C-ADD6-C407D5D9DFD1}"/>
              </a:ext>
            </a:extLst>
          </p:cNvPr>
          <p:cNvSpPr>
            <a:spLocks noGrp="1"/>
          </p:cNvSpPr>
          <p:nvPr>
            <p:ph type="ftr" sz="quarter" idx="12"/>
          </p:nvPr>
        </p:nvSpPr>
        <p:spPr/>
        <p:txBody>
          <a:bodyPr/>
          <a:lstStyle/>
          <a:p>
            <a:pPr algn="r"/>
            <a:r>
              <a:rPr lang="en-US"/>
              <a:t>Lewes WWTF Long Range Planning Study</a:t>
            </a:r>
            <a:endParaRPr lang="en-AU" dirty="0"/>
          </a:p>
        </p:txBody>
      </p:sp>
      <p:sp>
        <p:nvSpPr>
          <p:cNvPr id="10" name="Slide Number Placeholder 9">
            <a:extLst>
              <a:ext uri="{FF2B5EF4-FFF2-40B4-BE49-F238E27FC236}">
                <a16:creationId xmlns:a16="http://schemas.microsoft.com/office/drawing/2014/main" id="{FC00B0A6-C534-4FE4-9CE9-F0A9B7E1DCEA}"/>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8398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5175"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Title 7"/>
          <p:cNvSpPr>
            <a:spLocks noGrp="1"/>
          </p:cNvSpPr>
          <p:nvPr>
            <p:ph type="title" hasCustomPrompt="1"/>
          </p:nvPr>
        </p:nvSpPr>
        <p:spPr>
          <a:xfrm>
            <a:off x="246063" y="214819"/>
            <a:ext cx="11699875" cy="654025"/>
          </a:xfrm>
        </p:spPr>
        <p:txBody>
          <a:bodyPr/>
          <a:lstStyle>
            <a:lvl1pPr>
              <a:lnSpc>
                <a:spcPct val="85000"/>
              </a:lnSpc>
              <a:defRPr sz="5000"/>
            </a:lvl1pPr>
          </a:lstStyle>
          <a:p>
            <a:pPr lvl="0"/>
            <a:r>
              <a:rPr lang="en-AU" noProof="0" dirty="0"/>
              <a:t>Click to add text</a:t>
            </a:r>
          </a:p>
        </p:txBody>
      </p:sp>
      <p:sp>
        <p:nvSpPr>
          <p:cNvPr id="6" name="Date Placeholder 5">
            <a:extLst>
              <a:ext uri="{FF2B5EF4-FFF2-40B4-BE49-F238E27FC236}">
                <a16:creationId xmlns:a16="http://schemas.microsoft.com/office/drawing/2014/main" id="{14B6242E-1C7D-4CEB-8BC6-61FC646DDEBA}"/>
              </a:ext>
            </a:extLst>
          </p:cNvPr>
          <p:cNvSpPr>
            <a:spLocks noGrp="1"/>
          </p:cNvSpPr>
          <p:nvPr>
            <p:ph type="dt" sz="half" idx="10"/>
          </p:nvPr>
        </p:nvSpPr>
        <p:spPr/>
        <p:txBody>
          <a:bodyPr/>
          <a:lstStyle/>
          <a:p>
            <a:pPr algn="r"/>
            <a:r>
              <a:rPr lang="en-US"/>
              <a:t>l   GHD</a:t>
            </a:r>
            <a:endParaRPr lang="en-AU" dirty="0"/>
          </a:p>
        </p:txBody>
      </p:sp>
      <p:sp>
        <p:nvSpPr>
          <p:cNvPr id="7" name="Footer Placeholder 6">
            <a:extLst>
              <a:ext uri="{FF2B5EF4-FFF2-40B4-BE49-F238E27FC236}">
                <a16:creationId xmlns:a16="http://schemas.microsoft.com/office/drawing/2014/main" id="{779E8937-9946-411B-B448-6BD294F91AC3}"/>
              </a:ext>
            </a:extLst>
          </p:cNvPr>
          <p:cNvSpPr>
            <a:spLocks noGrp="1"/>
          </p:cNvSpPr>
          <p:nvPr>
            <p:ph type="ftr" sz="quarter" idx="11"/>
          </p:nvPr>
        </p:nvSpPr>
        <p:spPr/>
        <p:txBody>
          <a:bodyPr/>
          <a:lstStyle/>
          <a:p>
            <a:pPr algn="r"/>
            <a:r>
              <a:rPr lang="en-US"/>
              <a:t>Lewes WWTF Long Range Planning Study</a:t>
            </a:r>
            <a:endParaRPr lang="en-AU" dirty="0"/>
          </a:p>
        </p:txBody>
      </p:sp>
      <p:sp>
        <p:nvSpPr>
          <p:cNvPr id="9" name="Slide Number Placeholder 8">
            <a:extLst>
              <a:ext uri="{FF2B5EF4-FFF2-40B4-BE49-F238E27FC236}">
                <a16:creationId xmlns:a16="http://schemas.microsoft.com/office/drawing/2014/main" id="{C76E188C-6E0E-4FCA-BD7B-5158171054E5}"/>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6636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D9A81-0F56-4281-9423-BB096D27E544}"/>
              </a:ext>
            </a:extLst>
          </p:cNvPr>
          <p:cNvSpPr>
            <a:spLocks noGrp="1"/>
          </p:cNvSpPr>
          <p:nvPr>
            <p:ph type="title" hasCustomPrompt="1"/>
          </p:nvPr>
        </p:nvSpPr>
        <p:spPr/>
        <p:txBody>
          <a:bodyPr/>
          <a:lstStyle/>
          <a:p>
            <a:r>
              <a:rPr lang="en-AU" noProof="0" dirty="0"/>
              <a:t>Click to add text</a:t>
            </a:r>
            <a:endParaRPr lang="en-AU" dirty="0"/>
          </a:p>
        </p:txBody>
      </p:sp>
      <p:sp>
        <p:nvSpPr>
          <p:cNvPr id="6" name="Date Placeholder 5">
            <a:extLst>
              <a:ext uri="{FF2B5EF4-FFF2-40B4-BE49-F238E27FC236}">
                <a16:creationId xmlns:a16="http://schemas.microsoft.com/office/drawing/2014/main" id="{DF9FC65C-2927-4976-8942-C5CB3340FA2C}"/>
              </a:ext>
            </a:extLst>
          </p:cNvPr>
          <p:cNvSpPr>
            <a:spLocks noGrp="1"/>
          </p:cNvSpPr>
          <p:nvPr>
            <p:ph type="dt" sz="half" idx="10"/>
          </p:nvPr>
        </p:nvSpPr>
        <p:spPr/>
        <p:txBody>
          <a:bodyPr/>
          <a:lstStyle/>
          <a:p>
            <a:pPr algn="r"/>
            <a:r>
              <a:rPr lang="en-US"/>
              <a:t>l   GHD</a:t>
            </a:r>
            <a:endParaRPr lang="en-AU" dirty="0"/>
          </a:p>
        </p:txBody>
      </p:sp>
      <p:sp>
        <p:nvSpPr>
          <p:cNvPr id="7" name="Footer Placeholder 6">
            <a:extLst>
              <a:ext uri="{FF2B5EF4-FFF2-40B4-BE49-F238E27FC236}">
                <a16:creationId xmlns:a16="http://schemas.microsoft.com/office/drawing/2014/main" id="{95ACD983-FDA5-4BBF-8FFC-BC97DCC1F9AB}"/>
              </a:ext>
            </a:extLst>
          </p:cNvPr>
          <p:cNvSpPr>
            <a:spLocks noGrp="1"/>
          </p:cNvSpPr>
          <p:nvPr>
            <p:ph type="ftr" sz="quarter" idx="11"/>
          </p:nvPr>
        </p:nvSpPr>
        <p:spPr/>
        <p:txBody>
          <a:bodyPr/>
          <a:lstStyle/>
          <a:p>
            <a:pPr algn="r"/>
            <a:r>
              <a:rPr lang="en-US"/>
              <a:t>Lewes WWTF Long Range Planning Study</a:t>
            </a:r>
            <a:endParaRPr lang="en-AU" dirty="0"/>
          </a:p>
        </p:txBody>
      </p:sp>
      <p:sp>
        <p:nvSpPr>
          <p:cNvPr id="8" name="Slide Number Placeholder 7">
            <a:extLst>
              <a:ext uri="{FF2B5EF4-FFF2-40B4-BE49-F238E27FC236}">
                <a16:creationId xmlns:a16="http://schemas.microsoft.com/office/drawing/2014/main" id="{F84AB418-D334-4151-BFF2-1BE5F601923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4242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B63EC9E-A40D-473E-9EA6-4CC32374E18C}"/>
              </a:ext>
            </a:extLst>
          </p:cNvPr>
          <p:cNvSpPr txBox="1">
            <a:spLocks/>
          </p:cNvSpPr>
          <p:nvPr/>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dirty="0"/>
              <a:t>Contents</a:t>
            </a:r>
          </a:p>
        </p:txBody>
      </p:sp>
      <p:sp>
        <p:nvSpPr>
          <p:cNvPr id="4" name="Content Placeholder 3"/>
          <p:cNvSpPr>
            <a:spLocks noGrp="1"/>
          </p:cNvSpPr>
          <p:nvPr>
            <p:ph sz="quarter" idx="11" hasCustomPrompt="1"/>
          </p:nvPr>
        </p:nvSpPr>
        <p:spPr>
          <a:xfrm>
            <a:off x="246063" y="1543049"/>
            <a:ext cx="11699875" cy="5089525"/>
          </a:xfrm>
        </p:spPr>
        <p:txBody>
          <a:bodyPr numCol="2" spcCol="360000">
            <a:normAutofit/>
          </a:bodyPr>
          <a:lstStyle>
            <a:lvl1pPr>
              <a:tabLst>
                <a:tab pos="0" algn="l"/>
                <a:tab pos="5557838" algn="r"/>
                <a:tab pos="5743575" algn="r"/>
              </a:tabLst>
              <a:defRPr lang="en-US" dirty="0" smtClean="0"/>
            </a:lvl1pPr>
            <a:lvl2pPr>
              <a:tabLst>
                <a:tab pos="5557838" algn="r"/>
                <a:tab pos="5743575" algn="r"/>
              </a:tabLst>
              <a:defRPr lang="en-US" dirty="0"/>
            </a:lvl2pPr>
            <a:lvl3pPr>
              <a:tabLst>
                <a:tab pos="5557838" algn="r"/>
                <a:tab pos="5743575" algn="r"/>
              </a:tabLst>
              <a:defRPr lang="en-US" dirty="0"/>
            </a:lvl3pPr>
            <a:lvl4pPr>
              <a:tabLst>
                <a:tab pos="5557838" algn="r"/>
                <a:tab pos="5743575" algn="r"/>
              </a:tabLst>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tab pos="5557838" algn="r"/>
                <a:tab pos="5743575" algn="r"/>
              </a:tabLst>
              <a:defRPr lang="en-US" dirty="0" smtClean="0"/>
            </a:lvl5pPr>
            <a:lvl6pPr>
              <a:tabLst>
                <a:tab pos="5557838" algn="r"/>
                <a:tab pos="5743575" algn="r"/>
              </a:tabLst>
              <a:defRPr lang="en-US" dirty="0" smtClean="0"/>
            </a:lvl6pPr>
            <a:lvl7pPr>
              <a:tabLst>
                <a:tab pos="5557838" algn="r"/>
                <a:tab pos="5743575" algn="r"/>
              </a:tabLst>
              <a:defRPr/>
            </a:lvl7pPr>
            <a:lvl8pPr>
              <a:tabLst>
                <a:tab pos="5557838" algn="r"/>
                <a:tab pos="5743575" algn="r"/>
              </a:tabLst>
              <a:defRPr/>
            </a:lvl8pPr>
            <a:lvl9pPr>
              <a:tabLst>
                <a:tab pos="5557838" algn="r"/>
                <a:tab pos="5743575" algn="r"/>
              </a:tabLst>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Title 2">
            <a:extLst>
              <a:ext uri="{FF2B5EF4-FFF2-40B4-BE49-F238E27FC236}">
                <a16:creationId xmlns:a16="http://schemas.microsoft.com/office/drawing/2014/main" id="{1FB547B8-9536-4667-9C06-1456FA3E3510}"/>
              </a:ext>
            </a:extLst>
          </p:cNvPr>
          <p:cNvSpPr txBox="1">
            <a:spLocks/>
          </p:cNvSpPr>
          <p:nvPr userDrawn="1"/>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dirty="0"/>
              <a:t>Contents</a:t>
            </a:r>
          </a:p>
        </p:txBody>
      </p:sp>
    </p:spTree>
    <p:extLst>
      <p:ext uri="{BB962C8B-B14F-4D97-AF65-F5344CB8AC3E}">
        <p14:creationId xmlns:p14="http://schemas.microsoft.com/office/powerpoint/2010/main" val="137161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2">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hasCustomPrompt="1"/>
          </p:nvPr>
        </p:nvSpPr>
        <p:spPr>
          <a:xfrm>
            <a:off x="0" y="3429794"/>
            <a:ext cx="6095612" cy="3429794"/>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2" name="Title 1"/>
          <p:cNvSpPr>
            <a:spLocks noGrp="1"/>
          </p:cNvSpPr>
          <p:nvPr>
            <p:ph type="title" hasCustomPrompt="1"/>
          </p:nvPr>
        </p:nvSpPr>
        <p:spPr>
          <a:xfrm>
            <a:off x="246063" y="1911674"/>
            <a:ext cx="5563492"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2565698"/>
            <a:ext cx="5040560"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9563" y="-1"/>
            <a:ext cx="6095612"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1" name="Freeform 21">
            <a:extLst>
              <a:ext uri="{FF2B5EF4-FFF2-40B4-BE49-F238E27FC236}">
                <a16:creationId xmlns:a16="http://schemas.microsoft.com/office/drawing/2014/main" id="{37342E7B-931D-46F0-8100-BD6A577B5E52}"/>
              </a:ext>
            </a:extLst>
          </p:cNvPr>
          <p:cNvSpPr>
            <a:spLocks noChangeAspect="1"/>
          </p:cNvSpPr>
          <p:nvPr/>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8" name="Picture 7" descr="A picture containing drawing&#10;&#10;Description automatically generated">
            <a:extLst>
              <a:ext uri="{FF2B5EF4-FFF2-40B4-BE49-F238E27FC236}">
                <a16:creationId xmlns:a16="http://schemas.microsoft.com/office/drawing/2014/main" id="{26CC28BC-77D8-478F-9000-4FEEFE963C60}"/>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2" name="Freeform 21">
            <a:extLst>
              <a:ext uri="{FF2B5EF4-FFF2-40B4-BE49-F238E27FC236}">
                <a16:creationId xmlns:a16="http://schemas.microsoft.com/office/drawing/2014/main" id="{ACA29F6D-7949-4C9A-B633-8381BB073E59}"/>
              </a:ext>
            </a:extLst>
          </p:cNvPr>
          <p:cNvSpPr>
            <a:spLocks noChangeAspect="1"/>
          </p:cNvSpPr>
          <p:nvPr userDrawn="1"/>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71366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D11A360-3B90-4B9F-8FBB-18B3F7F97601}"/>
              </a:ext>
            </a:extLst>
          </p:cNvPr>
          <p:cNvSpPr>
            <a:spLocks noGrp="1"/>
          </p:cNvSpPr>
          <p:nvPr>
            <p:ph type="dt" sz="half" idx="10"/>
          </p:nvPr>
        </p:nvSpPr>
        <p:spPr/>
        <p:txBody>
          <a:bodyPr/>
          <a:lstStyle/>
          <a:p>
            <a:pPr algn="r"/>
            <a:r>
              <a:rPr lang="en-US"/>
              <a:t>l   GHD</a:t>
            </a:r>
            <a:endParaRPr lang="en-AU" dirty="0"/>
          </a:p>
        </p:txBody>
      </p:sp>
      <p:sp>
        <p:nvSpPr>
          <p:cNvPr id="6" name="Footer Placeholder 5">
            <a:extLst>
              <a:ext uri="{FF2B5EF4-FFF2-40B4-BE49-F238E27FC236}">
                <a16:creationId xmlns:a16="http://schemas.microsoft.com/office/drawing/2014/main" id="{E2708B97-F3BA-4DFE-B893-356A52213FAB}"/>
              </a:ext>
            </a:extLst>
          </p:cNvPr>
          <p:cNvSpPr>
            <a:spLocks noGrp="1"/>
          </p:cNvSpPr>
          <p:nvPr>
            <p:ph type="ftr" sz="quarter" idx="11"/>
          </p:nvPr>
        </p:nvSpPr>
        <p:spPr/>
        <p:txBody>
          <a:bodyPr/>
          <a:lstStyle/>
          <a:p>
            <a:pPr algn="r"/>
            <a:r>
              <a:rPr lang="en-US"/>
              <a:t>Lewes WWTF Long Range Planning Study</a:t>
            </a:r>
            <a:endParaRPr lang="en-AU" dirty="0"/>
          </a:p>
        </p:txBody>
      </p:sp>
      <p:sp>
        <p:nvSpPr>
          <p:cNvPr id="7" name="Slide Number Placeholder 6">
            <a:extLst>
              <a:ext uri="{FF2B5EF4-FFF2-40B4-BE49-F238E27FC236}">
                <a16:creationId xmlns:a16="http://schemas.microsoft.com/office/drawing/2014/main" id="{BCC3AD90-08B7-48A3-B2EC-D4EEEA0ED2BC}"/>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2189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3">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8" name="Freeform 21">
            <a:extLst>
              <a:ext uri="{FF2B5EF4-FFF2-40B4-BE49-F238E27FC236}">
                <a16:creationId xmlns:a16="http://schemas.microsoft.com/office/drawing/2014/main" id="{BD4A94A8-469B-49FD-9650-D216F8E8C7E8}"/>
              </a:ext>
            </a:extLst>
          </p:cNvPr>
          <p:cNvSpPr>
            <a:spLocks noChangeAspect="1"/>
          </p:cNvSpPr>
          <p:nvPr/>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TextBox 9" descr="InstructionsBox">
            <a:extLst>
              <a:ext uri="{FF2B5EF4-FFF2-40B4-BE49-F238E27FC236}">
                <a16:creationId xmlns:a16="http://schemas.microsoft.com/office/drawing/2014/main" id="{E40EC992-766A-4E97-8CAF-3593DF9B1847}"/>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pic>
        <p:nvPicPr>
          <p:cNvPr id="11" name="Picture 10" descr="A picture containing drawing&#10;&#10;Description automatically generated">
            <a:extLst>
              <a:ext uri="{FF2B5EF4-FFF2-40B4-BE49-F238E27FC236}">
                <a16:creationId xmlns:a16="http://schemas.microsoft.com/office/drawing/2014/main" id="{EEAF98A0-0CBA-45AF-B024-CDDD568D8122}"/>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2" name="Freeform 21">
            <a:extLst>
              <a:ext uri="{FF2B5EF4-FFF2-40B4-BE49-F238E27FC236}">
                <a16:creationId xmlns:a16="http://schemas.microsoft.com/office/drawing/2014/main" id="{E4ABFCF7-AFCD-4C67-B738-BA1902281C37}"/>
              </a:ext>
            </a:extLst>
          </p:cNvPr>
          <p:cNvSpPr>
            <a:spLocks noChangeAspect="1"/>
          </p:cNvSpPr>
          <p:nvPr userDrawn="1"/>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TextBox 12" descr="InstructionsBox">
            <a:extLst>
              <a:ext uri="{FF2B5EF4-FFF2-40B4-BE49-F238E27FC236}">
                <a16:creationId xmlns:a16="http://schemas.microsoft.com/office/drawing/2014/main" id="{69AA0B25-FDCA-4B13-8619-1358962A658E}"/>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select ‘Picture’ </a:t>
            </a:r>
          </a:p>
          <a:p>
            <a:pPr>
              <a:spcBef>
                <a:spcPts val="0"/>
              </a:spcBef>
              <a:spcAft>
                <a:spcPts val="0"/>
              </a:spcAft>
            </a:pPr>
            <a:r>
              <a:rPr lang="en-US" sz="1400" dirty="0">
                <a:solidFill>
                  <a:schemeClr val="bg1"/>
                </a:solidFill>
              </a:rPr>
              <a:t>Go to the ‘File’ button and select an image</a:t>
            </a:r>
          </a:p>
        </p:txBody>
      </p:sp>
    </p:spTree>
    <p:extLst>
      <p:ext uri="{BB962C8B-B14F-4D97-AF65-F5344CB8AC3E}">
        <p14:creationId xmlns:p14="http://schemas.microsoft.com/office/powerpoint/2010/main" val="61403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FFB30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tx1"/>
                </a:solidFill>
              </a:defRPr>
            </a:lvl1pPr>
          </a:lstStyle>
          <a:p>
            <a:r>
              <a:rPr lang="en-AU" noProof="0" dirty="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tx1"/>
                </a:solidFill>
              </a:defRPr>
            </a:lvl1pPr>
          </a:lstStyle>
          <a:p>
            <a:pPr lvl="0"/>
            <a:r>
              <a:rPr lang="en-AU" noProof="0" dirty="0"/>
              <a:t>[Subtitle]</a:t>
            </a:r>
          </a:p>
        </p:txBody>
      </p:sp>
      <p:sp>
        <p:nvSpPr>
          <p:cNvPr id="8" name="Freeform 22">
            <a:extLst>
              <a:ext uri="{FF2B5EF4-FFF2-40B4-BE49-F238E27FC236}">
                <a16:creationId xmlns:a16="http://schemas.microsoft.com/office/drawing/2014/main" id="{BE38802B-0C30-47F3-8D94-37385CCD9022}"/>
              </a:ext>
            </a:extLst>
          </p:cNvPr>
          <p:cNvSpPr>
            <a:spLocks noChangeAspect="1"/>
          </p:cNvSpPr>
          <p:nvPr/>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TextBox 8" descr="InstructionsBox">
            <a:extLst>
              <a:ext uri="{FF2B5EF4-FFF2-40B4-BE49-F238E27FC236}">
                <a16:creationId xmlns:a16="http://schemas.microsoft.com/office/drawing/2014/main" id="{6E40628F-D561-40A8-94E8-783505170F1C}"/>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6" name="Freeform 22">
            <a:extLst>
              <a:ext uri="{FF2B5EF4-FFF2-40B4-BE49-F238E27FC236}">
                <a16:creationId xmlns:a16="http://schemas.microsoft.com/office/drawing/2014/main" id="{BDB55867-3CE8-48DF-8772-4AF6419419B2}"/>
              </a:ext>
            </a:extLst>
          </p:cNvPr>
          <p:cNvSpPr>
            <a:spLocks noChangeAspect="1"/>
          </p:cNvSpPr>
          <p:nvPr userDrawn="1"/>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TextBox 9" descr="InstructionsBox">
            <a:extLst>
              <a:ext uri="{FF2B5EF4-FFF2-40B4-BE49-F238E27FC236}">
                <a16:creationId xmlns:a16="http://schemas.microsoft.com/office/drawing/2014/main" id="{D70EC970-B28D-4CB8-AF15-477794639E15}"/>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10467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ullout Tex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F46B24-42DD-4E1E-8B8E-44C7097244D5}"/>
              </a:ext>
            </a:extLst>
          </p:cNvPr>
          <p:cNvSpPr>
            <a:spLocks noGrp="1"/>
          </p:cNvSpPr>
          <p:nvPr>
            <p:ph type="title" hasCustomPrompt="1"/>
          </p:nvPr>
        </p:nvSpPr>
        <p:spPr>
          <a:xfrm>
            <a:off x="246063" y="214819"/>
            <a:ext cx="11699875" cy="1255728"/>
          </a:xfrm>
        </p:spPr>
        <p:txBody>
          <a:bodyPr>
            <a:spAutoFit/>
          </a:bodyPr>
          <a:lstStyle>
            <a:lvl1pPr>
              <a:lnSpc>
                <a:spcPct val="85000"/>
              </a:lnSpc>
              <a:defRPr sz="9600"/>
            </a:lvl1pPr>
          </a:lstStyle>
          <a:p>
            <a:r>
              <a:rPr lang="en-US" dirty="0"/>
              <a:t>[Enter text]</a:t>
            </a:r>
            <a:endParaRPr lang="en-AU" dirty="0"/>
          </a:p>
        </p:txBody>
      </p:sp>
      <p:sp>
        <p:nvSpPr>
          <p:cNvPr id="4" name="TextBox 3" descr="InstructionsBox">
            <a:extLst>
              <a:ext uri="{FF2B5EF4-FFF2-40B4-BE49-F238E27FC236}">
                <a16:creationId xmlns:a16="http://schemas.microsoft.com/office/drawing/2014/main" id="{B75FA20B-7C69-4A0D-86D1-51B7342C31A3}"/>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5" name="TextBox 4" descr="InstructionsBox">
            <a:extLst>
              <a:ext uri="{FF2B5EF4-FFF2-40B4-BE49-F238E27FC236}">
                <a16:creationId xmlns:a16="http://schemas.microsoft.com/office/drawing/2014/main" id="{621423B9-74BB-4948-9973-613FF80ABD3E}"/>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46621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accent6"/>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433291" y="2637706"/>
            <a:ext cx="11699875" cy="1218795"/>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800" dirty="0"/>
              <a:t>Thank You</a:t>
            </a:r>
          </a:p>
        </p:txBody>
      </p:sp>
      <p:pic>
        <p:nvPicPr>
          <p:cNvPr id="6" name="Picture 5"/>
          <p:cNvPicPr>
            <a:picLocks noChangeAspect="1"/>
          </p:cNvPicPr>
          <p:nvPr/>
        </p:nvPicPr>
        <p:blipFill>
          <a:blip r:embed="rId2"/>
          <a:stretch>
            <a:fillRect/>
          </a:stretch>
        </p:blipFill>
        <p:spPr>
          <a:xfrm>
            <a:off x="2281163" y="2709714"/>
            <a:ext cx="884640" cy="91144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329" t="11695" r="13151" b="14708"/>
          <a:stretch/>
        </p:blipFill>
        <p:spPr>
          <a:xfrm>
            <a:off x="136552" y="-114458"/>
            <a:ext cx="1123542" cy="1189632"/>
          </a:xfrm>
          <a:prstGeom prst="rect">
            <a:avLst/>
          </a:prstGeom>
        </p:spPr>
      </p:pic>
      <p:pic>
        <p:nvPicPr>
          <p:cNvPr id="11" name="Picture 10"/>
          <p:cNvPicPr>
            <a:picLocks noChangeAspect="1"/>
          </p:cNvPicPr>
          <p:nvPr/>
        </p:nvPicPr>
        <p:blipFill rotWithShape="1">
          <a:blip r:embed="rId4"/>
          <a:srcRect l="19631"/>
          <a:stretch/>
        </p:blipFill>
        <p:spPr>
          <a:xfrm>
            <a:off x="10562083" y="6377672"/>
            <a:ext cx="1388939" cy="430265"/>
          </a:xfrm>
          <a:prstGeom prst="rect">
            <a:avLst/>
          </a:prstGeom>
        </p:spPr>
      </p:pic>
      <p:sp>
        <p:nvSpPr>
          <p:cNvPr id="8" name="Freeform 21">
            <a:extLst>
              <a:ext uri="{FF2B5EF4-FFF2-40B4-BE49-F238E27FC236}">
                <a16:creationId xmlns:a16="http://schemas.microsoft.com/office/drawing/2014/main" id="{7B7B6F72-F1B4-4936-8107-C37B8590F8C6}"/>
              </a:ext>
            </a:extLst>
          </p:cNvPr>
          <p:cNvSpPr>
            <a:spLocks noChangeAspect="1"/>
          </p:cNvSpPr>
          <p:nvPr/>
        </p:nvSpPr>
        <p:spPr bwMode="auto">
          <a:xfrm>
            <a:off x="10177502" y="6438536"/>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
        <p:nvSpPr>
          <p:cNvPr id="9" name="TextBox 8" descr="InstructionsBox">
            <a:extLst>
              <a:ext uri="{FF2B5EF4-FFF2-40B4-BE49-F238E27FC236}">
                <a16:creationId xmlns:a16="http://schemas.microsoft.com/office/drawing/2014/main" id="{84C7743B-6E02-42CD-921D-DA3B83D086E4}"/>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0" name="Title 1">
            <a:extLst>
              <a:ext uri="{FF2B5EF4-FFF2-40B4-BE49-F238E27FC236}">
                <a16:creationId xmlns:a16="http://schemas.microsoft.com/office/drawing/2014/main" id="{B3EF3CBE-562A-487B-8F91-632427B4D52B}"/>
              </a:ext>
            </a:extLst>
          </p:cNvPr>
          <p:cNvSpPr txBox="1">
            <a:spLocks/>
          </p:cNvSpPr>
          <p:nvPr userDrawn="1"/>
        </p:nvSpPr>
        <p:spPr>
          <a:xfrm>
            <a:off x="3433291" y="2637706"/>
            <a:ext cx="11699875" cy="1218795"/>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800" dirty="0"/>
              <a:t>Thank You</a:t>
            </a:r>
          </a:p>
        </p:txBody>
      </p:sp>
      <p:pic>
        <p:nvPicPr>
          <p:cNvPr id="12" name="Picture 11">
            <a:extLst>
              <a:ext uri="{FF2B5EF4-FFF2-40B4-BE49-F238E27FC236}">
                <a16:creationId xmlns:a16="http://schemas.microsoft.com/office/drawing/2014/main" id="{55B598BE-1CB2-4FFE-8EB0-E2B5BAE8D48A}"/>
              </a:ext>
            </a:extLst>
          </p:cNvPr>
          <p:cNvPicPr>
            <a:picLocks noChangeAspect="1"/>
          </p:cNvPicPr>
          <p:nvPr userDrawn="1"/>
        </p:nvPicPr>
        <p:blipFill>
          <a:blip r:embed="rId2"/>
          <a:stretch>
            <a:fillRect/>
          </a:stretch>
        </p:blipFill>
        <p:spPr>
          <a:xfrm>
            <a:off x="2281163" y="2709714"/>
            <a:ext cx="884640" cy="911448"/>
          </a:xfrm>
          <a:prstGeom prst="rect">
            <a:avLst/>
          </a:prstGeom>
        </p:spPr>
      </p:pic>
      <p:pic>
        <p:nvPicPr>
          <p:cNvPr id="13" name="Picture 12">
            <a:extLst>
              <a:ext uri="{FF2B5EF4-FFF2-40B4-BE49-F238E27FC236}">
                <a16:creationId xmlns:a16="http://schemas.microsoft.com/office/drawing/2014/main" id="{6B978582-4FFF-42C0-AB79-8AF67CBC1C7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329" t="11695" r="13151" b="14708"/>
          <a:stretch/>
        </p:blipFill>
        <p:spPr>
          <a:xfrm>
            <a:off x="136552" y="-114458"/>
            <a:ext cx="1123542" cy="1189632"/>
          </a:xfrm>
          <a:prstGeom prst="rect">
            <a:avLst/>
          </a:prstGeom>
        </p:spPr>
      </p:pic>
      <p:pic>
        <p:nvPicPr>
          <p:cNvPr id="14" name="Picture 13">
            <a:extLst>
              <a:ext uri="{FF2B5EF4-FFF2-40B4-BE49-F238E27FC236}">
                <a16:creationId xmlns:a16="http://schemas.microsoft.com/office/drawing/2014/main" id="{37E617E6-8CFF-4CBB-9E0E-74C655E29D36}"/>
              </a:ext>
            </a:extLst>
          </p:cNvPr>
          <p:cNvPicPr>
            <a:picLocks noChangeAspect="1"/>
          </p:cNvPicPr>
          <p:nvPr userDrawn="1"/>
        </p:nvPicPr>
        <p:blipFill rotWithShape="1">
          <a:blip r:embed="rId4"/>
          <a:srcRect l="19631"/>
          <a:stretch/>
        </p:blipFill>
        <p:spPr>
          <a:xfrm>
            <a:off x="10562083" y="6377672"/>
            <a:ext cx="1388939" cy="430265"/>
          </a:xfrm>
          <a:prstGeom prst="rect">
            <a:avLst/>
          </a:prstGeom>
        </p:spPr>
      </p:pic>
      <p:sp>
        <p:nvSpPr>
          <p:cNvPr id="15" name="Freeform 21">
            <a:extLst>
              <a:ext uri="{FF2B5EF4-FFF2-40B4-BE49-F238E27FC236}">
                <a16:creationId xmlns:a16="http://schemas.microsoft.com/office/drawing/2014/main" id="{4BB6B38A-EA0B-4904-9951-2BE62892D051}"/>
              </a:ext>
            </a:extLst>
          </p:cNvPr>
          <p:cNvSpPr>
            <a:spLocks noChangeAspect="1"/>
          </p:cNvSpPr>
          <p:nvPr userDrawn="1"/>
        </p:nvSpPr>
        <p:spPr bwMode="auto">
          <a:xfrm>
            <a:off x="10177502" y="6438536"/>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
        <p:nvSpPr>
          <p:cNvPr id="16" name="TextBox 15" descr="InstructionsBox">
            <a:extLst>
              <a:ext uri="{FF2B5EF4-FFF2-40B4-BE49-F238E27FC236}">
                <a16:creationId xmlns:a16="http://schemas.microsoft.com/office/drawing/2014/main" id="{96B37B8C-363D-4BF8-970F-0C3B92678E73}"/>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079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graphic Text (AU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6" name="Picture 5" descr="Text&#10;&#10;Description automatically generated">
            <a:extLst>
              <a:ext uri="{FF2B5EF4-FFF2-40B4-BE49-F238E27FC236}">
                <a16:creationId xmlns:a16="http://schemas.microsoft.com/office/drawing/2014/main" id="{7838AAD1-E21D-4863-B425-C770EC29769E}"/>
              </a:ext>
            </a:extLst>
          </p:cNvPr>
          <p:cNvPicPr>
            <a:picLocks noChangeAspect="1"/>
          </p:cNvPicPr>
          <p:nvPr userDrawn="1"/>
        </p:nvPicPr>
        <p:blipFill>
          <a:blip r:embed="rId3"/>
          <a:stretch>
            <a:fillRect/>
          </a:stretch>
        </p:blipFill>
        <p:spPr>
          <a:xfrm>
            <a:off x="0" y="794"/>
            <a:ext cx="10287001" cy="6858000"/>
          </a:xfrm>
          <a:prstGeom prst="rect">
            <a:avLst/>
          </a:prstGeom>
        </p:spPr>
      </p:pic>
    </p:spTree>
    <p:extLst>
      <p:ext uri="{BB962C8B-B14F-4D97-AF65-F5344CB8AC3E}">
        <p14:creationId xmlns:p14="http://schemas.microsoft.com/office/powerpoint/2010/main" val="187092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phic Text (US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4" name="Picture 3">
            <a:extLst>
              <a:ext uri="{FF2B5EF4-FFF2-40B4-BE49-F238E27FC236}">
                <a16:creationId xmlns:a16="http://schemas.microsoft.com/office/drawing/2014/main" id="{7838AAD1-E21D-4863-B425-C770EC29769E}"/>
              </a:ext>
            </a:extLst>
          </p:cNvPr>
          <p:cNvPicPr>
            <a:picLocks noChangeAspect="1"/>
          </p:cNvPicPr>
          <p:nvPr userDrawn="1"/>
        </p:nvPicPr>
        <p:blipFill>
          <a:blip r:embed="rId3"/>
          <a:srcRect/>
          <a:stretch/>
        </p:blipFill>
        <p:spPr>
          <a:xfrm>
            <a:off x="0" y="794"/>
            <a:ext cx="10287000" cy="6858000"/>
          </a:xfrm>
          <a:prstGeom prst="rect">
            <a:avLst/>
          </a:prstGeom>
        </p:spPr>
      </p:pic>
    </p:spTree>
    <p:extLst>
      <p:ext uri="{BB962C8B-B14F-4D97-AF65-F5344CB8AC3E}">
        <p14:creationId xmlns:p14="http://schemas.microsoft.com/office/powerpoint/2010/main" val="40708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063" y="214819"/>
            <a:ext cx="11699875" cy="526298"/>
          </a:xfrm>
          <a:prstGeom prst="rect">
            <a:avLst/>
          </a:prstGeom>
        </p:spPr>
        <p:txBody>
          <a:bodyPr vert="horz" lIns="0" tIns="0" rIns="0" bIns="0" rtlCol="0" anchor="t">
            <a:spAutoFit/>
          </a:bodyPr>
          <a:lstStyle/>
          <a:p>
            <a:endParaRPr lang="en-AU" noProof="0" dirty="0"/>
          </a:p>
        </p:txBody>
      </p:sp>
      <p:sp>
        <p:nvSpPr>
          <p:cNvPr id="3" name="Text Placeholder 2"/>
          <p:cNvSpPr>
            <a:spLocks noGrp="1"/>
          </p:cNvSpPr>
          <p:nvPr>
            <p:ph type="body" idx="1"/>
          </p:nvPr>
        </p:nvSpPr>
        <p:spPr>
          <a:xfrm>
            <a:off x="246063" y="1543049"/>
            <a:ext cx="11699875" cy="4838701"/>
          </a:xfrm>
          <a:prstGeom prst="rect">
            <a:avLst/>
          </a:prstGeom>
        </p:spPr>
        <p:txBody>
          <a:bodyPr vert="horz" lIns="0" tIns="0" rIns="0" bIns="0" rtlCol="0">
            <a:noAutofit/>
          </a:body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53B1364B-17EE-4E4E-B1E6-AFDA79A5D9A5}"/>
              </a:ext>
            </a:extLst>
          </p:cNvPr>
          <p:cNvSpPr>
            <a:spLocks noGrp="1"/>
          </p:cNvSpPr>
          <p:nvPr>
            <p:ph type="ftr" sz="quarter" idx="3"/>
          </p:nvPr>
        </p:nvSpPr>
        <p:spPr>
          <a:xfrm>
            <a:off x="3038476" y="6536630"/>
            <a:ext cx="8387704" cy="217175"/>
          </a:xfrm>
          <a:prstGeom prst="rect">
            <a:avLst/>
          </a:prstGeom>
        </p:spPr>
        <p:txBody>
          <a:bodyPr vert="horz" lIns="0" tIns="0" rIns="0" bIns="0" rtlCol="0" anchor="ctr"/>
          <a:lstStyle>
            <a:lvl1pPr algn="l">
              <a:defRPr sz="1050">
                <a:solidFill>
                  <a:schemeClr val="tx1"/>
                </a:solidFill>
              </a:defRPr>
            </a:lvl1pPr>
          </a:lstStyle>
          <a:p>
            <a:pPr algn="r"/>
            <a:r>
              <a:rPr lang="en-US"/>
              <a:t>Lewes WWTF Long Range Planning Study</a:t>
            </a:r>
            <a:endParaRPr lang="en-AU" dirty="0"/>
          </a:p>
        </p:txBody>
      </p:sp>
      <p:sp>
        <p:nvSpPr>
          <p:cNvPr id="11" name="Slide Number Placeholder 5">
            <a:extLst>
              <a:ext uri="{FF2B5EF4-FFF2-40B4-BE49-F238E27FC236}">
                <a16:creationId xmlns:a16="http://schemas.microsoft.com/office/drawing/2014/main" id="{F007C72A-EFEA-4035-BDF4-AE173AB53BD2}"/>
              </a:ext>
            </a:extLst>
          </p:cNvPr>
          <p:cNvSpPr>
            <a:spLocks noGrp="1"/>
          </p:cNvSpPr>
          <p:nvPr>
            <p:ph type="sldNum" sz="quarter" idx="4"/>
          </p:nvPr>
        </p:nvSpPr>
        <p:spPr>
          <a:xfrm>
            <a:off x="246063" y="6536630"/>
            <a:ext cx="523510" cy="217175"/>
          </a:xfrm>
          <a:prstGeom prst="rect">
            <a:avLst/>
          </a:prstGeom>
        </p:spPr>
        <p:txBody>
          <a:bodyPr vert="horz" lIns="0" tIns="0" rIns="0" bIns="0" rtlCol="0" anchor="ctr"/>
          <a:lstStyle>
            <a:lvl1pPr algn="l">
              <a:defRPr sz="1050">
                <a:solidFill>
                  <a:schemeClr val="tx1"/>
                </a:solidFill>
              </a:defRPr>
            </a:lvl1pPr>
          </a:lstStyle>
          <a:p>
            <a:fld id="{E917DE0E-AFB1-41FD-BC35-27DB61CA125F}" type="slidenum">
              <a:rPr lang="en-AU" smtClean="0"/>
              <a:pPr/>
              <a:t>‹#›</a:t>
            </a:fld>
            <a:endParaRPr lang="en-AU" dirty="0"/>
          </a:p>
        </p:txBody>
      </p:sp>
      <p:sp>
        <p:nvSpPr>
          <p:cNvPr id="12" name="Date Placeholder 3">
            <a:extLst>
              <a:ext uri="{FF2B5EF4-FFF2-40B4-BE49-F238E27FC236}">
                <a16:creationId xmlns:a16="http://schemas.microsoft.com/office/drawing/2014/main" id="{391FB34D-4638-48B0-8EF7-62B2E81A0875}"/>
              </a:ext>
            </a:extLst>
          </p:cNvPr>
          <p:cNvSpPr>
            <a:spLocks noGrp="1"/>
          </p:cNvSpPr>
          <p:nvPr>
            <p:ph type="dt" sz="half" idx="2"/>
          </p:nvPr>
        </p:nvSpPr>
        <p:spPr>
          <a:xfrm>
            <a:off x="11498186" y="6537805"/>
            <a:ext cx="447751" cy="216000"/>
          </a:xfrm>
          <a:prstGeom prst="rect">
            <a:avLst/>
          </a:prstGeom>
        </p:spPr>
        <p:txBody>
          <a:bodyPr vert="horz" lIns="0" tIns="0" rIns="0" bIns="0" rtlCol="0" anchor="ctr"/>
          <a:lstStyle>
            <a:lvl1pPr algn="l">
              <a:defRPr sz="1050" b="1">
                <a:solidFill>
                  <a:schemeClr val="tx1"/>
                </a:solidFill>
              </a:defRPr>
            </a:lvl1pPr>
          </a:lstStyle>
          <a:p>
            <a:pPr algn="r"/>
            <a:r>
              <a:rPr lang="en-US"/>
              <a:t>l   GHD</a:t>
            </a:r>
            <a:endParaRPr lang="en-AU" dirty="0"/>
          </a:p>
        </p:txBody>
      </p:sp>
    </p:spTree>
    <p:extLst>
      <p:ext uri="{BB962C8B-B14F-4D97-AF65-F5344CB8AC3E}">
        <p14:creationId xmlns:p14="http://schemas.microsoft.com/office/powerpoint/2010/main" val="270522702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818"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p:titleStyle>
    <p:bodyStyle>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p:bodyStyle>
    <p:otherStyle>
      <a:defPPr>
        <a:defRPr lang="en-US"/>
      </a:defPPr>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2160" userDrawn="1">
          <p15:clr>
            <a:srgbClr val="F26B43"/>
          </p15:clr>
        </p15:guide>
        <p15:guide id="12" pos="3841" userDrawn="1">
          <p15:clr>
            <a:srgbClr val="F26B43"/>
          </p15:clr>
        </p15:guide>
        <p15:guide id="13" pos="155" userDrawn="1">
          <p15:clr>
            <a:srgbClr val="F26B43"/>
          </p15:clr>
        </p15:guide>
        <p15:guide id="14" pos="7525" userDrawn="1">
          <p15:clr>
            <a:srgbClr val="F26B43"/>
          </p15:clr>
        </p15:guide>
        <p15:guide id="15" pos="1914" userDrawn="1">
          <p15:clr>
            <a:srgbClr val="F26B43"/>
          </p15:clr>
        </p15:guide>
        <p15:guide id="16" pos="5772" userDrawn="1">
          <p15:clr>
            <a:srgbClr val="F26B43"/>
          </p15:clr>
        </p15:guide>
        <p15:guide id="17" orient="horz" pos="972" userDrawn="1">
          <p15:clr>
            <a:srgbClr val="F26B43"/>
          </p15:clr>
        </p15:guide>
        <p15:guide id="18" orient="horz" pos="3122" userDrawn="1">
          <p15:clr>
            <a:srgbClr val="F26B43"/>
          </p15:clr>
        </p15:guide>
        <p15:guide id="19" orient="horz" pos="139" userDrawn="1">
          <p15:clr>
            <a:srgbClr val="F26B43"/>
          </p15:clr>
        </p15:guide>
        <p15:guide id="20"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ogo&#10;&#10;Description automatically generated">
            <a:extLst>
              <a:ext uri="{FF2B5EF4-FFF2-40B4-BE49-F238E27FC236}">
                <a16:creationId xmlns:a16="http://schemas.microsoft.com/office/drawing/2014/main" id="{E9D8FFC0-ECE5-C4EC-578A-2430DE72BD5B}"/>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1495425" y="1067594"/>
            <a:ext cx="9204324" cy="2648500"/>
          </a:xfrm>
          <a:prstGeom prst="rect">
            <a:avLst/>
          </a:prstGeom>
          <a:ln w="28575">
            <a:solidFill>
              <a:schemeClr val="accent2"/>
            </a:solidFill>
          </a:ln>
        </p:spPr>
      </p:pic>
      <p:sp>
        <p:nvSpPr>
          <p:cNvPr id="8" name="Title 7">
            <a:extLst>
              <a:ext uri="{FF2B5EF4-FFF2-40B4-BE49-F238E27FC236}">
                <a16:creationId xmlns:a16="http://schemas.microsoft.com/office/drawing/2014/main" id="{CF14387E-587D-C694-8F69-9311387A9921}"/>
              </a:ext>
            </a:extLst>
          </p:cNvPr>
          <p:cNvSpPr>
            <a:spLocks noGrp="1"/>
          </p:cNvSpPr>
          <p:nvPr>
            <p:ph type="title"/>
          </p:nvPr>
        </p:nvSpPr>
        <p:spPr>
          <a:xfrm>
            <a:off x="1495426" y="4122696"/>
            <a:ext cx="9204324" cy="2243691"/>
          </a:xfrm>
        </p:spPr>
        <p:txBody>
          <a:bodyPr/>
          <a:lstStyle/>
          <a:p>
            <a:r>
              <a:rPr lang="en-US" dirty="0"/>
              <a:t>Lewes WWTF</a:t>
            </a:r>
            <a:br>
              <a:rPr lang="en-US" dirty="0"/>
            </a:br>
            <a:r>
              <a:rPr lang="en-US" dirty="0"/>
              <a:t>Long-Range Planning Study</a:t>
            </a:r>
            <a:br>
              <a:rPr lang="en-US" dirty="0"/>
            </a:br>
            <a:br>
              <a:rPr lang="en-US" dirty="0"/>
            </a:br>
            <a:r>
              <a:rPr lang="en-AU" sz="2400" dirty="0"/>
              <a:t>Lewes BPW Public Meeting</a:t>
            </a:r>
            <a:br>
              <a:rPr lang="en-AU" sz="2400" dirty="0"/>
            </a:br>
            <a:r>
              <a:rPr lang="en-AU" sz="2400" dirty="0"/>
              <a:t>April 12, 2023</a:t>
            </a:r>
            <a:endParaRPr lang="en-US" sz="2400" dirty="0"/>
          </a:p>
        </p:txBody>
      </p:sp>
    </p:spTree>
    <p:extLst>
      <p:ext uri="{BB962C8B-B14F-4D97-AF65-F5344CB8AC3E}">
        <p14:creationId xmlns:p14="http://schemas.microsoft.com/office/powerpoint/2010/main" val="21599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2. Cost Estimates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10</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7" name="Content Placeholder 26">
            <a:extLst>
              <a:ext uri="{FF2B5EF4-FFF2-40B4-BE49-F238E27FC236}">
                <a16:creationId xmlns:a16="http://schemas.microsoft.com/office/drawing/2014/main" id="{6E497267-C372-354D-A3F2-AE97234A2206}"/>
              </a:ext>
            </a:extLst>
          </p:cNvPr>
          <p:cNvSpPr>
            <a:spLocks noGrp="1"/>
          </p:cNvSpPr>
          <p:nvPr>
            <p:ph sz="half" idx="1"/>
          </p:nvPr>
        </p:nvSpPr>
        <p:spPr>
          <a:xfrm>
            <a:off x="153986" y="915195"/>
            <a:ext cx="7391401" cy="5316636"/>
          </a:xfrm>
        </p:spPr>
        <p:txBody>
          <a:bodyPr numCol="1"/>
          <a:lstStyle/>
          <a:p>
            <a:pPr marL="457200" marR="0" indent="-457200">
              <a:lnSpc>
                <a:spcPct val="114000"/>
              </a:lnSpc>
              <a:buFont typeface="Arial" panose="020B0604020202020204" pitchFamily="34" charset="0"/>
              <a:buChar char="•"/>
            </a:pPr>
            <a:r>
              <a:rPr lang="en-US" sz="1400" dirty="0"/>
              <a:t>The approach used to develop the Preliminary Capital Cost Estimates was as follows</a:t>
            </a:r>
          </a:p>
          <a:p>
            <a:pPr marL="992188" lvl="2" indent="-457200">
              <a:lnSpc>
                <a:spcPct val="114000"/>
              </a:lnSpc>
              <a:buFont typeface="+mj-lt"/>
              <a:buAutoNum type="arabicPeriod"/>
            </a:pPr>
            <a:r>
              <a:rPr lang="en-US" sz="1400" b="1" dirty="0"/>
              <a:t>Engineering analysis and calculations</a:t>
            </a:r>
          </a:p>
          <a:p>
            <a:pPr marL="1258888" lvl="3" indent="-457200">
              <a:lnSpc>
                <a:spcPct val="114000"/>
              </a:lnSpc>
            </a:pPr>
            <a:r>
              <a:rPr lang="en-US" sz="1400" dirty="0"/>
              <a:t>Establish key technical parameters for flood defenses, treatment equipment, storage tanks, pumping stations, pumps and pipelines using established industry standards and best practice</a:t>
            </a:r>
          </a:p>
          <a:p>
            <a:pPr marL="1258888" lvl="3" indent="-457200">
              <a:lnSpc>
                <a:spcPct val="114000"/>
              </a:lnSpc>
            </a:pPr>
            <a:r>
              <a:rPr lang="en-US" sz="1400" dirty="0"/>
              <a:t>For detailed calculations and sizing assumptions refer to:</a:t>
            </a:r>
          </a:p>
          <a:p>
            <a:pPr marL="1258888" lvl="3" indent="-457200">
              <a:lnSpc>
                <a:spcPct val="114000"/>
              </a:lnSpc>
            </a:pPr>
            <a:r>
              <a:rPr lang="en-US" sz="1400" dirty="0"/>
              <a:t>Option 1 Process Upgrades: Report Section 3.2.2</a:t>
            </a:r>
          </a:p>
          <a:p>
            <a:pPr marL="1258888" lvl="3" indent="-457200">
              <a:lnSpc>
                <a:spcPct val="114000"/>
              </a:lnSpc>
            </a:pPr>
            <a:r>
              <a:rPr lang="en-US" sz="1400" dirty="0"/>
              <a:t>Option 1 Flood Defenses: Report Section 3.2.3</a:t>
            </a:r>
          </a:p>
          <a:p>
            <a:pPr marL="1258888" lvl="3" indent="-457200">
              <a:lnSpc>
                <a:spcPct val="114000"/>
              </a:lnSpc>
            </a:pPr>
            <a:r>
              <a:rPr lang="en-US" sz="1400" dirty="0"/>
              <a:t>Option 2 Treatment Plant: Report Section 3.3.2</a:t>
            </a:r>
          </a:p>
          <a:p>
            <a:pPr marL="1258888" lvl="3" indent="-457200">
              <a:lnSpc>
                <a:spcPct val="114000"/>
              </a:lnSpc>
            </a:pPr>
            <a:r>
              <a:rPr lang="en-US" sz="1400" dirty="0"/>
              <a:t>Option 2 Network Hydraulics: Report Section 3.3.3 and Appendix C</a:t>
            </a:r>
          </a:p>
          <a:p>
            <a:pPr marL="1258888" lvl="3" indent="-457200">
              <a:lnSpc>
                <a:spcPct val="114000"/>
              </a:lnSpc>
            </a:pPr>
            <a:r>
              <a:rPr lang="en-US" sz="1400" dirty="0"/>
              <a:t>Option 3 Network Hydraulics: Report Section 3.4.4 and Appendix C</a:t>
            </a:r>
          </a:p>
          <a:p>
            <a:pPr marL="992188" lvl="2" indent="-457200">
              <a:lnSpc>
                <a:spcPct val="114000"/>
              </a:lnSpc>
              <a:buFont typeface="+mj-lt"/>
              <a:buAutoNum type="arabicPeriod"/>
            </a:pPr>
            <a:r>
              <a:rPr lang="en-US" sz="1400" b="1" dirty="0"/>
              <a:t>Physical Process Sizing and Land Use</a:t>
            </a:r>
          </a:p>
          <a:p>
            <a:pPr marL="1258888" lvl="3" indent="-457200">
              <a:lnSpc>
                <a:spcPct val="114000"/>
              </a:lnSpc>
            </a:pPr>
            <a:r>
              <a:rPr lang="en-US" sz="1400" dirty="0"/>
              <a:t>Use the critical parameters identified in step 1 to develop physical dimensions for proposed upgrades</a:t>
            </a:r>
          </a:p>
          <a:p>
            <a:pPr marL="1258888" lvl="3" indent="-457200">
              <a:lnSpc>
                <a:spcPct val="114000"/>
              </a:lnSpc>
            </a:pPr>
            <a:r>
              <a:rPr lang="en-US" sz="1400" dirty="0"/>
              <a:t>Estimate land areas required for Option 2 sites (including access roads, treatment facilities, treated effluent storage and treated effluent distribution)</a:t>
            </a:r>
          </a:p>
          <a:p>
            <a:pPr marL="1258888" lvl="3" indent="-457200">
              <a:lnSpc>
                <a:spcPct val="114000"/>
              </a:lnSpc>
            </a:pPr>
            <a:r>
              <a:rPr lang="en-US" sz="1400" dirty="0"/>
              <a:t>Estimate land areas required for pumping station upgrades</a:t>
            </a:r>
          </a:p>
          <a:p>
            <a:pPr marL="1258888" lvl="3" indent="-457200">
              <a:lnSpc>
                <a:spcPct val="114000"/>
              </a:lnSpc>
            </a:pPr>
            <a:r>
              <a:rPr lang="en-US" sz="1400" dirty="0"/>
              <a:t>Estimate pipeline lengths for flow transfers</a:t>
            </a:r>
          </a:p>
          <a:p>
            <a:pPr marL="1258888" lvl="3" indent="-457200">
              <a:lnSpc>
                <a:spcPct val="114000"/>
              </a:lnSpc>
            </a:pPr>
            <a:endParaRPr lang="en-US" sz="1400" dirty="0"/>
          </a:p>
          <a:p>
            <a:pPr marL="1258888" lvl="3" indent="-457200">
              <a:lnSpc>
                <a:spcPct val="114000"/>
              </a:lnSpc>
            </a:pPr>
            <a:endParaRPr lang="en-US" sz="1400" dirty="0"/>
          </a:p>
        </p:txBody>
      </p:sp>
      <p:pic>
        <p:nvPicPr>
          <p:cNvPr id="3" name="Picture 2">
            <a:extLst>
              <a:ext uri="{FF2B5EF4-FFF2-40B4-BE49-F238E27FC236}">
                <a16:creationId xmlns:a16="http://schemas.microsoft.com/office/drawing/2014/main" id="{68616E5B-EF95-04F8-1330-4B5658549914}"/>
              </a:ext>
            </a:extLst>
          </p:cNvPr>
          <p:cNvPicPr>
            <a:picLocks noChangeAspect="1"/>
          </p:cNvPicPr>
          <p:nvPr/>
        </p:nvPicPr>
        <p:blipFill>
          <a:blip r:embed="rId2"/>
          <a:stretch>
            <a:fillRect/>
          </a:stretch>
        </p:blipFill>
        <p:spPr>
          <a:xfrm>
            <a:off x="8078787" y="305594"/>
            <a:ext cx="3767253" cy="3277394"/>
          </a:xfrm>
          <a:prstGeom prst="rect">
            <a:avLst/>
          </a:prstGeom>
        </p:spPr>
      </p:pic>
      <p:pic>
        <p:nvPicPr>
          <p:cNvPr id="6" name="Picture 5">
            <a:extLst>
              <a:ext uri="{FF2B5EF4-FFF2-40B4-BE49-F238E27FC236}">
                <a16:creationId xmlns:a16="http://schemas.microsoft.com/office/drawing/2014/main" id="{4CD74BB4-0805-971C-8720-974BED6A9B95}"/>
              </a:ext>
            </a:extLst>
          </p:cNvPr>
          <p:cNvPicPr>
            <a:picLocks noChangeAspect="1"/>
          </p:cNvPicPr>
          <p:nvPr/>
        </p:nvPicPr>
        <p:blipFill>
          <a:blip r:embed="rId3"/>
          <a:stretch>
            <a:fillRect/>
          </a:stretch>
        </p:blipFill>
        <p:spPr>
          <a:xfrm>
            <a:off x="8094580" y="3886994"/>
            <a:ext cx="3751459" cy="2299190"/>
          </a:xfrm>
          <a:prstGeom prst="rect">
            <a:avLst/>
          </a:prstGeom>
        </p:spPr>
      </p:pic>
      <p:cxnSp>
        <p:nvCxnSpPr>
          <p:cNvPr id="9" name="Straight Arrow Connector 8">
            <a:extLst>
              <a:ext uri="{FF2B5EF4-FFF2-40B4-BE49-F238E27FC236}">
                <a16:creationId xmlns:a16="http://schemas.microsoft.com/office/drawing/2014/main" id="{F69A63A8-3680-BADA-DC2F-D0B175E4E940}"/>
              </a:ext>
            </a:extLst>
          </p:cNvPr>
          <p:cNvCxnSpPr>
            <a:cxnSpLocks/>
          </p:cNvCxnSpPr>
          <p:nvPr/>
        </p:nvCxnSpPr>
        <p:spPr>
          <a:xfrm>
            <a:off x="6783387" y="3734594"/>
            <a:ext cx="12954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B57FC2C-2B0F-E478-CAB7-D3B596C4CD95}"/>
              </a:ext>
            </a:extLst>
          </p:cNvPr>
          <p:cNvCxnSpPr>
            <a:cxnSpLocks/>
          </p:cNvCxnSpPr>
          <p:nvPr/>
        </p:nvCxnSpPr>
        <p:spPr>
          <a:xfrm>
            <a:off x="6783387" y="4115594"/>
            <a:ext cx="1295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F82B1E0-CDCF-BDF4-0A81-90F5BC0B636D}"/>
              </a:ext>
            </a:extLst>
          </p:cNvPr>
          <p:cNvCxnSpPr>
            <a:cxnSpLocks/>
          </p:cNvCxnSpPr>
          <p:nvPr/>
        </p:nvCxnSpPr>
        <p:spPr>
          <a:xfrm flipV="1">
            <a:off x="5183187" y="2972594"/>
            <a:ext cx="2911393"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5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2. Cost Estimates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11</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7" name="Content Placeholder 26">
            <a:extLst>
              <a:ext uri="{FF2B5EF4-FFF2-40B4-BE49-F238E27FC236}">
                <a16:creationId xmlns:a16="http://schemas.microsoft.com/office/drawing/2014/main" id="{6E497267-C372-354D-A3F2-AE97234A2206}"/>
              </a:ext>
            </a:extLst>
          </p:cNvPr>
          <p:cNvSpPr>
            <a:spLocks noGrp="1"/>
          </p:cNvSpPr>
          <p:nvPr>
            <p:ph sz="half" idx="1"/>
          </p:nvPr>
        </p:nvSpPr>
        <p:spPr>
          <a:xfrm>
            <a:off x="153986" y="715384"/>
            <a:ext cx="11049001" cy="5838610"/>
          </a:xfrm>
        </p:spPr>
        <p:txBody>
          <a:bodyPr numCol="1"/>
          <a:lstStyle/>
          <a:p>
            <a:pPr marL="457200" marR="0" indent="-457200">
              <a:lnSpc>
                <a:spcPct val="114000"/>
              </a:lnSpc>
              <a:buFont typeface="Arial" panose="020B0604020202020204" pitchFamily="34" charset="0"/>
              <a:buChar char="•"/>
            </a:pPr>
            <a:r>
              <a:rPr lang="en-US" sz="1400" dirty="0"/>
              <a:t>Continued:</a:t>
            </a:r>
          </a:p>
          <a:p>
            <a:pPr lvl="2" indent="0">
              <a:lnSpc>
                <a:spcPct val="114000"/>
              </a:lnSpc>
              <a:buNone/>
            </a:pPr>
            <a:r>
              <a:rPr lang="en-US" sz="1400" b="1" dirty="0"/>
              <a:t>3. 	Estimate Base Costs for Construction, including:</a:t>
            </a:r>
          </a:p>
          <a:p>
            <a:pPr marL="1258888" lvl="3" indent="-457200">
              <a:lnSpc>
                <a:spcPct val="114000"/>
              </a:lnSpc>
            </a:pPr>
            <a:r>
              <a:rPr lang="en-US" sz="1400" dirty="0"/>
              <a:t>Quantify extent of demolition work required</a:t>
            </a:r>
          </a:p>
          <a:p>
            <a:pPr marL="1258888" lvl="3" indent="-457200">
              <a:lnSpc>
                <a:spcPct val="114000"/>
              </a:lnSpc>
            </a:pPr>
            <a:r>
              <a:rPr lang="en-US" sz="1400" dirty="0"/>
              <a:t>Estimate temporary facility requirements (excavation supports, groundwater pumping, traffic management, stormwater management facilities etc.)</a:t>
            </a:r>
          </a:p>
          <a:p>
            <a:pPr marL="1258888" lvl="3" indent="-457200">
              <a:lnSpc>
                <a:spcPct val="114000"/>
              </a:lnSpc>
            </a:pPr>
            <a:r>
              <a:rPr lang="en-US" sz="1400" dirty="0"/>
              <a:t>Calculate earthworks quantities</a:t>
            </a:r>
          </a:p>
          <a:p>
            <a:pPr marL="1258888" lvl="3" indent="-457200">
              <a:lnSpc>
                <a:spcPct val="114000"/>
              </a:lnSpc>
            </a:pPr>
            <a:r>
              <a:rPr lang="en-US" sz="1400" dirty="0"/>
              <a:t>Calculate pipeline diameters and trench dimensions</a:t>
            </a:r>
          </a:p>
          <a:p>
            <a:pPr marL="1258888" lvl="3" indent="-457200">
              <a:lnSpc>
                <a:spcPct val="114000"/>
              </a:lnSpc>
            </a:pPr>
            <a:r>
              <a:rPr lang="en-US" sz="1400" dirty="0"/>
              <a:t>Calculate paving reinstatement required for existing public roads</a:t>
            </a:r>
          </a:p>
          <a:p>
            <a:pPr marL="1258888" lvl="3" indent="-457200">
              <a:lnSpc>
                <a:spcPct val="114000"/>
              </a:lnSpc>
            </a:pPr>
            <a:r>
              <a:rPr lang="en-US" sz="1400" dirty="0"/>
              <a:t>Calculate concrete volumes for new structures</a:t>
            </a:r>
          </a:p>
          <a:p>
            <a:pPr marL="1258888" lvl="3" indent="-457200">
              <a:lnSpc>
                <a:spcPct val="114000"/>
              </a:lnSpc>
            </a:pPr>
            <a:r>
              <a:rPr lang="en-US" sz="1400" dirty="0"/>
              <a:t>Estimate Architectural costs for new buildings (building superstructures, cladding and finishes, heating, ventilation and cooling)</a:t>
            </a:r>
          </a:p>
          <a:p>
            <a:pPr marL="1258888" lvl="3" indent="-457200">
              <a:lnSpc>
                <a:spcPct val="114000"/>
              </a:lnSpc>
            </a:pPr>
            <a:r>
              <a:rPr lang="en-US" sz="1400" dirty="0"/>
              <a:t>Coordinate with equipment suppliers to specify and request quotes for major process equipment, including: flow transfer pumps, screens, grit removal, blowers, clarifier mechanisms, UV reactors, sludge dewatering equipment</a:t>
            </a:r>
          </a:p>
          <a:p>
            <a:pPr marL="1258888" lvl="3" indent="-457200">
              <a:lnSpc>
                <a:spcPct val="114000"/>
              </a:lnSpc>
            </a:pPr>
            <a:r>
              <a:rPr lang="en-US" sz="1400" dirty="0"/>
              <a:t>General Contract Conditions and Electrical &amp; Instrumentation works are estimated as a percentage of the itemized project costs.  Percentage allocated are based on recent, observed market trends</a:t>
            </a:r>
          </a:p>
          <a:p>
            <a:pPr lvl="2" indent="0">
              <a:lnSpc>
                <a:spcPct val="114000"/>
              </a:lnSpc>
              <a:buNone/>
            </a:pPr>
            <a:r>
              <a:rPr lang="en-US" sz="1400" b="1" dirty="0"/>
              <a:t>4.	Contingencies and Professional Services</a:t>
            </a:r>
          </a:p>
          <a:p>
            <a:pPr marL="1258888" lvl="3" indent="-457200">
              <a:lnSpc>
                <a:spcPct val="114000"/>
              </a:lnSpc>
            </a:pPr>
            <a:r>
              <a:rPr lang="en-US" sz="1400" dirty="0"/>
              <a:t>35 % Construction Contingency; allows for funding risk associated with, for example: ground conditions, material cost fluctuations and contractor availability (among others)</a:t>
            </a:r>
          </a:p>
          <a:p>
            <a:pPr marL="1258888" lvl="3" indent="-457200">
              <a:lnSpc>
                <a:spcPct val="114000"/>
              </a:lnSpc>
            </a:pPr>
            <a:r>
              <a:rPr lang="en-US" sz="1400" dirty="0"/>
              <a:t>20% Legal and Engineering costs; typical value observed for professional services on large capital projects</a:t>
            </a:r>
          </a:p>
          <a:p>
            <a:pPr marL="1258888" lvl="3" indent="-457200">
              <a:lnSpc>
                <a:spcPct val="114000"/>
              </a:lnSpc>
            </a:pPr>
            <a:r>
              <a:rPr lang="en-US" sz="1400" dirty="0"/>
              <a:t>5% Administration costs; allows for Lewes BPW to administer and oversee the project delivery</a:t>
            </a:r>
          </a:p>
          <a:p>
            <a:pPr marL="1258888" lvl="3" indent="-457200">
              <a:lnSpc>
                <a:spcPct val="114000"/>
              </a:lnSpc>
            </a:pPr>
            <a:endParaRPr lang="en-US" sz="1400" dirty="0"/>
          </a:p>
          <a:p>
            <a:pPr marL="1258888" lvl="3" indent="-457200">
              <a:lnSpc>
                <a:spcPct val="114000"/>
              </a:lnSpc>
            </a:pPr>
            <a:endParaRPr lang="en-US" sz="1400" dirty="0"/>
          </a:p>
          <a:p>
            <a:pPr marL="1258888" lvl="3" indent="-457200">
              <a:lnSpc>
                <a:spcPct val="114000"/>
              </a:lnSpc>
            </a:pPr>
            <a:endParaRPr lang="en-US" sz="1400" dirty="0"/>
          </a:p>
          <a:p>
            <a:pPr marL="1258888" lvl="3" indent="-457200">
              <a:lnSpc>
                <a:spcPct val="114000"/>
              </a:lnSpc>
            </a:pPr>
            <a:endParaRPr lang="en-US" sz="1400" dirty="0"/>
          </a:p>
        </p:txBody>
      </p:sp>
    </p:spTree>
    <p:extLst>
      <p:ext uri="{BB962C8B-B14F-4D97-AF65-F5344CB8AC3E}">
        <p14:creationId xmlns:p14="http://schemas.microsoft.com/office/powerpoint/2010/main" val="36437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2. Cost Estimates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12</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7" name="Content Placeholder 26">
            <a:extLst>
              <a:ext uri="{FF2B5EF4-FFF2-40B4-BE49-F238E27FC236}">
                <a16:creationId xmlns:a16="http://schemas.microsoft.com/office/drawing/2014/main" id="{6E497267-C372-354D-A3F2-AE97234A2206}"/>
              </a:ext>
            </a:extLst>
          </p:cNvPr>
          <p:cNvSpPr>
            <a:spLocks noGrp="1"/>
          </p:cNvSpPr>
          <p:nvPr>
            <p:ph sz="half" idx="1"/>
          </p:nvPr>
        </p:nvSpPr>
        <p:spPr>
          <a:xfrm>
            <a:off x="116236" y="875215"/>
            <a:ext cx="11049001" cy="5316636"/>
          </a:xfrm>
        </p:spPr>
        <p:txBody>
          <a:bodyPr numCol="1"/>
          <a:lstStyle/>
          <a:p>
            <a:pPr marL="457200" marR="0" indent="-457200">
              <a:lnSpc>
                <a:spcPct val="114000"/>
              </a:lnSpc>
              <a:buFont typeface="Arial" panose="020B0604020202020204" pitchFamily="34" charset="0"/>
              <a:buChar char="•"/>
            </a:pPr>
            <a:r>
              <a:rPr lang="en-US" sz="1400" dirty="0"/>
              <a:t>Itemized cost estimates – showing quantities and rates – are provided in Appendix D of the GHD report:</a:t>
            </a:r>
          </a:p>
          <a:p>
            <a:pPr marL="1258888" lvl="3" indent="-457200">
              <a:lnSpc>
                <a:spcPct val="114000"/>
              </a:lnSpc>
            </a:pPr>
            <a:endParaRPr lang="en-US" sz="1400" dirty="0"/>
          </a:p>
          <a:p>
            <a:pPr marL="1258888" lvl="3" indent="-457200">
              <a:lnSpc>
                <a:spcPct val="114000"/>
              </a:lnSpc>
            </a:pPr>
            <a:endParaRPr lang="en-US" sz="1400" dirty="0"/>
          </a:p>
        </p:txBody>
      </p:sp>
      <p:pic>
        <p:nvPicPr>
          <p:cNvPr id="9" name="Picture 8">
            <a:extLst>
              <a:ext uri="{FF2B5EF4-FFF2-40B4-BE49-F238E27FC236}">
                <a16:creationId xmlns:a16="http://schemas.microsoft.com/office/drawing/2014/main" id="{B6B60957-86B7-3D15-C200-129F2FF5EC7E}"/>
              </a:ext>
            </a:extLst>
          </p:cNvPr>
          <p:cNvPicPr>
            <a:picLocks noChangeAspect="1"/>
          </p:cNvPicPr>
          <p:nvPr/>
        </p:nvPicPr>
        <p:blipFill>
          <a:blip r:embed="rId2"/>
          <a:stretch>
            <a:fillRect/>
          </a:stretch>
        </p:blipFill>
        <p:spPr>
          <a:xfrm>
            <a:off x="915987" y="1348415"/>
            <a:ext cx="9755187" cy="5015825"/>
          </a:xfrm>
          <a:prstGeom prst="rect">
            <a:avLst/>
          </a:prstGeom>
        </p:spPr>
      </p:pic>
    </p:spTree>
    <p:extLst>
      <p:ext uri="{BB962C8B-B14F-4D97-AF65-F5344CB8AC3E}">
        <p14:creationId xmlns:p14="http://schemas.microsoft.com/office/powerpoint/2010/main" val="87981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2. Cost Estimates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13</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7" name="Content Placeholder 26">
            <a:extLst>
              <a:ext uri="{FF2B5EF4-FFF2-40B4-BE49-F238E27FC236}">
                <a16:creationId xmlns:a16="http://schemas.microsoft.com/office/drawing/2014/main" id="{6E497267-C372-354D-A3F2-AE97234A2206}"/>
              </a:ext>
            </a:extLst>
          </p:cNvPr>
          <p:cNvSpPr>
            <a:spLocks noGrp="1"/>
          </p:cNvSpPr>
          <p:nvPr>
            <p:ph sz="half" idx="1"/>
          </p:nvPr>
        </p:nvSpPr>
        <p:spPr>
          <a:xfrm>
            <a:off x="116236" y="875215"/>
            <a:ext cx="11049001" cy="5316636"/>
          </a:xfrm>
        </p:spPr>
        <p:txBody>
          <a:bodyPr numCol="1"/>
          <a:lstStyle/>
          <a:p>
            <a:pPr marL="457200" marR="0" indent="-457200">
              <a:lnSpc>
                <a:spcPct val="114000"/>
              </a:lnSpc>
              <a:buFont typeface="Arial" panose="020B0604020202020204" pitchFamily="34" charset="0"/>
              <a:buChar char="•"/>
            </a:pPr>
            <a:r>
              <a:rPr lang="en-US" sz="1400" dirty="0"/>
              <a:t>Some examples of key capital cost differentiators between differing options are provided in the upcoming slides:</a:t>
            </a:r>
          </a:p>
          <a:p>
            <a:pPr marL="1258888" lvl="3" indent="-457200">
              <a:lnSpc>
                <a:spcPct val="114000"/>
              </a:lnSpc>
            </a:pPr>
            <a:endParaRPr lang="en-US" sz="1400" dirty="0"/>
          </a:p>
        </p:txBody>
      </p:sp>
      <p:pic>
        <p:nvPicPr>
          <p:cNvPr id="3" name="Picture 2">
            <a:extLst>
              <a:ext uri="{FF2B5EF4-FFF2-40B4-BE49-F238E27FC236}">
                <a16:creationId xmlns:a16="http://schemas.microsoft.com/office/drawing/2014/main" id="{F9F972DC-1FD1-5A2C-01FF-D20FF501F178}"/>
              </a:ext>
            </a:extLst>
          </p:cNvPr>
          <p:cNvPicPr>
            <a:picLocks noChangeAspect="1"/>
          </p:cNvPicPr>
          <p:nvPr/>
        </p:nvPicPr>
        <p:blipFill>
          <a:blip r:embed="rId2"/>
          <a:stretch>
            <a:fillRect/>
          </a:stretch>
        </p:blipFill>
        <p:spPr>
          <a:xfrm>
            <a:off x="1677987" y="1241697"/>
            <a:ext cx="7261543" cy="5512108"/>
          </a:xfrm>
          <a:prstGeom prst="rect">
            <a:avLst/>
          </a:prstGeom>
        </p:spPr>
      </p:pic>
      <p:grpSp>
        <p:nvGrpSpPr>
          <p:cNvPr id="13" name="Group 12">
            <a:extLst>
              <a:ext uri="{FF2B5EF4-FFF2-40B4-BE49-F238E27FC236}">
                <a16:creationId xmlns:a16="http://schemas.microsoft.com/office/drawing/2014/main" id="{4491488C-F573-0610-F253-DCFE70200900}"/>
              </a:ext>
            </a:extLst>
          </p:cNvPr>
          <p:cNvGrpSpPr/>
          <p:nvPr/>
        </p:nvGrpSpPr>
        <p:grpSpPr>
          <a:xfrm>
            <a:off x="1252077" y="1972439"/>
            <a:ext cx="7687452" cy="400110"/>
            <a:chOff x="1252077" y="1972439"/>
            <a:chExt cx="7687452" cy="400110"/>
          </a:xfrm>
        </p:grpSpPr>
        <p:sp>
          <p:nvSpPr>
            <p:cNvPr id="5" name="Rectangle 4">
              <a:extLst>
                <a:ext uri="{FF2B5EF4-FFF2-40B4-BE49-F238E27FC236}">
                  <a16:creationId xmlns:a16="http://schemas.microsoft.com/office/drawing/2014/main" id="{8B65423E-1072-E57C-B27C-2E2737F0A640}"/>
                </a:ext>
              </a:extLst>
            </p:cNvPr>
            <p:cNvSpPr/>
            <p:nvPr/>
          </p:nvSpPr>
          <p:spPr>
            <a:xfrm>
              <a:off x="1677986" y="2058194"/>
              <a:ext cx="7261543"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FCF664-FDC8-FD42-7862-8BE5D41852A6}"/>
                </a:ext>
              </a:extLst>
            </p:cNvPr>
            <p:cNvSpPr txBox="1"/>
            <p:nvPr/>
          </p:nvSpPr>
          <p:spPr>
            <a:xfrm>
              <a:off x="1252077" y="1972439"/>
              <a:ext cx="457200" cy="400110"/>
            </a:xfrm>
            <a:prstGeom prst="rect">
              <a:avLst/>
            </a:prstGeom>
            <a:noFill/>
          </p:spPr>
          <p:txBody>
            <a:bodyPr wrap="square" rtlCol="0">
              <a:spAutoFit/>
            </a:bodyPr>
            <a:lstStyle/>
            <a:p>
              <a:r>
                <a:rPr lang="en-US" dirty="0">
                  <a:solidFill>
                    <a:srgbClr val="FF0000"/>
                  </a:solidFill>
                </a:rPr>
                <a:t>1</a:t>
              </a:r>
            </a:p>
          </p:txBody>
        </p:sp>
      </p:grpSp>
      <p:grpSp>
        <p:nvGrpSpPr>
          <p:cNvPr id="15" name="Group 14">
            <a:extLst>
              <a:ext uri="{FF2B5EF4-FFF2-40B4-BE49-F238E27FC236}">
                <a16:creationId xmlns:a16="http://schemas.microsoft.com/office/drawing/2014/main" id="{86E9AE92-A032-7C1C-9368-49108F5D3B46}"/>
              </a:ext>
            </a:extLst>
          </p:cNvPr>
          <p:cNvGrpSpPr/>
          <p:nvPr/>
        </p:nvGrpSpPr>
        <p:grpSpPr>
          <a:xfrm>
            <a:off x="1252077" y="2542254"/>
            <a:ext cx="7687452" cy="485863"/>
            <a:chOff x="1252077" y="1972439"/>
            <a:chExt cx="7687452" cy="485863"/>
          </a:xfrm>
        </p:grpSpPr>
        <p:sp>
          <p:nvSpPr>
            <p:cNvPr id="16" name="Rectangle 15">
              <a:extLst>
                <a:ext uri="{FF2B5EF4-FFF2-40B4-BE49-F238E27FC236}">
                  <a16:creationId xmlns:a16="http://schemas.microsoft.com/office/drawing/2014/main" id="{077F3384-779C-4AA2-2C68-12EB79ED3438}"/>
                </a:ext>
              </a:extLst>
            </p:cNvPr>
            <p:cNvSpPr/>
            <p:nvPr/>
          </p:nvSpPr>
          <p:spPr>
            <a:xfrm>
              <a:off x="1677986" y="2058193"/>
              <a:ext cx="7261543" cy="400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66EB40-B2F4-6BCF-2D13-BCC38132B014}"/>
                </a:ext>
              </a:extLst>
            </p:cNvPr>
            <p:cNvSpPr txBox="1"/>
            <p:nvPr/>
          </p:nvSpPr>
          <p:spPr>
            <a:xfrm>
              <a:off x="1252077" y="1972439"/>
              <a:ext cx="457200" cy="400110"/>
            </a:xfrm>
            <a:prstGeom prst="rect">
              <a:avLst/>
            </a:prstGeom>
            <a:noFill/>
          </p:spPr>
          <p:txBody>
            <a:bodyPr wrap="square" rtlCol="0">
              <a:spAutoFit/>
            </a:bodyPr>
            <a:lstStyle/>
            <a:p>
              <a:r>
                <a:rPr lang="en-US" dirty="0">
                  <a:solidFill>
                    <a:srgbClr val="FF0000"/>
                  </a:solidFill>
                </a:rPr>
                <a:t>2</a:t>
              </a:r>
            </a:p>
          </p:txBody>
        </p:sp>
      </p:grpSp>
    </p:spTree>
    <p:extLst>
      <p:ext uri="{BB962C8B-B14F-4D97-AF65-F5344CB8AC3E}">
        <p14:creationId xmlns:p14="http://schemas.microsoft.com/office/powerpoint/2010/main" val="280129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2. Cost Estimates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14</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7" name="Content Placeholder 26">
            <a:extLst>
              <a:ext uri="{FF2B5EF4-FFF2-40B4-BE49-F238E27FC236}">
                <a16:creationId xmlns:a16="http://schemas.microsoft.com/office/drawing/2014/main" id="{6E497267-C372-354D-A3F2-AE97234A2206}"/>
              </a:ext>
            </a:extLst>
          </p:cNvPr>
          <p:cNvSpPr>
            <a:spLocks noGrp="1"/>
          </p:cNvSpPr>
          <p:nvPr>
            <p:ph sz="half" idx="1"/>
          </p:nvPr>
        </p:nvSpPr>
        <p:spPr>
          <a:xfrm>
            <a:off x="116236" y="875215"/>
            <a:ext cx="11309944" cy="5316636"/>
          </a:xfrm>
        </p:spPr>
        <p:txBody>
          <a:bodyPr numCol="1"/>
          <a:lstStyle/>
          <a:p>
            <a:pPr marL="457200" marR="0" indent="-457200">
              <a:lnSpc>
                <a:spcPct val="114000"/>
              </a:lnSpc>
              <a:spcBef>
                <a:spcPts val="600"/>
              </a:spcBef>
              <a:spcAft>
                <a:spcPts val="600"/>
              </a:spcAft>
              <a:buFont typeface="Arial" panose="020B0604020202020204" pitchFamily="34" charset="0"/>
              <a:buChar char="•"/>
            </a:pPr>
            <a:r>
              <a:rPr lang="en-US" sz="1400" dirty="0"/>
              <a:t>Example Cost Differentiator # 1: Land Purchase</a:t>
            </a:r>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r>
              <a:rPr lang="en-US" sz="1400" b="1" dirty="0"/>
              <a:t>Option 1: </a:t>
            </a:r>
            <a:r>
              <a:rPr lang="en-US" sz="1400" dirty="0"/>
              <a:t>Requires an increase in the WWTF site area of approx. 0.3 acres to accommodate new aerations basins and MBR building extension.  Lewes BPW owns the land around the existing WWTF and therefore </a:t>
            </a:r>
            <a:r>
              <a:rPr lang="en-US" sz="1400" b="1" dirty="0"/>
              <a:t>no additional land purchase is required for Option 1</a:t>
            </a:r>
            <a:r>
              <a:rPr lang="en-US" sz="1400" dirty="0"/>
              <a:t>.</a:t>
            </a:r>
          </a:p>
          <a:p>
            <a:pPr marL="457200" marR="0" indent="-457200">
              <a:lnSpc>
                <a:spcPct val="114000"/>
              </a:lnSpc>
              <a:spcBef>
                <a:spcPts val="600"/>
              </a:spcBef>
              <a:spcAft>
                <a:spcPts val="600"/>
              </a:spcAft>
              <a:buFont typeface="Arial" panose="020B0604020202020204" pitchFamily="34" charset="0"/>
              <a:buChar char="•"/>
            </a:pPr>
            <a:r>
              <a:rPr lang="en-US" sz="1400" b="1" dirty="0"/>
              <a:t>Option 2a: </a:t>
            </a:r>
            <a:r>
              <a:rPr lang="en-US" sz="1400" dirty="0"/>
              <a:t>Entirely new plant requires a 250 acre site, including 230 acres for spray irrigation at an application rate of 2 inches per acres per 7 day period.  </a:t>
            </a:r>
            <a:r>
              <a:rPr lang="en-US" sz="1400" b="1" dirty="0"/>
              <a:t>Land purchase represents 13.6% of the Construction Subtotal for Option 2a</a:t>
            </a:r>
            <a:r>
              <a:rPr lang="en-US" sz="1400" dirty="0"/>
              <a:t>.</a:t>
            </a:r>
          </a:p>
          <a:p>
            <a:pPr marL="457200" marR="0" indent="-457200">
              <a:lnSpc>
                <a:spcPct val="114000"/>
              </a:lnSpc>
              <a:spcBef>
                <a:spcPts val="600"/>
              </a:spcBef>
              <a:spcAft>
                <a:spcPts val="600"/>
              </a:spcAft>
              <a:buFont typeface="Arial" panose="020B0604020202020204" pitchFamily="34" charset="0"/>
              <a:buChar char="•"/>
            </a:pPr>
            <a:r>
              <a:rPr lang="en-US" sz="1400" b="1" dirty="0"/>
              <a:t>Option 2b and 2c: </a:t>
            </a:r>
            <a:r>
              <a:rPr lang="en-US" sz="1400" dirty="0"/>
              <a:t>Entirely new plant requires a 20 acre site.  Treated effluent is discharged via canal or ocean outfall respectively and therefore spray irrigation area is not required.  </a:t>
            </a:r>
            <a:r>
              <a:rPr lang="en-US" sz="1400" b="1" dirty="0"/>
              <a:t>Land purchase represents 1.5% and 0.9% of the Construction Subtotals for Option 2b and Option 2c, respectively</a:t>
            </a:r>
            <a:r>
              <a:rPr lang="en-US" sz="1400" dirty="0"/>
              <a:t>.</a:t>
            </a:r>
          </a:p>
          <a:p>
            <a:pPr marL="457200" marR="0" indent="-457200">
              <a:lnSpc>
                <a:spcPct val="114000"/>
              </a:lnSpc>
              <a:spcBef>
                <a:spcPts val="600"/>
              </a:spcBef>
              <a:spcAft>
                <a:spcPts val="600"/>
              </a:spcAft>
              <a:buFont typeface="Arial" panose="020B0604020202020204" pitchFamily="34" charset="0"/>
              <a:buChar char="•"/>
            </a:pPr>
            <a:r>
              <a:rPr lang="en-US" sz="1400" b="1" dirty="0"/>
              <a:t>Option 3a and 3b: </a:t>
            </a:r>
            <a:r>
              <a:rPr lang="en-US" sz="1400" dirty="0"/>
              <a:t>The new County WWTF would be constructed on land already owned by the County and would not require a capital cost contribution from Lewes BPW.  Therefore, </a:t>
            </a:r>
            <a:r>
              <a:rPr lang="en-US" sz="1400" b="1" dirty="0"/>
              <a:t>no additional land purchase is required for Option 3a or 3b.</a:t>
            </a:r>
          </a:p>
        </p:txBody>
      </p:sp>
      <p:grpSp>
        <p:nvGrpSpPr>
          <p:cNvPr id="13" name="Group 12">
            <a:extLst>
              <a:ext uri="{FF2B5EF4-FFF2-40B4-BE49-F238E27FC236}">
                <a16:creationId xmlns:a16="http://schemas.microsoft.com/office/drawing/2014/main" id="{2F777E8F-F8E9-ECC2-0AB2-91D60DCD6F66}"/>
              </a:ext>
            </a:extLst>
          </p:cNvPr>
          <p:cNvGrpSpPr/>
          <p:nvPr/>
        </p:nvGrpSpPr>
        <p:grpSpPr>
          <a:xfrm>
            <a:off x="1252077" y="1241697"/>
            <a:ext cx="7687453" cy="1130852"/>
            <a:chOff x="1252077" y="1241697"/>
            <a:chExt cx="7687453" cy="1130852"/>
          </a:xfrm>
        </p:grpSpPr>
        <p:pic>
          <p:nvPicPr>
            <p:cNvPr id="2" name="Picture 1">
              <a:extLst>
                <a:ext uri="{FF2B5EF4-FFF2-40B4-BE49-F238E27FC236}">
                  <a16:creationId xmlns:a16="http://schemas.microsoft.com/office/drawing/2014/main" id="{FE8386FD-2AA5-3E0B-4506-EEE4EB3213BA}"/>
                </a:ext>
              </a:extLst>
            </p:cNvPr>
            <p:cNvPicPr>
              <a:picLocks noChangeAspect="1"/>
            </p:cNvPicPr>
            <p:nvPr/>
          </p:nvPicPr>
          <p:blipFill rotWithShape="1">
            <a:blip r:embed="rId2"/>
            <a:srcRect b="81040"/>
            <a:stretch/>
          </p:blipFill>
          <p:spPr>
            <a:xfrm>
              <a:off x="1677987" y="1241697"/>
              <a:ext cx="7261543" cy="1045097"/>
            </a:xfrm>
            <a:prstGeom prst="rect">
              <a:avLst/>
            </a:prstGeom>
          </p:spPr>
        </p:pic>
        <p:sp>
          <p:nvSpPr>
            <p:cNvPr id="8" name="Rectangle 7">
              <a:extLst>
                <a:ext uri="{FF2B5EF4-FFF2-40B4-BE49-F238E27FC236}">
                  <a16:creationId xmlns:a16="http://schemas.microsoft.com/office/drawing/2014/main" id="{A96E9828-B24F-967C-4315-A329D6CFFEDC}"/>
                </a:ext>
              </a:extLst>
            </p:cNvPr>
            <p:cNvSpPr/>
            <p:nvPr/>
          </p:nvSpPr>
          <p:spPr>
            <a:xfrm>
              <a:off x="1677986" y="2058194"/>
              <a:ext cx="7261543"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A0D2E6-3D84-AAED-EF38-27E90221C98C}"/>
                </a:ext>
              </a:extLst>
            </p:cNvPr>
            <p:cNvSpPr txBox="1"/>
            <p:nvPr/>
          </p:nvSpPr>
          <p:spPr>
            <a:xfrm>
              <a:off x="1252077" y="1972439"/>
              <a:ext cx="457200" cy="400110"/>
            </a:xfrm>
            <a:prstGeom prst="rect">
              <a:avLst/>
            </a:prstGeom>
            <a:noFill/>
          </p:spPr>
          <p:txBody>
            <a:bodyPr wrap="square" rtlCol="0">
              <a:spAutoFit/>
            </a:bodyPr>
            <a:lstStyle/>
            <a:p>
              <a:r>
                <a:rPr lang="en-US" dirty="0">
                  <a:solidFill>
                    <a:srgbClr val="FF0000"/>
                  </a:solidFill>
                </a:rPr>
                <a:t>1</a:t>
              </a:r>
            </a:p>
          </p:txBody>
        </p:sp>
      </p:grpSp>
    </p:spTree>
    <p:extLst>
      <p:ext uri="{BB962C8B-B14F-4D97-AF65-F5344CB8AC3E}">
        <p14:creationId xmlns:p14="http://schemas.microsoft.com/office/powerpoint/2010/main" val="42682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9DB903C-948B-2937-DDD7-F1AA8A8DF592}"/>
              </a:ext>
            </a:extLst>
          </p:cNvPr>
          <p:cNvPicPr>
            <a:picLocks noChangeAspect="1"/>
          </p:cNvPicPr>
          <p:nvPr/>
        </p:nvPicPr>
        <p:blipFill>
          <a:blip r:embed="rId2"/>
          <a:stretch>
            <a:fillRect/>
          </a:stretch>
        </p:blipFill>
        <p:spPr>
          <a:xfrm>
            <a:off x="7926387" y="1247474"/>
            <a:ext cx="4041453" cy="2456486"/>
          </a:xfrm>
          <a:prstGeom prst="rect">
            <a:avLst/>
          </a:prstGeom>
        </p:spPr>
      </p:pic>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2. Cost Estimates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15</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7" name="Content Placeholder 26">
            <a:extLst>
              <a:ext uri="{FF2B5EF4-FFF2-40B4-BE49-F238E27FC236}">
                <a16:creationId xmlns:a16="http://schemas.microsoft.com/office/drawing/2014/main" id="{6E497267-C372-354D-A3F2-AE97234A2206}"/>
              </a:ext>
            </a:extLst>
          </p:cNvPr>
          <p:cNvSpPr>
            <a:spLocks noGrp="1"/>
          </p:cNvSpPr>
          <p:nvPr>
            <p:ph sz="half" idx="1"/>
          </p:nvPr>
        </p:nvSpPr>
        <p:spPr>
          <a:xfrm>
            <a:off x="116236" y="875215"/>
            <a:ext cx="6819551" cy="5316636"/>
          </a:xfrm>
        </p:spPr>
        <p:txBody>
          <a:bodyPr numCol="1"/>
          <a:lstStyle/>
          <a:p>
            <a:pPr marL="457200" marR="0" indent="-457200">
              <a:lnSpc>
                <a:spcPct val="114000"/>
              </a:lnSpc>
              <a:spcBef>
                <a:spcPts val="600"/>
              </a:spcBef>
              <a:spcAft>
                <a:spcPts val="600"/>
              </a:spcAft>
              <a:buFont typeface="Arial" panose="020B0604020202020204" pitchFamily="34" charset="0"/>
              <a:buChar char="•"/>
            </a:pPr>
            <a:r>
              <a:rPr lang="en-US" sz="1400" dirty="0"/>
              <a:t>Example Cost Differentiator # 2: Network Upgrades</a:t>
            </a:r>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endParaRPr lang="en-US" sz="1400" dirty="0"/>
          </a:p>
          <a:p>
            <a:pPr marL="457200" marR="0" indent="-457200">
              <a:lnSpc>
                <a:spcPct val="114000"/>
              </a:lnSpc>
              <a:spcBef>
                <a:spcPts val="600"/>
              </a:spcBef>
              <a:spcAft>
                <a:spcPts val="600"/>
              </a:spcAft>
              <a:buFont typeface="Arial" panose="020B0604020202020204" pitchFamily="34" charset="0"/>
              <a:buChar char="•"/>
            </a:pPr>
            <a:r>
              <a:rPr lang="en-US" sz="1200" b="1" dirty="0"/>
              <a:t>Option 1: </a:t>
            </a:r>
            <a:r>
              <a:rPr lang="en-US" sz="1200" dirty="0"/>
              <a:t>existing lift stations will remain operational, therefore </a:t>
            </a:r>
            <a:r>
              <a:rPr lang="en-US" sz="1200" b="1" dirty="0"/>
              <a:t>no additional network upgrades are required for Option 1</a:t>
            </a:r>
            <a:r>
              <a:rPr lang="en-US" sz="1200" dirty="0"/>
              <a:t>.</a:t>
            </a:r>
          </a:p>
          <a:p>
            <a:pPr marL="457200" marR="0" indent="-457200">
              <a:lnSpc>
                <a:spcPct val="114000"/>
              </a:lnSpc>
              <a:spcBef>
                <a:spcPts val="600"/>
              </a:spcBef>
              <a:spcAft>
                <a:spcPts val="600"/>
              </a:spcAft>
              <a:buFont typeface="Arial" panose="020B0604020202020204" pitchFamily="34" charset="0"/>
              <a:buChar char="•"/>
            </a:pPr>
            <a:r>
              <a:rPr lang="en-US" sz="1200" b="1" dirty="0"/>
              <a:t>Option 2a: </a:t>
            </a:r>
            <a:r>
              <a:rPr lang="en-US" sz="1200" dirty="0"/>
              <a:t>a new raw wastewater pump station is required to transfer network flows to new WWTF site.  Treated effluent is discharged via spray irrigation, close to the WWTF site.  </a:t>
            </a:r>
            <a:r>
              <a:rPr lang="en-US" sz="1200" b="1" dirty="0"/>
              <a:t>Network Upgrades represent 10.3 % of the Construction Subtotal for Option 2a</a:t>
            </a:r>
            <a:r>
              <a:rPr lang="en-US" sz="1200" dirty="0"/>
              <a:t>.</a:t>
            </a:r>
          </a:p>
          <a:p>
            <a:pPr marL="457200" marR="0" indent="-457200">
              <a:lnSpc>
                <a:spcPct val="114000"/>
              </a:lnSpc>
              <a:spcBef>
                <a:spcPts val="600"/>
              </a:spcBef>
              <a:spcAft>
                <a:spcPts val="600"/>
              </a:spcAft>
              <a:buFont typeface="Arial" panose="020B0604020202020204" pitchFamily="34" charset="0"/>
              <a:buChar char="•"/>
            </a:pPr>
            <a:r>
              <a:rPr lang="en-US" sz="1200" b="1" dirty="0"/>
              <a:t>Option 2b: </a:t>
            </a:r>
            <a:r>
              <a:rPr lang="en-US" sz="1200" dirty="0"/>
              <a:t>a new raw wastewater pump station is required to transfer network flows to new WWTF site and a treated effluent pump station is required to transfer treated effluent back to the existing canal outfall.  </a:t>
            </a:r>
            <a:r>
              <a:rPr lang="en-US" sz="1200" b="1" dirty="0"/>
              <a:t>Network Upgrades represent 20.0 % of the Construction Subtotal for Option 2b</a:t>
            </a:r>
            <a:r>
              <a:rPr lang="en-US" sz="1200" dirty="0"/>
              <a:t>.</a:t>
            </a:r>
          </a:p>
          <a:p>
            <a:pPr marL="457200" indent="-457200">
              <a:lnSpc>
                <a:spcPct val="114000"/>
              </a:lnSpc>
              <a:spcBef>
                <a:spcPts val="600"/>
              </a:spcBef>
              <a:spcAft>
                <a:spcPts val="600"/>
              </a:spcAft>
              <a:buFont typeface="Arial" panose="020B0604020202020204" pitchFamily="34" charset="0"/>
              <a:buChar char="•"/>
            </a:pPr>
            <a:r>
              <a:rPr lang="en-US" sz="1200" b="1" dirty="0"/>
              <a:t>Option 2c: </a:t>
            </a:r>
            <a:r>
              <a:rPr lang="en-US" sz="1200" dirty="0"/>
              <a:t>a new raw wastewater pump station is required to transfer network flows to new WWTF site and a treated effluent pump station is required to transfer treated effluent to anew ocean outfall, which requires horizontal drilling and a section of marine open-cut trench.  </a:t>
            </a:r>
            <a:r>
              <a:rPr lang="en-US" sz="1200" b="1" dirty="0"/>
              <a:t>Network Upgrades represent 44.3 % of the Construction Subtotal for Option 2c</a:t>
            </a:r>
            <a:r>
              <a:rPr lang="en-US" sz="1200" dirty="0"/>
              <a:t>.</a:t>
            </a:r>
          </a:p>
          <a:p>
            <a:pPr marL="457200" marR="0" indent="-457200">
              <a:lnSpc>
                <a:spcPct val="114000"/>
              </a:lnSpc>
              <a:spcBef>
                <a:spcPts val="600"/>
              </a:spcBef>
              <a:spcAft>
                <a:spcPts val="600"/>
              </a:spcAft>
              <a:buFont typeface="Arial" panose="020B0604020202020204" pitchFamily="34" charset="0"/>
              <a:buChar char="•"/>
            </a:pPr>
            <a:r>
              <a:rPr lang="en-US" sz="1200" b="1" dirty="0"/>
              <a:t>Option 3a and 3b: </a:t>
            </a:r>
            <a:r>
              <a:rPr lang="en-US" sz="1200" dirty="0"/>
              <a:t>BPW are only responsible for a new raw wastewater pump station and raw wastewater delivery main up to the existing BPW/ County scope boundary. </a:t>
            </a:r>
            <a:r>
              <a:rPr lang="en-US" sz="1200" b="1" dirty="0"/>
              <a:t>Network Upgrades represent 34.8 % of the Construction Subtotal for Option 3a and 3b</a:t>
            </a:r>
            <a:r>
              <a:rPr lang="en-US" sz="1200" dirty="0"/>
              <a:t>.</a:t>
            </a:r>
            <a:endParaRPr lang="en-US" sz="1200" b="1" dirty="0"/>
          </a:p>
        </p:txBody>
      </p:sp>
      <p:pic>
        <p:nvPicPr>
          <p:cNvPr id="3" name="Picture 2">
            <a:extLst>
              <a:ext uri="{FF2B5EF4-FFF2-40B4-BE49-F238E27FC236}">
                <a16:creationId xmlns:a16="http://schemas.microsoft.com/office/drawing/2014/main" id="{3DEFB7D9-32C4-E615-D1F5-F2FADF94B24E}"/>
              </a:ext>
            </a:extLst>
          </p:cNvPr>
          <p:cNvPicPr>
            <a:picLocks noChangeAspect="1"/>
          </p:cNvPicPr>
          <p:nvPr/>
        </p:nvPicPr>
        <p:blipFill rotWithShape="1">
          <a:blip r:embed="rId3"/>
          <a:srcRect t="25150" b="67591"/>
          <a:stretch/>
        </p:blipFill>
        <p:spPr>
          <a:xfrm>
            <a:off x="1677987" y="1789017"/>
            <a:ext cx="7261543" cy="400111"/>
          </a:xfrm>
          <a:prstGeom prst="rect">
            <a:avLst/>
          </a:prstGeom>
        </p:spPr>
      </p:pic>
      <p:pic>
        <p:nvPicPr>
          <p:cNvPr id="12" name="Picture 11">
            <a:extLst>
              <a:ext uri="{FF2B5EF4-FFF2-40B4-BE49-F238E27FC236}">
                <a16:creationId xmlns:a16="http://schemas.microsoft.com/office/drawing/2014/main" id="{9971FDA9-923E-9A83-73D9-D9566E900E8D}"/>
              </a:ext>
            </a:extLst>
          </p:cNvPr>
          <p:cNvPicPr>
            <a:picLocks noChangeAspect="1"/>
          </p:cNvPicPr>
          <p:nvPr/>
        </p:nvPicPr>
        <p:blipFill rotWithShape="1">
          <a:blip r:embed="rId3"/>
          <a:srcRect b="92099"/>
          <a:stretch/>
        </p:blipFill>
        <p:spPr>
          <a:xfrm>
            <a:off x="1677985" y="1372394"/>
            <a:ext cx="7261543" cy="435497"/>
          </a:xfrm>
          <a:prstGeom prst="rect">
            <a:avLst/>
          </a:prstGeom>
        </p:spPr>
      </p:pic>
      <p:grpSp>
        <p:nvGrpSpPr>
          <p:cNvPr id="5" name="Group 4">
            <a:extLst>
              <a:ext uri="{FF2B5EF4-FFF2-40B4-BE49-F238E27FC236}">
                <a16:creationId xmlns:a16="http://schemas.microsoft.com/office/drawing/2014/main" id="{9B326E66-7965-D3F5-8ACE-0BAB43062EEB}"/>
              </a:ext>
            </a:extLst>
          </p:cNvPr>
          <p:cNvGrpSpPr/>
          <p:nvPr/>
        </p:nvGrpSpPr>
        <p:grpSpPr>
          <a:xfrm>
            <a:off x="1252077" y="1703266"/>
            <a:ext cx="7687452" cy="485863"/>
            <a:chOff x="1252077" y="1972439"/>
            <a:chExt cx="7687452" cy="485863"/>
          </a:xfrm>
        </p:grpSpPr>
        <p:sp>
          <p:nvSpPr>
            <p:cNvPr id="6" name="Rectangle 5">
              <a:extLst>
                <a:ext uri="{FF2B5EF4-FFF2-40B4-BE49-F238E27FC236}">
                  <a16:creationId xmlns:a16="http://schemas.microsoft.com/office/drawing/2014/main" id="{49BB9CC2-F32E-E63B-2C8C-8B84DF590AED}"/>
                </a:ext>
              </a:extLst>
            </p:cNvPr>
            <p:cNvSpPr/>
            <p:nvPr/>
          </p:nvSpPr>
          <p:spPr>
            <a:xfrm>
              <a:off x="1677986" y="2058193"/>
              <a:ext cx="7261543" cy="400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5F736E-7D09-5CE4-BDB6-F7CB5265775B}"/>
                </a:ext>
              </a:extLst>
            </p:cNvPr>
            <p:cNvSpPr txBox="1"/>
            <p:nvPr/>
          </p:nvSpPr>
          <p:spPr>
            <a:xfrm>
              <a:off x="1252077" y="1972439"/>
              <a:ext cx="457200" cy="400110"/>
            </a:xfrm>
            <a:prstGeom prst="rect">
              <a:avLst/>
            </a:prstGeom>
            <a:noFill/>
          </p:spPr>
          <p:txBody>
            <a:bodyPr wrap="square" rtlCol="0">
              <a:spAutoFit/>
            </a:bodyPr>
            <a:lstStyle/>
            <a:p>
              <a:r>
                <a:rPr lang="en-US" dirty="0">
                  <a:solidFill>
                    <a:srgbClr val="FF0000"/>
                  </a:solidFill>
                </a:rPr>
                <a:t>2</a:t>
              </a:r>
            </a:p>
          </p:txBody>
        </p:sp>
      </p:grpSp>
      <p:pic>
        <p:nvPicPr>
          <p:cNvPr id="21" name="Picture 20">
            <a:extLst>
              <a:ext uri="{FF2B5EF4-FFF2-40B4-BE49-F238E27FC236}">
                <a16:creationId xmlns:a16="http://schemas.microsoft.com/office/drawing/2014/main" id="{19D2233C-DE44-D01F-7641-A5414A12C4CE}"/>
              </a:ext>
            </a:extLst>
          </p:cNvPr>
          <p:cNvPicPr>
            <a:picLocks noChangeAspect="1"/>
          </p:cNvPicPr>
          <p:nvPr/>
        </p:nvPicPr>
        <p:blipFill>
          <a:blip r:embed="rId4"/>
          <a:stretch>
            <a:fillRect/>
          </a:stretch>
        </p:blipFill>
        <p:spPr>
          <a:xfrm>
            <a:off x="7227704" y="3876349"/>
            <a:ext cx="4851235" cy="2456486"/>
          </a:xfrm>
          <a:prstGeom prst="rect">
            <a:avLst/>
          </a:prstGeom>
        </p:spPr>
      </p:pic>
      <p:cxnSp>
        <p:nvCxnSpPr>
          <p:cNvPr id="23" name="Straight Arrow Connector 22">
            <a:extLst>
              <a:ext uri="{FF2B5EF4-FFF2-40B4-BE49-F238E27FC236}">
                <a16:creationId xmlns:a16="http://schemas.microsoft.com/office/drawing/2014/main" id="{50BCA03F-A55F-EC1A-5DD5-6C3BA339368F}"/>
              </a:ext>
            </a:extLst>
          </p:cNvPr>
          <p:cNvCxnSpPr/>
          <p:nvPr/>
        </p:nvCxnSpPr>
        <p:spPr>
          <a:xfrm flipV="1">
            <a:off x="6935787" y="4572794"/>
            <a:ext cx="4572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F60C9E-AA6D-C5A3-9765-8D308E5601CE}"/>
              </a:ext>
            </a:extLst>
          </p:cNvPr>
          <p:cNvCxnSpPr>
            <a:cxnSpLocks/>
          </p:cNvCxnSpPr>
          <p:nvPr/>
        </p:nvCxnSpPr>
        <p:spPr>
          <a:xfrm>
            <a:off x="6935787" y="4877594"/>
            <a:ext cx="457200" cy="1314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8CF173FA-F930-6E0E-3E77-CEE004163108}"/>
              </a:ext>
            </a:extLst>
          </p:cNvPr>
          <p:cNvCxnSpPr>
            <a:cxnSpLocks/>
            <a:endCxn id="19" idx="1"/>
          </p:cNvCxnSpPr>
          <p:nvPr/>
        </p:nvCxnSpPr>
        <p:spPr>
          <a:xfrm flipV="1">
            <a:off x="6935787" y="2475717"/>
            <a:ext cx="990600" cy="2401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16</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19" name="TextBox 18">
            <a:extLst>
              <a:ext uri="{FF2B5EF4-FFF2-40B4-BE49-F238E27FC236}">
                <a16:creationId xmlns:a16="http://schemas.microsoft.com/office/drawing/2014/main" id="{7ED785D6-4233-930E-E492-25E02C513013}"/>
              </a:ext>
            </a:extLst>
          </p:cNvPr>
          <p:cNvSpPr txBox="1"/>
          <p:nvPr/>
        </p:nvSpPr>
        <p:spPr>
          <a:xfrm>
            <a:off x="246062" y="4951591"/>
            <a:ext cx="2879725" cy="1092607"/>
          </a:xfrm>
          <a:prstGeom prst="rect">
            <a:avLst/>
          </a:prstGeom>
          <a:noFill/>
        </p:spPr>
        <p:txBody>
          <a:bodyPr wrap="square" rtlCol="0">
            <a:spAutoFit/>
          </a:bodyPr>
          <a:lstStyle/>
          <a:p>
            <a:r>
              <a:rPr lang="en-US" sz="1200" b="1" u="sng" dirty="0">
                <a:solidFill>
                  <a:srgbClr val="0070C0"/>
                </a:solidFill>
              </a:rPr>
              <a:t>Permit Limit represents the expected performance </a:t>
            </a:r>
            <a:r>
              <a:rPr lang="en-US" sz="1200" dirty="0">
                <a:solidFill>
                  <a:srgbClr val="0070C0"/>
                </a:solidFill>
              </a:rPr>
              <a:t>of the existing WWTF at the rated capacity (1.5 mgd).</a:t>
            </a:r>
          </a:p>
          <a:p>
            <a:r>
              <a:rPr lang="en-US" sz="1200" dirty="0">
                <a:solidFill>
                  <a:srgbClr val="0070C0"/>
                </a:solidFill>
              </a:rPr>
              <a:t>It corresponds to the </a:t>
            </a:r>
            <a:r>
              <a:rPr lang="en-US" sz="1200" b="1" u="sng" dirty="0">
                <a:solidFill>
                  <a:srgbClr val="0070C0"/>
                </a:solidFill>
              </a:rPr>
              <a:t>design criteria for the WWTF</a:t>
            </a:r>
            <a:r>
              <a:rPr lang="en-US" sz="1200" dirty="0">
                <a:solidFill>
                  <a:srgbClr val="0070C0"/>
                </a:solidFill>
              </a:rPr>
              <a:t>.</a:t>
            </a:r>
          </a:p>
        </p:txBody>
      </p:sp>
      <p:sp>
        <p:nvSpPr>
          <p:cNvPr id="20" name="TextBox 19">
            <a:extLst>
              <a:ext uri="{FF2B5EF4-FFF2-40B4-BE49-F238E27FC236}">
                <a16:creationId xmlns:a16="http://schemas.microsoft.com/office/drawing/2014/main" id="{0FE57CA2-BA9D-E7AC-074A-3AA25DE56658}"/>
              </a:ext>
            </a:extLst>
          </p:cNvPr>
          <p:cNvSpPr txBox="1"/>
          <p:nvPr/>
        </p:nvSpPr>
        <p:spPr>
          <a:xfrm>
            <a:off x="3201987" y="4953384"/>
            <a:ext cx="3429000" cy="1646605"/>
          </a:xfrm>
          <a:prstGeom prst="rect">
            <a:avLst/>
          </a:prstGeom>
          <a:noFill/>
        </p:spPr>
        <p:txBody>
          <a:bodyPr wrap="square" rtlCol="0">
            <a:spAutoFit/>
          </a:bodyPr>
          <a:lstStyle/>
          <a:p>
            <a:r>
              <a:rPr lang="en-US" sz="1200" dirty="0">
                <a:solidFill>
                  <a:srgbClr val="00B050"/>
                </a:solidFill>
              </a:rPr>
              <a:t>Ex. Performance (Sep ‘20 to Sep ‘21) when Average Daily Flow was 0.89 mgd (60% capacity).  </a:t>
            </a:r>
          </a:p>
          <a:p>
            <a:r>
              <a:rPr lang="en-US" sz="1200" b="1" u="sng" dirty="0">
                <a:solidFill>
                  <a:srgbClr val="00B050"/>
                </a:solidFill>
              </a:rPr>
              <a:t>As flows increase towards the rated capacity</a:t>
            </a:r>
            <a:r>
              <a:rPr lang="en-US" sz="1200" dirty="0">
                <a:solidFill>
                  <a:srgbClr val="00B050"/>
                </a:solidFill>
              </a:rPr>
              <a:t>, nutrient monthly average concentrations will </a:t>
            </a:r>
            <a:r>
              <a:rPr lang="en-US" sz="1200" b="1" u="sng" dirty="0">
                <a:solidFill>
                  <a:srgbClr val="00B050"/>
                </a:solidFill>
              </a:rPr>
              <a:t>trend towards permit limits </a:t>
            </a:r>
            <a:r>
              <a:rPr lang="en-US" sz="1200" dirty="0">
                <a:solidFill>
                  <a:srgbClr val="00B050"/>
                </a:solidFill>
              </a:rPr>
              <a:t>due to reduced retention time in the aeration basins.</a:t>
            </a:r>
          </a:p>
        </p:txBody>
      </p:sp>
      <p:sp>
        <p:nvSpPr>
          <p:cNvPr id="21" name="TextBox 20">
            <a:extLst>
              <a:ext uri="{FF2B5EF4-FFF2-40B4-BE49-F238E27FC236}">
                <a16:creationId xmlns:a16="http://schemas.microsoft.com/office/drawing/2014/main" id="{055ABECF-2967-2294-1FA2-3C2B3B0AA8ED}"/>
              </a:ext>
            </a:extLst>
          </p:cNvPr>
          <p:cNvSpPr txBox="1"/>
          <p:nvPr/>
        </p:nvSpPr>
        <p:spPr>
          <a:xfrm>
            <a:off x="6707187" y="4938911"/>
            <a:ext cx="5410200" cy="1723549"/>
          </a:xfrm>
          <a:prstGeom prst="rect">
            <a:avLst/>
          </a:prstGeom>
          <a:noFill/>
        </p:spPr>
        <p:txBody>
          <a:bodyPr wrap="square" rtlCol="0">
            <a:spAutoFit/>
          </a:bodyPr>
          <a:lstStyle/>
          <a:p>
            <a:r>
              <a:rPr lang="en-US" sz="1200" dirty="0">
                <a:solidFill>
                  <a:srgbClr val="DE5A00"/>
                </a:solidFill>
              </a:rPr>
              <a:t>The </a:t>
            </a:r>
            <a:r>
              <a:rPr lang="en-US" sz="1200" b="1" u="sng" dirty="0">
                <a:solidFill>
                  <a:srgbClr val="DE5A00"/>
                </a:solidFill>
              </a:rPr>
              <a:t>future WWTF will meet all the conditions of the existing discharge permit</a:t>
            </a:r>
            <a:r>
              <a:rPr lang="en-US" sz="1200" dirty="0">
                <a:solidFill>
                  <a:srgbClr val="DE5A00"/>
                </a:solidFill>
              </a:rPr>
              <a:t>.</a:t>
            </a:r>
          </a:p>
          <a:p>
            <a:r>
              <a:rPr lang="en-AU" sz="1200" dirty="0">
                <a:solidFill>
                  <a:srgbClr val="DE5A00"/>
                </a:solidFill>
              </a:rPr>
              <a:t>In order to maintain the total waste loads within the existing permit limits at the 2050 Basis of Design flow rates, the </a:t>
            </a:r>
            <a:r>
              <a:rPr lang="en-AU" sz="1200" b="1" u="sng" dirty="0">
                <a:solidFill>
                  <a:srgbClr val="DE5A00"/>
                </a:solidFill>
              </a:rPr>
              <a:t>new WWTFs will need to maintain TN and TP concentrations below the stated permit limits</a:t>
            </a:r>
            <a:r>
              <a:rPr lang="en-AU" sz="1200" dirty="0">
                <a:solidFill>
                  <a:srgbClr val="DE5A00"/>
                </a:solidFill>
              </a:rPr>
              <a:t>.</a:t>
            </a:r>
          </a:p>
          <a:p>
            <a:r>
              <a:rPr lang="en-AU" sz="1200" dirty="0">
                <a:solidFill>
                  <a:srgbClr val="DE5A00"/>
                </a:solidFill>
              </a:rPr>
              <a:t>For Option 1 &amp; 2 concepts, this will result in TN and TP concentrations higher than the existing performance data. However, the WWTF currently operates at only 60% of the rated capacity.</a:t>
            </a:r>
            <a:endParaRPr lang="en-US" sz="1200" dirty="0">
              <a:solidFill>
                <a:srgbClr val="DE5A00"/>
              </a:solidFill>
            </a:endParaRPr>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457325"/>
            <a:ext cx="7200691" cy="2344069"/>
          </a:xfrm>
        </p:spPr>
      </p:pic>
      <p:graphicFrame>
        <p:nvGraphicFramePr>
          <p:cNvPr id="22" name="Chart 21">
            <a:extLst>
              <a:ext uri="{FF2B5EF4-FFF2-40B4-BE49-F238E27FC236}">
                <a16:creationId xmlns:a16="http://schemas.microsoft.com/office/drawing/2014/main" id="{E80333AA-CFF3-4463-9D5A-487BA56F507F}"/>
              </a:ext>
            </a:extLst>
          </p:cNvPr>
          <p:cNvGraphicFramePr>
            <a:graphicFrameLocks/>
          </p:cNvGraphicFramePr>
          <p:nvPr>
            <p:extLst>
              <p:ext uri="{D42A27DB-BD31-4B8C-83A1-F6EECF244321}">
                <p14:modId xmlns:p14="http://schemas.microsoft.com/office/powerpoint/2010/main" val="87591338"/>
              </p:ext>
            </p:extLst>
          </p:nvPr>
        </p:nvGraphicFramePr>
        <p:xfrm>
          <a:off x="246063" y="956595"/>
          <a:ext cx="1133856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DC4D4131-C0FB-41B1-8EEF-9830CDE8C302}"/>
              </a:ext>
            </a:extLst>
          </p:cNvPr>
          <p:cNvGraphicFramePr>
            <a:graphicFrameLocks/>
          </p:cNvGraphicFramePr>
          <p:nvPr>
            <p:extLst>
              <p:ext uri="{D42A27DB-BD31-4B8C-83A1-F6EECF244321}">
                <p14:modId xmlns:p14="http://schemas.microsoft.com/office/powerpoint/2010/main" val="2959050230"/>
              </p:ext>
            </p:extLst>
          </p:nvPr>
        </p:nvGraphicFramePr>
        <p:xfrm>
          <a:off x="246063" y="2962277"/>
          <a:ext cx="1133856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24" name="Freeform: Shape 23">
            <a:extLst>
              <a:ext uri="{FF2B5EF4-FFF2-40B4-BE49-F238E27FC236}">
                <a16:creationId xmlns:a16="http://schemas.microsoft.com/office/drawing/2014/main" id="{69BE3F41-F2CB-C4CB-3713-A10D1F8947B4}"/>
              </a:ext>
            </a:extLst>
          </p:cNvPr>
          <p:cNvSpPr/>
          <p:nvPr/>
        </p:nvSpPr>
        <p:spPr>
          <a:xfrm>
            <a:off x="1921790" y="1400998"/>
            <a:ext cx="7896386" cy="519193"/>
          </a:xfrm>
          <a:custGeom>
            <a:avLst/>
            <a:gdLst>
              <a:gd name="connsiteX0" fmla="*/ 0 w 7896386"/>
              <a:gd name="connsiteY0" fmla="*/ 0 h 519193"/>
              <a:gd name="connsiteX1" fmla="*/ 1976034 w 7896386"/>
              <a:gd name="connsiteY1" fmla="*/ 278970 h 519193"/>
              <a:gd name="connsiteX2" fmla="*/ 5920352 w 7896386"/>
              <a:gd name="connsiteY2" fmla="*/ 139485 h 519193"/>
              <a:gd name="connsiteX3" fmla="*/ 7896386 w 7896386"/>
              <a:gd name="connsiteY3" fmla="*/ 519193 h 519193"/>
            </a:gdLst>
            <a:ahLst/>
            <a:cxnLst>
              <a:cxn ang="0">
                <a:pos x="connsiteX0" y="connsiteY0"/>
              </a:cxn>
              <a:cxn ang="0">
                <a:pos x="connsiteX1" y="connsiteY1"/>
              </a:cxn>
              <a:cxn ang="0">
                <a:pos x="connsiteX2" y="connsiteY2"/>
              </a:cxn>
              <a:cxn ang="0">
                <a:pos x="connsiteX3" y="connsiteY3"/>
              </a:cxn>
            </a:cxnLst>
            <a:rect l="l" t="t" r="r" b="b"/>
            <a:pathLst>
              <a:path w="7896386" h="519193">
                <a:moveTo>
                  <a:pt x="0" y="0"/>
                </a:moveTo>
                <a:lnTo>
                  <a:pt x="1976034" y="278970"/>
                </a:lnTo>
                <a:lnTo>
                  <a:pt x="5920352" y="139485"/>
                </a:lnTo>
                <a:lnTo>
                  <a:pt x="7896386" y="519193"/>
                </a:lnTo>
              </a:path>
            </a:pathLst>
          </a:cu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38F0BF9-054D-274F-7D12-74FB73322515}"/>
              </a:ext>
            </a:extLst>
          </p:cNvPr>
          <p:cNvSpPr/>
          <p:nvPr/>
        </p:nvSpPr>
        <p:spPr>
          <a:xfrm>
            <a:off x="1867546" y="3415778"/>
            <a:ext cx="7958379" cy="619932"/>
          </a:xfrm>
          <a:custGeom>
            <a:avLst/>
            <a:gdLst>
              <a:gd name="connsiteX0" fmla="*/ 0 w 7958379"/>
              <a:gd name="connsiteY0" fmla="*/ 0 h 619932"/>
              <a:gd name="connsiteX1" fmla="*/ 1983783 w 7958379"/>
              <a:gd name="connsiteY1" fmla="*/ 619932 h 619932"/>
              <a:gd name="connsiteX2" fmla="*/ 5966847 w 7958379"/>
              <a:gd name="connsiteY2" fmla="*/ 131735 h 619932"/>
              <a:gd name="connsiteX3" fmla="*/ 7958379 w 7958379"/>
              <a:gd name="connsiteY3" fmla="*/ 511444 h 619932"/>
            </a:gdLst>
            <a:ahLst/>
            <a:cxnLst>
              <a:cxn ang="0">
                <a:pos x="connsiteX0" y="connsiteY0"/>
              </a:cxn>
              <a:cxn ang="0">
                <a:pos x="connsiteX1" y="connsiteY1"/>
              </a:cxn>
              <a:cxn ang="0">
                <a:pos x="connsiteX2" y="connsiteY2"/>
              </a:cxn>
              <a:cxn ang="0">
                <a:pos x="connsiteX3" y="connsiteY3"/>
              </a:cxn>
            </a:cxnLst>
            <a:rect l="l" t="t" r="r" b="b"/>
            <a:pathLst>
              <a:path w="7958379" h="619932">
                <a:moveTo>
                  <a:pt x="0" y="0"/>
                </a:moveTo>
                <a:lnTo>
                  <a:pt x="1983783" y="619932"/>
                </a:lnTo>
                <a:lnTo>
                  <a:pt x="5966847" y="131735"/>
                </a:lnTo>
                <a:lnTo>
                  <a:pt x="7958379" y="511444"/>
                </a:lnTo>
              </a:path>
            </a:pathLst>
          </a:cu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D112346-494D-E8EF-F656-AB6091B9BEA9}"/>
              </a:ext>
            </a:extLst>
          </p:cNvPr>
          <p:cNvSpPr/>
          <p:nvPr/>
        </p:nvSpPr>
        <p:spPr>
          <a:xfrm>
            <a:off x="3890075" y="1408747"/>
            <a:ext cx="3952067" cy="263471"/>
          </a:xfrm>
          <a:custGeom>
            <a:avLst/>
            <a:gdLst>
              <a:gd name="connsiteX0" fmla="*/ 0 w 3952067"/>
              <a:gd name="connsiteY0" fmla="*/ 263471 h 263471"/>
              <a:gd name="connsiteX1" fmla="*/ 1968284 w 3952067"/>
              <a:gd name="connsiteY1" fmla="*/ 0 h 263471"/>
              <a:gd name="connsiteX2" fmla="*/ 3952067 w 3952067"/>
              <a:gd name="connsiteY2" fmla="*/ 131736 h 263471"/>
            </a:gdLst>
            <a:ahLst/>
            <a:cxnLst>
              <a:cxn ang="0">
                <a:pos x="connsiteX0" y="connsiteY0"/>
              </a:cxn>
              <a:cxn ang="0">
                <a:pos x="connsiteX1" y="connsiteY1"/>
              </a:cxn>
              <a:cxn ang="0">
                <a:pos x="connsiteX2" y="connsiteY2"/>
              </a:cxn>
            </a:cxnLst>
            <a:rect l="l" t="t" r="r" b="b"/>
            <a:pathLst>
              <a:path w="3952067" h="263471">
                <a:moveTo>
                  <a:pt x="0" y="263471"/>
                </a:moveTo>
                <a:lnTo>
                  <a:pt x="1968284" y="0"/>
                </a:lnTo>
                <a:lnTo>
                  <a:pt x="3952067" y="131736"/>
                </a:lnTo>
              </a:path>
            </a:pathLst>
          </a:custGeom>
          <a:noFill/>
          <a:ln>
            <a:solidFill>
              <a:schemeClr val="accent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7976448-F8E6-54CA-DDD9-6BFD95AAB57C}"/>
              </a:ext>
            </a:extLst>
          </p:cNvPr>
          <p:cNvSpPr/>
          <p:nvPr/>
        </p:nvSpPr>
        <p:spPr>
          <a:xfrm>
            <a:off x="3843580" y="3415778"/>
            <a:ext cx="3990813" cy="619932"/>
          </a:xfrm>
          <a:custGeom>
            <a:avLst/>
            <a:gdLst>
              <a:gd name="connsiteX0" fmla="*/ 0 w 3990813"/>
              <a:gd name="connsiteY0" fmla="*/ 619932 h 619932"/>
              <a:gd name="connsiteX1" fmla="*/ 1999281 w 3990813"/>
              <a:gd name="connsiteY1" fmla="*/ 0 h 619932"/>
              <a:gd name="connsiteX2" fmla="*/ 3990813 w 3990813"/>
              <a:gd name="connsiteY2" fmla="*/ 131735 h 619932"/>
            </a:gdLst>
            <a:ahLst/>
            <a:cxnLst>
              <a:cxn ang="0">
                <a:pos x="connsiteX0" y="connsiteY0"/>
              </a:cxn>
              <a:cxn ang="0">
                <a:pos x="connsiteX1" y="connsiteY1"/>
              </a:cxn>
              <a:cxn ang="0">
                <a:pos x="connsiteX2" y="connsiteY2"/>
              </a:cxn>
            </a:cxnLst>
            <a:rect l="l" t="t" r="r" b="b"/>
            <a:pathLst>
              <a:path w="3990813" h="619932">
                <a:moveTo>
                  <a:pt x="0" y="619932"/>
                </a:moveTo>
                <a:lnTo>
                  <a:pt x="1999281" y="0"/>
                </a:lnTo>
                <a:lnTo>
                  <a:pt x="3990813" y="131735"/>
                </a:lnTo>
              </a:path>
            </a:pathLst>
          </a:custGeom>
          <a:noFill/>
          <a:ln>
            <a:solidFill>
              <a:schemeClr val="accent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41F715-5DBB-F0D3-581D-F879BFDF14BE}"/>
              </a:ext>
            </a:extLst>
          </p:cNvPr>
          <p:cNvSpPr/>
          <p:nvPr/>
        </p:nvSpPr>
        <p:spPr>
          <a:xfrm>
            <a:off x="5564187" y="1944309"/>
            <a:ext cx="613093" cy="3628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5279F8-6117-DFCB-2A93-1F632DB9B2AA}"/>
              </a:ext>
            </a:extLst>
          </p:cNvPr>
          <p:cNvSpPr/>
          <p:nvPr/>
        </p:nvSpPr>
        <p:spPr>
          <a:xfrm>
            <a:off x="5540411" y="4150612"/>
            <a:ext cx="621792" cy="1554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665BF87E-CFAB-AEA2-F1A2-DA19CA769619}"/>
              </a:ext>
            </a:extLst>
          </p:cNvPr>
          <p:cNvCxnSpPr>
            <a:cxnSpLocks/>
          </p:cNvCxnSpPr>
          <p:nvPr/>
        </p:nvCxnSpPr>
        <p:spPr>
          <a:xfrm flipH="1" flipV="1">
            <a:off x="6085949" y="1400998"/>
            <a:ext cx="4626" cy="54331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11E162-1376-BC77-0B87-FDA229204F26}"/>
              </a:ext>
            </a:extLst>
          </p:cNvPr>
          <p:cNvCxnSpPr>
            <a:cxnSpLocks/>
          </p:cNvCxnSpPr>
          <p:nvPr/>
        </p:nvCxnSpPr>
        <p:spPr>
          <a:xfrm flipV="1">
            <a:off x="6058862" y="3419576"/>
            <a:ext cx="0" cy="73628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3">
            <a:extLst>
              <a:ext uri="{FF2B5EF4-FFF2-40B4-BE49-F238E27FC236}">
                <a16:creationId xmlns:a16="http://schemas.microsoft.com/office/drawing/2014/main" id="{F0D4DBE8-FE66-06E8-8CC7-24B6F537808E}"/>
              </a:ext>
            </a:extLst>
          </p:cNvPr>
          <p:cNvSpPr>
            <a:spLocks noGrp="1"/>
          </p:cNvSpPr>
          <p:nvPr>
            <p:ph type="title"/>
          </p:nvPr>
        </p:nvSpPr>
        <p:spPr>
          <a:xfrm>
            <a:off x="246063" y="214819"/>
            <a:ext cx="11699875" cy="526298"/>
          </a:xfrm>
        </p:spPr>
        <p:txBody>
          <a:bodyPr/>
          <a:lstStyle/>
          <a:p>
            <a:r>
              <a:rPr lang="en-AU" dirty="0"/>
              <a:t>3. Water Quality Criteria</a:t>
            </a:r>
          </a:p>
        </p:txBody>
      </p:sp>
    </p:spTree>
    <p:extLst>
      <p:ext uri="{BB962C8B-B14F-4D97-AF65-F5344CB8AC3E}">
        <p14:creationId xmlns:p14="http://schemas.microsoft.com/office/powerpoint/2010/main" val="2122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17</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457325"/>
            <a:ext cx="7200691" cy="2344069"/>
          </a:xfrm>
        </p:spPr>
      </p:pic>
      <p:graphicFrame>
        <p:nvGraphicFramePr>
          <p:cNvPr id="22" name="Chart 21">
            <a:extLst>
              <a:ext uri="{FF2B5EF4-FFF2-40B4-BE49-F238E27FC236}">
                <a16:creationId xmlns:a16="http://schemas.microsoft.com/office/drawing/2014/main" id="{E80333AA-CFF3-4463-9D5A-487BA56F507F}"/>
              </a:ext>
            </a:extLst>
          </p:cNvPr>
          <p:cNvGraphicFramePr>
            <a:graphicFrameLocks/>
          </p:cNvGraphicFramePr>
          <p:nvPr/>
        </p:nvGraphicFramePr>
        <p:xfrm>
          <a:off x="246063" y="956595"/>
          <a:ext cx="1133856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24" name="Freeform: Shape 23">
            <a:extLst>
              <a:ext uri="{FF2B5EF4-FFF2-40B4-BE49-F238E27FC236}">
                <a16:creationId xmlns:a16="http://schemas.microsoft.com/office/drawing/2014/main" id="{69BE3F41-F2CB-C4CB-3713-A10D1F8947B4}"/>
              </a:ext>
            </a:extLst>
          </p:cNvPr>
          <p:cNvSpPr/>
          <p:nvPr/>
        </p:nvSpPr>
        <p:spPr>
          <a:xfrm>
            <a:off x="1921790" y="1400998"/>
            <a:ext cx="7896386" cy="519193"/>
          </a:xfrm>
          <a:custGeom>
            <a:avLst/>
            <a:gdLst>
              <a:gd name="connsiteX0" fmla="*/ 0 w 7896386"/>
              <a:gd name="connsiteY0" fmla="*/ 0 h 519193"/>
              <a:gd name="connsiteX1" fmla="*/ 1976034 w 7896386"/>
              <a:gd name="connsiteY1" fmla="*/ 278970 h 519193"/>
              <a:gd name="connsiteX2" fmla="*/ 5920352 w 7896386"/>
              <a:gd name="connsiteY2" fmla="*/ 139485 h 519193"/>
              <a:gd name="connsiteX3" fmla="*/ 7896386 w 7896386"/>
              <a:gd name="connsiteY3" fmla="*/ 519193 h 519193"/>
            </a:gdLst>
            <a:ahLst/>
            <a:cxnLst>
              <a:cxn ang="0">
                <a:pos x="connsiteX0" y="connsiteY0"/>
              </a:cxn>
              <a:cxn ang="0">
                <a:pos x="connsiteX1" y="connsiteY1"/>
              </a:cxn>
              <a:cxn ang="0">
                <a:pos x="connsiteX2" y="connsiteY2"/>
              </a:cxn>
              <a:cxn ang="0">
                <a:pos x="connsiteX3" y="connsiteY3"/>
              </a:cxn>
            </a:cxnLst>
            <a:rect l="l" t="t" r="r" b="b"/>
            <a:pathLst>
              <a:path w="7896386" h="519193">
                <a:moveTo>
                  <a:pt x="0" y="0"/>
                </a:moveTo>
                <a:lnTo>
                  <a:pt x="1976034" y="278970"/>
                </a:lnTo>
                <a:lnTo>
                  <a:pt x="5920352" y="139485"/>
                </a:lnTo>
                <a:lnTo>
                  <a:pt x="7896386" y="519193"/>
                </a:lnTo>
              </a:path>
            </a:pathLst>
          </a:cu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D112346-494D-E8EF-F656-AB6091B9BEA9}"/>
              </a:ext>
            </a:extLst>
          </p:cNvPr>
          <p:cNvSpPr/>
          <p:nvPr/>
        </p:nvSpPr>
        <p:spPr>
          <a:xfrm>
            <a:off x="3890075" y="1408747"/>
            <a:ext cx="3952067" cy="263471"/>
          </a:xfrm>
          <a:custGeom>
            <a:avLst/>
            <a:gdLst>
              <a:gd name="connsiteX0" fmla="*/ 0 w 3952067"/>
              <a:gd name="connsiteY0" fmla="*/ 263471 h 263471"/>
              <a:gd name="connsiteX1" fmla="*/ 1968284 w 3952067"/>
              <a:gd name="connsiteY1" fmla="*/ 0 h 263471"/>
              <a:gd name="connsiteX2" fmla="*/ 3952067 w 3952067"/>
              <a:gd name="connsiteY2" fmla="*/ 131736 h 263471"/>
            </a:gdLst>
            <a:ahLst/>
            <a:cxnLst>
              <a:cxn ang="0">
                <a:pos x="connsiteX0" y="connsiteY0"/>
              </a:cxn>
              <a:cxn ang="0">
                <a:pos x="connsiteX1" y="connsiteY1"/>
              </a:cxn>
              <a:cxn ang="0">
                <a:pos x="connsiteX2" y="connsiteY2"/>
              </a:cxn>
            </a:cxnLst>
            <a:rect l="l" t="t" r="r" b="b"/>
            <a:pathLst>
              <a:path w="3952067" h="263471">
                <a:moveTo>
                  <a:pt x="0" y="263471"/>
                </a:moveTo>
                <a:lnTo>
                  <a:pt x="1968284" y="0"/>
                </a:lnTo>
                <a:lnTo>
                  <a:pt x="3952067" y="131736"/>
                </a:lnTo>
              </a:path>
            </a:pathLst>
          </a:custGeom>
          <a:noFill/>
          <a:ln>
            <a:solidFill>
              <a:schemeClr val="accent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41F715-5DBB-F0D3-581D-F879BFDF14BE}"/>
              </a:ext>
            </a:extLst>
          </p:cNvPr>
          <p:cNvSpPr/>
          <p:nvPr/>
        </p:nvSpPr>
        <p:spPr>
          <a:xfrm>
            <a:off x="5564187" y="1944309"/>
            <a:ext cx="613093" cy="3628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665BF87E-CFAB-AEA2-F1A2-DA19CA769619}"/>
              </a:ext>
            </a:extLst>
          </p:cNvPr>
          <p:cNvCxnSpPr>
            <a:cxnSpLocks/>
          </p:cNvCxnSpPr>
          <p:nvPr/>
        </p:nvCxnSpPr>
        <p:spPr>
          <a:xfrm flipH="1" flipV="1">
            <a:off x="6085949" y="1400998"/>
            <a:ext cx="4626" cy="54331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3">
            <a:extLst>
              <a:ext uri="{FF2B5EF4-FFF2-40B4-BE49-F238E27FC236}">
                <a16:creationId xmlns:a16="http://schemas.microsoft.com/office/drawing/2014/main" id="{F0D4DBE8-FE66-06E8-8CC7-24B6F537808E}"/>
              </a:ext>
            </a:extLst>
          </p:cNvPr>
          <p:cNvSpPr>
            <a:spLocks noGrp="1"/>
          </p:cNvSpPr>
          <p:nvPr>
            <p:ph type="title"/>
          </p:nvPr>
        </p:nvSpPr>
        <p:spPr>
          <a:xfrm>
            <a:off x="246063" y="214819"/>
            <a:ext cx="11699875" cy="526298"/>
          </a:xfrm>
        </p:spPr>
        <p:txBody>
          <a:bodyPr/>
          <a:lstStyle/>
          <a:p>
            <a:r>
              <a:rPr lang="en-AU" dirty="0"/>
              <a:t>3. Water Quality Criteria</a:t>
            </a:r>
          </a:p>
        </p:txBody>
      </p:sp>
      <p:sp>
        <p:nvSpPr>
          <p:cNvPr id="2" name="Content Placeholder 26">
            <a:extLst>
              <a:ext uri="{FF2B5EF4-FFF2-40B4-BE49-F238E27FC236}">
                <a16:creationId xmlns:a16="http://schemas.microsoft.com/office/drawing/2014/main" id="{36C3DC16-75F0-ED12-F0BD-C27D8FD63BB3}"/>
              </a:ext>
            </a:extLst>
          </p:cNvPr>
          <p:cNvSpPr>
            <a:spLocks noGrp="1"/>
          </p:cNvSpPr>
          <p:nvPr>
            <p:ph sz="half" idx="1"/>
          </p:nvPr>
        </p:nvSpPr>
        <p:spPr>
          <a:xfrm>
            <a:off x="246063" y="2935591"/>
            <a:ext cx="11699874" cy="3256259"/>
          </a:xfrm>
        </p:spPr>
        <p:txBody>
          <a:bodyPr numCol="1"/>
          <a:lstStyle/>
          <a:p>
            <a:pPr marL="457200" marR="0" indent="-457200">
              <a:lnSpc>
                <a:spcPct val="114000"/>
              </a:lnSpc>
              <a:spcBef>
                <a:spcPts val="600"/>
              </a:spcBef>
              <a:spcAft>
                <a:spcPts val="600"/>
              </a:spcAft>
              <a:buFont typeface="Arial" panose="020B0604020202020204" pitchFamily="34" charset="0"/>
              <a:buChar char="•"/>
            </a:pPr>
            <a:r>
              <a:rPr lang="en-US" sz="1200" dirty="0">
                <a:solidFill>
                  <a:srgbClr val="00B050"/>
                </a:solidFill>
              </a:rPr>
              <a:t>Example Calculation (1) – Existing Plant at Design Capacity, Treated Effluent Total Nitrogen Concentration:</a:t>
            </a:r>
          </a:p>
          <a:p>
            <a:pPr marR="0">
              <a:lnSpc>
                <a:spcPct val="114000"/>
              </a:lnSpc>
              <a:spcBef>
                <a:spcPts val="600"/>
              </a:spcBef>
              <a:spcAft>
                <a:spcPts val="600"/>
              </a:spcAft>
            </a:pPr>
            <a:r>
              <a:rPr lang="en-US" sz="1200" dirty="0">
                <a:solidFill>
                  <a:srgbClr val="00B050"/>
                </a:solidFill>
              </a:rPr>
              <a:t>	[</a:t>
            </a:r>
            <a:r>
              <a:rPr lang="en-US" sz="1200" b="1" dirty="0">
                <a:solidFill>
                  <a:srgbClr val="00B050"/>
                </a:solidFill>
              </a:rPr>
              <a:t>100 lbs per day </a:t>
            </a:r>
            <a:r>
              <a:rPr lang="en-US" sz="1200" dirty="0">
                <a:solidFill>
                  <a:srgbClr val="00B050"/>
                </a:solidFill>
              </a:rPr>
              <a:t>Total Nitrogen]   ÷   [</a:t>
            </a:r>
            <a:r>
              <a:rPr lang="en-US" sz="1200" b="1" dirty="0">
                <a:solidFill>
                  <a:srgbClr val="00B050"/>
                </a:solidFill>
              </a:rPr>
              <a:t>1.5 million gallons per day </a:t>
            </a:r>
            <a:r>
              <a:rPr lang="en-US" sz="1200" dirty="0">
                <a:solidFill>
                  <a:srgbClr val="00B050"/>
                </a:solidFill>
              </a:rPr>
              <a:t>treated flow] = 66.7 lbs Total Nitrogen per million gallons treated per day</a:t>
            </a:r>
          </a:p>
          <a:p>
            <a:pPr marR="0">
              <a:lnSpc>
                <a:spcPct val="114000"/>
              </a:lnSpc>
              <a:spcBef>
                <a:spcPts val="600"/>
              </a:spcBef>
              <a:spcAft>
                <a:spcPts val="600"/>
              </a:spcAft>
            </a:pPr>
            <a:r>
              <a:rPr lang="en-US" sz="1200" dirty="0">
                <a:solidFill>
                  <a:srgbClr val="00B050"/>
                </a:solidFill>
              </a:rPr>
              <a:t>	</a:t>
            </a:r>
            <a:r>
              <a:rPr lang="en-US" sz="1200" i="1" dirty="0">
                <a:solidFill>
                  <a:srgbClr val="00B050"/>
                </a:solidFill>
              </a:rPr>
              <a:t>Convert lbs/ MG to mg/L: divide by 8.34</a:t>
            </a:r>
            <a:r>
              <a:rPr lang="en-US" sz="1200" dirty="0">
                <a:solidFill>
                  <a:srgbClr val="00B050"/>
                </a:solidFill>
              </a:rPr>
              <a:t>			</a:t>
            </a:r>
            <a:r>
              <a:rPr lang="en-US" sz="1200" b="1" dirty="0">
                <a:solidFill>
                  <a:srgbClr val="00B050"/>
                </a:solidFill>
              </a:rPr>
              <a:t>= 8.0 mg/L Total Nitrogen </a:t>
            </a:r>
          </a:p>
          <a:p>
            <a:pPr marR="0">
              <a:lnSpc>
                <a:spcPct val="114000"/>
              </a:lnSpc>
              <a:spcBef>
                <a:spcPts val="600"/>
              </a:spcBef>
              <a:spcAft>
                <a:spcPts val="600"/>
              </a:spcAft>
            </a:pPr>
            <a:endParaRPr lang="en-US" sz="1200" b="1" dirty="0">
              <a:solidFill>
                <a:srgbClr val="00B050"/>
              </a:solidFill>
            </a:endParaRPr>
          </a:p>
          <a:p>
            <a:pPr marL="457200" marR="0" indent="-457200">
              <a:lnSpc>
                <a:spcPct val="114000"/>
              </a:lnSpc>
              <a:spcBef>
                <a:spcPts val="600"/>
              </a:spcBef>
              <a:spcAft>
                <a:spcPts val="600"/>
              </a:spcAft>
              <a:buFont typeface="Arial" panose="020B0604020202020204" pitchFamily="34" charset="0"/>
              <a:buChar char="•"/>
            </a:pPr>
            <a:r>
              <a:rPr lang="en-US" sz="1200" dirty="0">
                <a:solidFill>
                  <a:srgbClr val="DE5A00"/>
                </a:solidFill>
              </a:rPr>
              <a:t>Example Calculation (2) – Option 1 &amp; Option 2-a/b/c, Treated Effluent Total Nitrogen Concentration:</a:t>
            </a:r>
          </a:p>
          <a:p>
            <a:pPr marR="0">
              <a:lnSpc>
                <a:spcPct val="114000"/>
              </a:lnSpc>
              <a:spcBef>
                <a:spcPts val="600"/>
              </a:spcBef>
              <a:spcAft>
                <a:spcPts val="600"/>
              </a:spcAft>
            </a:pPr>
            <a:r>
              <a:rPr lang="en-US" sz="1200" dirty="0">
                <a:solidFill>
                  <a:srgbClr val="DE5A00"/>
                </a:solidFill>
              </a:rPr>
              <a:t>	[</a:t>
            </a:r>
            <a:r>
              <a:rPr lang="en-US" sz="1200" b="1" dirty="0">
                <a:solidFill>
                  <a:srgbClr val="DE5A00"/>
                </a:solidFill>
              </a:rPr>
              <a:t>100 lbs per day </a:t>
            </a:r>
            <a:r>
              <a:rPr lang="en-US" sz="1200" dirty="0">
                <a:solidFill>
                  <a:srgbClr val="DE5A00"/>
                </a:solidFill>
              </a:rPr>
              <a:t>Total Nitrogen]   ÷   [</a:t>
            </a:r>
            <a:r>
              <a:rPr lang="en-US" sz="1200" b="1" dirty="0">
                <a:solidFill>
                  <a:srgbClr val="DE5A00"/>
                </a:solidFill>
              </a:rPr>
              <a:t>1.75 million gallons per day </a:t>
            </a:r>
            <a:r>
              <a:rPr lang="en-US" sz="1200" dirty="0">
                <a:solidFill>
                  <a:srgbClr val="DE5A00"/>
                </a:solidFill>
              </a:rPr>
              <a:t>treated flow] = 57.1 lbs Total Nitrogen per million gallons treated per day</a:t>
            </a:r>
          </a:p>
          <a:p>
            <a:pPr marR="0">
              <a:lnSpc>
                <a:spcPct val="114000"/>
              </a:lnSpc>
              <a:spcBef>
                <a:spcPts val="600"/>
              </a:spcBef>
              <a:spcAft>
                <a:spcPts val="600"/>
              </a:spcAft>
            </a:pPr>
            <a:r>
              <a:rPr lang="en-US" sz="1200" dirty="0">
                <a:solidFill>
                  <a:srgbClr val="DE5A00"/>
                </a:solidFill>
              </a:rPr>
              <a:t>	</a:t>
            </a:r>
            <a:r>
              <a:rPr lang="en-US" sz="1200" i="1" dirty="0">
                <a:solidFill>
                  <a:srgbClr val="DE5A00"/>
                </a:solidFill>
              </a:rPr>
              <a:t>Convert lbs/ MG to mg/L: divide by 8.34</a:t>
            </a:r>
            <a:r>
              <a:rPr lang="en-US" sz="1200" dirty="0">
                <a:solidFill>
                  <a:srgbClr val="DE5A00"/>
                </a:solidFill>
              </a:rPr>
              <a:t>			</a:t>
            </a:r>
            <a:r>
              <a:rPr lang="en-US" sz="1200" b="1" dirty="0">
                <a:solidFill>
                  <a:srgbClr val="DE5A00"/>
                </a:solidFill>
              </a:rPr>
              <a:t>= 6.8 mg/L Total Nitrogen </a:t>
            </a:r>
          </a:p>
          <a:p>
            <a:pPr marR="0">
              <a:lnSpc>
                <a:spcPct val="114000"/>
              </a:lnSpc>
              <a:spcBef>
                <a:spcPts val="600"/>
              </a:spcBef>
              <a:spcAft>
                <a:spcPts val="600"/>
              </a:spcAft>
            </a:pPr>
            <a:endParaRPr lang="en-US" sz="1200" b="1" dirty="0">
              <a:solidFill>
                <a:srgbClr val="DE5A00"/>
              </a:solidFill>
            </a:endParaRPr>
          </a:p>
          <a:p>
            <a:pPr marL="457200" marR="0" indent="-457200">
              <a:lnSpc>
                <a:spcPct val="114000"/>
              </a:lnSpc>
              <a:spcBef>
                <a:spcPts val="600"/>
              </a:spcBef>
              <a:spcAft>
                <a:spcPts val="600"/>
              </a:spcAft>
              <a:buFont typeface="Arial" panose="020B0604020202020204" pitchFamily="34" charset="0"/>
              <a:buChar char="•"/>
            </a:pPr>
            <a:r>
              <a:rPr lang="en-US" sz="1200" dirty="0">
                <a:solidFill>
                  <a:srgbClr val="DE5A00"/>
                </a:solidFill>
              </a:rPr>
              <a:t>Example Calculation (3) – Option 3-a/b, Treated Effluent Total Nitrogen Concentration:</a:t>
            </a:r>
          </a:p>
          <a:p>
            <a:pPr marR="0">
              <a:lnSpc>
                <a:spcPct val="114000"/>
              </a:lnSpc>
              <a:spcBef>
                <a:spcPts val="600"/>
              </a:spcBef>
              <a:spcAft>
                <a:spcPts val="600"/>
              </a:spcAft>
            </a:pPr>
            <a:r>
              <a:rPr lang="en-US" sz="1200" dirty="0">
                <a:solidFill>
                  <a:srgbClr val="DE5A00"/>
                </a:solidFill>
              </a:rPr>
              <a:t>	[</a:t>
            </a:r>
            <a:r>
              <a:rPr lang="en-US" sz="1200" b="1" dirty="0">
                <a:solidFill>
                  <a:srgbClr val="DE5A00"/>
                </a:solidFill>
              </a:rPr>
              <a:t>100 lbs per day </a:t>
            </a:r>
            <a:r>
              <a:rPr lang="en-US" sz="1200" dirty="0">
                <a:solidFill>
                  <a:srgbClr val="DE5A00"/>
                </a:solidFill>
              </a:rPr>
              <a:t>Total Nitrogen]   ÷   [</a:t>
            </a:r>
            <a:r>
              <a:rPr lang="en-US" sz="1200" b="1" dirty="0">
                <a:solidFill>
                  <a:srgbClr val="DE5A00"/>
                </a:solidFill>
              </a:rPr>
              <a:t>3.50 million gallons per day </a:t>
            </a:r>
            <a:r>
              <a:rPr lang="en-US" sz="1200" dirty="0">
                <a:solidFill>
                  <a:srgbClr val="DE5A00"/>
                </a:solidFill>
              </a:rPr>
              <a:t>treated flow] = 28.6 lbs Total Nitrogen per million gallons treated per day</a:t>
            </a:r>
          </a:p>
          <a:p>
            <a:pPr marR="0">
              <a:lnSpc>
                <a:spcPct val="114000"/>
              </a:lnSpc>
              <a:spcBef>
                <a:spcPts val="600"/>
              </a:spcBef>
              <a:spcAft>
                <a:spcPts val="600"/>
              </a:spcAft>
            </a:pPr>
            <a:r>
              <a:rPr lang="en-US" sz="1200" dirty="0">
                <a:solidFill>
                  <a:srgbClr val="DE5A00"/>
                </a:solidFill>
              </a:rPr>
              <a:t>	</a:t>
            </a:r>
            <a:r>
              <a:rPr lang="en-US" sz="1200" i="1" dirty="0">
                <a:solidFill>
                  <a:srgbClr val="DE5A00"/>
                </a:solidFill>
              </a:rPr>
              <a:t>Convert lbs/ MG to mg/L: divide by 8.34</a:t>
            </a:r>
            <a:r>
              <a:rPr lang="en-US" sz="1200" dirty="0">
                <a:solidFill>
                  <a:srgbClr val="DE5A00"/>
                </a:solidFill>
              </a:rPr>
              <a:t>			</a:t>
            </a:r>
            <a:r>
              <a:rPr lang="en-US" sz="1200" b="1" dirty="0">
                <a:solidFill>
                  <a:srgbClr val="DE5A00"/>
                </a:solidFill>
              </a:rPr>
              <a:t>= 3.4 mg/L Total Nitrogen </a:t>
            </a:r>
          </a:p>
          <a:p>
            <a:pPr marR="0">
              <a:lnSpc>
                <a:spcPct val="114000"/>
              </a:lnSpc>
              <a:spcBef>
                <a:spcPts val="600"/>
              </a:spcBef>
              <a:spcAft>
                <a:spcPts val="600"/>
              </a:spcAft>
            </a:pPr>
            <a:endParaRPr lang="en-US" sz="1200" b="1" dirty="0">
              <a:solidFill>
                <a:srgbClr val="00B050"/>
              </a:solidFill>
            </a:endParaRPr>
          </a:p>
          <a:p>
            <a:pPr marR="0">
              <a:lnSpc>
                <a:spcPct val="114000"/>
              </a:lnSpc>
              <a:spcBef>
                <a:spcPts val="600"/>
              </a:spcBef>
              <a:spcAft>
                <a:spcPts val="600"/>
              </a:spcAft>
            </a:pPr>
            <a:endParaRPr lang="en-US" sz="1200" dirty="0"/>
          </a:p>
          <a:p>
            <a:pPr marR="0">
              <a:lnSpc>
                <a:spcPct val="114000"/>
              </a:lnSpc>
              <a:spcBef>
                <a:spcPts val="600"/>
              </a:spcBef>
              <a:spcAft>
                <a:spcPts val="600"/>
              </a:spcAft>
            </a:pPr>
            <a:endParaRPr lang="en-US" sz="1200" dirty="0"/>
          </a:p>
        </p:txBody>
      </p:sp>
      <p:sp>
        <p:nvSpPr>
          <p:cNvPr id="6" name="TextBox 5">
            <a:extLst>
              <a:ext uri="{FF2B5EF4-FFF2-40B4-BE49-F238E27FC236}">
                <a16:creationId xmlns:a16="http://schemas.microsoft.com/office/drawing/2014/main" id="{C64C4CF4-FA54-198B-BD26-C28D4707B146}"/>
              </a:ext>
            </a:extLst>
          </p:cNvPr>
          <p:cNvSpPr txBox="1"/>
          <p:nvPr/>
        </p:nvSpPr>
        <p:spPr>
          <a:xfrm>
            <a:off x="67897" y="3636993"/>
            <a:ext cx="1066800" cy="553998"/>
          </a:xfrm>
          <a:prstGeom prst="rect">
            <a:avLst/>
          </a:prstGeom>
          <a:solidFill>
            <a:schemeClr val="bg1"/>
          </a:solidFill>
          <a:ln>
            <a:solidFill>
              <a:schemeClr val="tx1"/>
            </a:solidFill>
          </a:ln>
        </p:spPr>
        <p:txBody>
          <a:bodyPr wrap="square" rtlCol="0">
            <a:spAutoFit/>
          </a:bodyPr>
          <a:lstStyle/>
          <a:p>
            <a:r>
              <a:rPr lang="en-US" sz="1000" b="1" dirty="0"/>
              <a:t>Waste loads – consistent for all options</a:t>
            </a:r>
          </a:p>
        </p:txBody>
      </p:sp>
      <p:cxnSp>
        <p:nvCxnSpPr>
          <p:cNvPr id="10" name="Straight Arrow Connector 9">
            <a:extLst>
              <a:ext uri="{FF2B5EF4-FFF2-40B4-BE49-F238E27FC236}">
                <a16:creationId xmlns:a16="http://schemas.microsoft.com/office/drawing/2014/main" id="{7889399A-EC83-95AD-BC65-0FAD74AE9853}"/>
              </a:ext>
            </a:extLst>
          </p:cNvPr>
          <p:cNvCxnSpPr>
            <a:cxnSpLocks/>
            <a:stCxn id="6" idx="0"/>
          </p:cNvCxnSpPr>
          <p:nvPr/>
        </p:nvCxnSpPr>
        <p:spPr>
          <a:xfrm flipV="1">
            <a:off x="601297" y="3400358"/>
            <a:ext cx="711566" cy="2366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DC51CA-7488-5B3E-8F35-B0F641B69DB5}"/>
              </a:ext>
            </a:extLst>
          </p:cNvPr>
          <p:cNvCxnSpPr>
            <a:cxnSpLocks/>
            <a:stCxn id="6" idx="2"/>
          </p:cNvCxnSpPr>
          <p:nvPr/>
        </p:nvCxnSpPr>
        <p:spPr>
          <a:xfrm>
            <a:off x="601297" y="4190991"/>
            <a:ext cx="643180" cy="6104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506243-1277-FF8A-2215-D8FAD59EF90D}"/>
              </a:ext>
            </a:extLst>
          </p:cNvPr>
          <p:cNvCxnSpPr>
            <a:cxnSpLocks/>
            <a:stCxn id="6" idx="2"/>
          </p:cNvCxnSpPr>
          <p:nvPr/>
        </p:nvCxnSpPr>
        <p:spPr>
          <a:xfrm>
            <a:off x="601297" y="4190991"/>
            <a:ext cx="711566" cy="2151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BF44D8-9B11-AC94-9756-AD02FDE8B195}"/>
              </a:ext>
            </a:extLst>
          </p:cNvPr>
          <p:cNvSpPr txBox="1"/>
          <p:nvPr/>
        </p:nvSpPr>
        <p:spPr>
          <a:xfrm>
            <a:off x="4745655" y="5146174"/>
            <a:ext cx="1359962" cy="400110"/>
          </a:xfrm>
          <a:prstGeom prst="rect">
            <a:avLst/>
          </a:prstGeom>
          <a:solidFill>
            <a:schemeClr val="bg1"/>
          </a:solidFill>
          <a:ln>
            <a:solidFill>
              <a:schemeClr val="tx1"/>
            </a:solidFill>
          </a:ln>
        </p:spPr>
        <p:txBody>
          <a:bodyPr wrap="square" rtlCol="0">
            <a:spAutoFit/>
          </a:bodyPr>
          <a:lstStyle/>
          <a:p>
            <a:r>
              <a:rPr lang="en-US" sz="1000" b="1" dirty="0"/>
              <a:t>Flow Rate – varies between options</a:t>
            </a:r>
          </a:p>
        </p:txBody>
      </p:sp>
      <p:cxnSp>
        <p:nvCxnSpPr>
          <p:cNvPr id="32" name="Straight Arrow Connector 31">
            <a:extLst>
              <a:ext uri="{FF2B5EF4-FFF2-40B4-BE49-F238E27FC236}">
                <a16:creationId xmlns:a16="http://schemas.microsoft.com/office/drawing/2014/main" id="{87BCA1AC-E0E6-0B72-84CE-5CBDF2E6DE86}"/>
              </a:ext>
            </a:extLst>
          </p:cNvPr>
          <p:cNvCxnSpPr>
            <a:cxnSpLocks/>
            <a:stCxn id="27" idx="0"/>
          </p:cNvCxnSpPr>
          <p:nvPr/>
        </p:nvCxnSpPr>
        <p:spPr>
          <a:xfrm flipH="1" flipV="1">
            <a:off x="4471047" y="3518675"/>
            <a:ext cx="954589" cy="1627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6F670DD-D13A-02FD-962D-E1ABE2874805}"/>
              </a:ext>
            </a:extLst>
          </p:cNvPr>
          <p:cNvCxnSpPr>
            <a:cxnSpLocks/>
            <a:stCxn id="27" idx="0"/>
          </p:cNvCxnSpPr>
          <p:nvPr/>
        </p:nvCxnSpPr>
        <p:spPr>
          <a:xfrm flipH="1" flipV="1">
            <a:off x="4131057" y="4951590"/>
            <a:ext cx="1294579" cy="194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6B367A9-5DE9-A838-04DE-02F452A4C7FA}"/>
              </a:ext>
            </a:extLst>
          </p:cNvPr>
          <p:cNvCxnSpPr>
            <a:cxnSpLocks/>
            <a:stCxn id="27" idx="2"/>
          </p:cNvCxnSpPr>
          <p:nvPr/>
        </p:nvCxnSpPr>
        <p:spPr>
          <a:xfrm flipH="1">
            <a:off x="4370656" y="5546284"/>
            <a:ext cx="1054980" cy="6318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8D321C0-2AE6-5E40-D25D-E13F2A37D609}"/>
              </a:ext>
            </a:extLst>
          </p:cNvPr>
          <p:cNvSpPr txBox="1"/>
          <p:nvPr/>
        </p:nvSpPr>
        <p:spPr>
          <a:xfrm>
            <a:off x="9678987" y="3837666"/>
            <a:ext cx="2384684" cy="846386"/>
          </a:xfrm>
          <a:prstGeom prst="rect">
            <a:avLst/>
          </a:prstGeom>
          <a:solidFill>
            <a:schemeClr val="bg1"/>
          </a:solidFill>
          <a:ln>
            <a:solidFill>
              <a:schemeClr val="tx1"/>
            </a:solidFill>
          </a:ln>
        </p:spPr>
        <p:txBody>
          <a:bodyPr wrap="square" rtlCol="0">
            <a:spAutoFit/>
          </a:bodyPr>
          <a:lstStyle/>
          <a:p>
            <a:r>
              <a:rPr lang="en-US" sz="1100" b="1" u="sng" dirty="0"/>
              <a:t>Consistent</a:t>
            </a:r>
            <a:r>
              <a:rPr lang="en-US" sz="1100" dirty="0"/>
              <a:t> waste load allocation, </a:t>
            </a:r>
            <a:r>
              <a:rPr lang="en-US" sz="1100" b="1" u="sng" dirty="0"/>
              <a:t>increasing</a:t>
            </a:r>
            <a:r>
              <a:rPr lang="en-US" sz="1100" dirty="0"/>
              <a:t> flow rates → → → </a:t>
            </a:r>
            <a:r>
              <a:rPr lang="en-US" sz="1100" b="1" u="sng" dirty="0"/>
              <a:t>decreasing </a:t>
            </a:r>
            <a:r>
              <a:rPr lang="en-US" sz="1100" dirty="0"/>
              <a:t>nutrient concentrations</a:t>
            </a:r>
          </a:p>
          <a:p>
            <a:r>
              <a:rPr lang="en-US" sz="1100" dirty="0"/>
              <a:t>(lowest for Option 3-a/b)</a:t>
            </a:r>
          </a:p>
        </p:txBody>
      </p:sp>
      <p:cxnSp>
        <p:nvCxnSpPr>
          <p:cNvPr id="43" name="Straight Arrow Connector 42">
            <a:extLst>
              <a:ext uri="{FF2B5EF4-FFF2-40B4-BE49-F238E27FC236}">
                <a16:creationId xmlns:a16="http://schemas.microsoft.com/office/drawing/2014/main" id="{34D587BF-22A7-3150-8987-D10EED3F59E0}"/>
              </a:ext>
            </a:extLst>
          </p:cNvPr>
          <p:cNvCxnSpPr>
            <a:cxnSpLocks/>
            <a:stCxn id="42" idx="1"/>
          </p:cNvCxnSpPr>
          <p:nvPr/>
        </p:nvCxnSpPr>
        <p:spPr>
          <a:xfrm flipH="1" flipV="1">
            <a:off x="8724398" y="3810794"/>
            <a:ext cx="954589" cy="4500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FEAEABF-68C4-88DC-691F-B1649F9A7112}"/>
              </a:ext>
            </a:extLst>
          </p:cNvPr>
          <p:cNvCxnSpPr>
            <a:cxnSpLocks/>
            <a:stCxn id="42" idx="1"/>
          </p:cNvCxnSpPr>
          <p:nvPr/>
        </p:nvCxnSpPr>
        <p:spPr>
          <a:xfrm flipH="1">
            <a:off x="8724398" y="4260859"/>
            <a:ext cx="954589" cy="921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25D6201-A91D-6177-6774-E7A1804AA0ED}"/>
              </a:ext>
            </a:extLst>
          </p:cNvPr>
          <p:cNvCxnSpPr>
            <a:cxnSpLocks/>
            <a:stCxn id="42" idx="1"/>
          </p:cNvCxnSpPr>
          <p:nvPr/>
        </p:nvCxnSpPr>
        <p:spPr>
          <a:xfrm flipH="1">
            <a:off x="8583820" y="4260859"/>
            <a:ext cx="1095167" cy="2275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E1B008-D16B-5B37-CC5D-0F0FC30AD765}"/>
              </a:ext>
            </a:extLst>
          </p:cNvPr>
          <p:cNvSpPr txBox="1"/>
          <p:nvPr/>
        </p:nvSpPr>
        <p:spPr>
          <a:xfrm>
            <a:off x="5685442" y="1998114"/>
            <a:ext cx="361332" cy="246221"/>
          </a:xfrm>
          <a:prstGeom prst="rect">
            <a:avLst/>
          </a:prstGeom>
          <a:solidFill>
            <a:schemeClr val="bg1"/>
          </a:solidFill>
          <a:ln>
            <a:solidFill>
              <a:schemeClr val="tx1"/>
            </a:solidFill>
          </a:ln>
        </p:spPr>
        <p:txBody>
          <a:bodyPr wrap="square" rtlCol="0">
            <a:spAutoFit/>
          </a:bodyPr>
          <a:lstStyle/>
          <a:p>
            <a:pPr algn="ctr"/>
            <a:r>
              <a:rPr lang="en-US" sz="1000" b="1" dirty="0"/>
              <a:t>(1)</a:t>
            </a:r>
          </a:p>
        </p:txBody>
      </p:sp>
      <p:sp>
        <p:nvSpPr>
          <p:cNvPr id="7" name="TextBox 6">
            <a:extLst>
              <a:ext uri="{FF2B5EF4-FFF2-40B4-BE49-F238E27FC236}">
                <a16:creationId xmlns:a16="http://schemas.microsoft.com/office/drawing/2014/main" id="{3914445A-3C67-3D9D-57DA-3DC3C1EC3022}"/>
              </a:ext>
            </a:extLst>
          </p:cNvPr>
          <p:cNvSpPr txBox="1"/>
          <p:nvPr/>
        </p:nvSpPr>
        <p:spPr>
          <a:xfrm>
            <a:off x="7661476" y="1994756"/>
            <a:ext cx="361332" cy="246221"/>
          </a:xfrm>
          <a:prstGeom prst="rect">
            <a:avLst/>
          </a:prstGeom>
          <a:solidFill>
            <a:schemeClr val="bg1"/>
          </a:solidFill>
          <a:ln>
            <a:solidFill>
              <a:schemeClr val="tx1"/>
            </a:solidFill>
          </a:ln>
        </p:spPr>
        <p:txBody>
          <a:bodyPr wrap="square" rtlCol="0">
            <a:spAutoFit/>
          </a:bodyPr>
          <a:lstStyle/>
          <a:p>
            <a:pPr algn="ctr"/>
            <a:r>
              <a:rPr lang="en-US" sz="1000" b="1" dirty="0"/>
              <a:t>(2)</a:t>
            </a:r>
          </a:p>
        </p:txBody>
      </p:sp>
      <p:sp>
        <p:nvSpPr>
          <p:cNvPr id="9" name="TextBox 8">
            <a:extLst>
              <a:ext uri="{FF2B5EF4-FFF2-40B4-BE49-F238E27FC236}">
                <a16:creationId xmlns:a16="http://schemas.microsoft.com/office/drawing/2014/main" id="{C036EDCC-ED42-031C-197F-FFD6680FE3EB}"/>
              </a:ext>
            </a:extLst>
          </p:cNvPr>
          <p:cNvSpPr txBox="1"/>
          <p:nvPr/>
        </p:nvSpPr>
        <p:spPr>
          <a:xfrm>
            <a:off x="9637510" y="1994755"/>
            <a:ext cx="361332" cy="246221"/>
          </a:xfrm>
          <a:prstGeom prst="rect">
            <a:avLst/>
          </a:prstGeom>
          <a:solidFill>
            <a:schemeClr val="bg1"/>
          </a:solidFill>
          <a:ln>
            <a:solidFill>
              <a:schemeClr val="tx1"/>
            </a:solidFill>
          </a:ln>
        </p:spPr>
        <p:txBody>
          <a:bodyPr wrap="square" rtlCol="0">
            <a:spAutoFit/>
          </a:bodyPr>
          <a:lstStyle/>
          <a:p>
            <a:pPr algn="ctr"/>
            <a:r>
              <a:rPr lang="en-US" sz="1000" b="1" dirty="0"/>
              <a:t>(3)</a:t>
            </a:r>
          </a:p>
        </p:txBody>
      </p:sp>
    </p:spTree>
    <p:extLst>
      <p:ext uri="{BB962C8B-B14F-4D97-AF65-F5344CB8AC3E}">
        <p14:creationId xmlns:p14="http://schemas.microsoft.com/office/powerpoint/2010/main" val="4541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DEEE9-B80E-209B-275B-DA6C487DADDB}"/>
              </a:ext>
            </a:extLst>
          </p:cNvPr>
          <p:cNvSpPr>
            <a:spLocks noGrp="1"/>
          </p:cNvSpPr>
          <p:nvPr>
            <p:ph sz="half" idx="1"/>
          </p:nvPr>
        </p:nvSpPr>
        <p:spPr>
          <a:xfrm>
            <a:off x="246063" y="1543049"/>
            <a:ext cx="11566524" cy="1048545"/>
          </a:xfrm>
        </p:spPr>
        <p:txBody>
          <a:bodyPr/>
          <a:lstStyle/>
          <a:p>
            <a:pPr marL="342900" indent="-342900">
              <a:buFont typeface="Arial" panose="020B0604020202020204" pitchFamily="34" charset="0"/>
              <a:buChar char="•"/>
            </a:pPr>
            <a:r>
              <a:rPr lang="en-US" dirty="0"/>
              <a:t>Sussex County has graciously allowed for a tour of the Wolfe Neck Treatment Facility on Friday April 28</a:t>
            </a:r>
            <a:r>
              <a:rPr lang="en-US" baseline="30000" dirty="0"/>
              <a:t>th</a:t>
            </a:r>
            <a:r>
              <a:rPr lang="en-US" dirty="0"/>
              <a:t> starting at 3:30pm. If you would like to attend, you must RSVP with the Lewes BPW. Attendance will be limited.</a:t>
            </a:r>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C5269FBE-6C80-EBFD-FE6F-A4E5549F7CC3}"/>
              </a:ext>
            </a:extLst>
          </p:cNvPr>
          <p:cNvSpPr>
            <a:spLocks noGrp="1"/>
          </p:cNvSpPr>
          <p:nvPr>
            <p:ph type="title"/>
          </p:nvPr>
        </p:nvSpPr>
        <p:spPr>
          <a:xfrm>
            <a:off x="246063" y="492479"/>
            <a:ext cx="11699875" cy="526298"/>
          </a:xfrm>
        </p:spPr>
        <p:txBody>
          <a:bodyPr/>
          <a:lstStyle/>
          <a:p>
            <a:r>
              <a:rPr lang="en-US" dirty="0"/>
              <a:t>Tour of Wolfe Neck </a:t>
            </a:r>
          </a:p>
        </p:txBody>
      </p:sp>
      <p:sp>
        <p:nvSpPr>
          <p:cNvPr id="5" name="Footer Placeholder 4">
            <a:extLst>
              <a:ext uri="{FF2B5EF4-FFF2-40B4-BE49-F238E27FC236}">
                <a16:creationId xmlns:a16="http://schemas.microsoft.com/office/drawing/2014/main" id="{E3428980-52CB-0B1B-BCC6-B0B01C850122}"/>
              </a:ext>
            </a:extLst>
          </p:cNvPr>
          <p:cNvSpPr>
            <a:spLocks noGrp="1"/>
          </p:cNvSpPr>
          <p:nvPr>
            <p:ph type="ftr" sz="quarter" idx="11"/>
          </p:nvPr>
        </p:nvSpPr>
        <p:spPr/>
        <p:txBody>
          <a:bodyPr/>
          <a:lstStyle/>
          <a:p>
            <a:pPr algn="r"/>
            <a:r>
              <a:rPr lang="en-US" dirty="0"/>
              <a:t>Lewes WWTF Long Range Planning Study</a:t>
            </a:r>
            <a:endParaRPr lang="en-AU" dirty="0"/>
          </a:p>
        </p:txBody>
      </p:sp>
      <p:sp>
        <p:nvSpPr>
          <p:cNvPr id="6" name="Slide Number Placeholder 5">
            <a:extLst>
              <a:ext uri="{FF2B5EF4-FFF2-40B4-BE49-F238E27FC236}">
                <a16:creationId xmlns:a16="http://schemas.microsoft.com/office/drawing/2014/main" id="{26D2E404-72CA-DA4D-24E2-C9BC5B03DDB9}"/>
              </a:ext>
            </a:extLst>
          </p:cNvPr>
          <p:cNvSpPr>
            <a:spLocks noGrp="1"/>
          </p:cNvSpPr>
          <p:nvPr>
            <p:ph type="sldNum" sz="quarter" idx="12"/>
          </p:nvPr>
        </p:nvSpPr>
        <p:spPr/>
        <p:txBody>
          <a:bodyPr/>
          <a:lstStyle/>
          <a:p>
            <a:fld id="{E917DE0E-AFB1-41FD-BC35-27DB61CA125F}" type="slidenum">
              <a:rPr lang="en-AU" smtClean="0"/>
              <a:pPr/>
              <a:t>18</a:t>
            </a:fld>
            <a:endParaRPr lang="en-AU" dirty="0"/>
          </a:p>
        </p:txBody>
      </p:sp>
      <p:pic>
        <p:nvPicPr>
          <p:cNvPr id="1028" name="Picture 4">
            <a:extLst>
              <a:ext uri="{FF2B5EF4-FFF2-40B4-BE49-F238E27FC236}">
                <a16:creationId xmlns:a16="http://schemas.microsoft.com/office/drawing/2014/main" id="{1EBB775F-8787-07CC-406A-FD4F95EF4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24" y="2591594"/>
            <a:ext cx="6961369" cy="36199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581929-54A8-A1CF-FEA0-38D00454C77A}"/>
              </a:ext>
            </a:extLst>
          </p:cNvPr>
          <p:cNvSpPr txBox="1"/>
          <p:nvPr/>
        </p:nvSpPr>
        <p:spPr>
          <a:xfrm>
            <a:off x="3020835" y="6405825"/>
            <a:ext cx="3336970" cy="261610"/>
          </a:xfrm>
          <a:prstGeom prst="rect">
            <a:avLst/>
          </a:prstGeom>
          <a:noFill/>
        </p:spPr>
        <p:txBody>
          <a:bodyPr wrap="square" rtlCol="0">
            <a:spAutoFit/>
          </a:bodyPr>
          <a:lstStyle/>
          <a:p>
            <a:r>
              <a:rPr lang="en-US" sz="1100" dirty="0"/>
              <a:t>Photo taken by the Cape Gazette and Nick Roth</a:t>
            </a:r>
          </a:p>
        </p:txBody>
      </p:sp>
    </p:spTree>
    <p:extLst>
      <p:ext uri="{BB962C8B-B14F-4D97-AF65-F5344CB8AC3E}">
        <p14:creationId xmlns:p14="http://schemas.microsoft.com/office/powerpoint/2010/main" val="248279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1F2D7B9B-0205-47A9-95FF-75AA3C05A40A}"/>
              </a:ext>
            </a:extLst>
          </p:cNvPr>
          <p:cNvSpPr>
            <a:spLocks noGrp="1"/>
          </p:cNvSpPr>
          <p:nvPr>
            <p:ph sz="half" idx="1"/>
          </p:nvPr>
        </p:nvSpPr>
        <p:spPr>
          <a:xfrm>
            <a:off x="246063" y="2132773"/>
            <a:ext cx="6613524" cy="3354422"/>
          </a:xfrm>
        </p:spPr>
        <p:txBody>
          <a:bodyPr numCol="1"/>
          <a:lstStyle/>
          <a:p>
            <a:pPr marL="457200" indent="-457200">
              <a:buFont typeface="+mj-lt"/>
              <a:buAutoNum type="arabicPeriod"/>
            </a:pPr>
            <a:r>
              <a:rPr lang="en-US" sz="2400" dirty="0"/>
              <a:t>Option 1 Visualizations</a:t>
            </a:r>
          </a:p>
          <a:p>
            <a:pPr marL="457200" indent="-457200">
              <a:buFont typeface="+mj-lt"/>
              <a:buAutoNum type="arabicPeriod"/>
            </a:pPr>
            <a:r>
              <a:rPr lang="en-US" sz="2400" dirty="0"/>
              <a:t>Cost Estimates</a:t>
            </a:r>
          </a:p>
          <a:p>
            <a:pPr marL="457200" indent="-457200">
              <a:buFont typeface="+mj-lt"/>
              <a:buAutoNum type="arabicPeriod"/>
            </a:pPr>
            <a:r>
              <a:rPr lang="en-US" sz="2400" dirty="0"/>
              <a:t>Water Quality Criteria</a:t>
            </a:r>
          </a:p>
          <a:p>
            <a:endParaRPr lang="en-AU" sz="2400" dirty="0"/>
          </a:p>
          <a:p>
            <a:endParaRPr lang="en-AU" sz="2400" dirty="0"/>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Agenda</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2</a:t>
            </a:fld>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381432"/>
            <a:ext cx="7200691" cy="2344069"/>
          </a:xfrm>
        </p:spPr>
      </p:pic>
      <p:pic>
        <p:nvPicPr>
          <p:cNvPr id="12" name="Picture 11">
            <a:extLst>
              <a:ext uri="{FF2B5EF4-FFF2-40B4-BE49-F238E27FC236}">
                <a16:creationId xmlns:a16="http://schemas.microsoft.com/office/drawing/2014/main" id="{9E6D7407-68E0-4A2A-92AC-D7A8BE58CCA5}"/>
              </a:ext>
            </a:extLst>
          </p:cNvPr>
          <p:cNvPicPr>
            <a:picLocks noChangeAspect="1"/>
          </p:cNvPicPr>
          <p:nvPr/>
        </p:nvPicPr>
        <p:blipFill>
          <a:blip r:embed="rId3"/>
          <a:stretch>
            <a:fillRect/>
          </a:stretch>
        </p:blipFill>
        <p:spPr>
          <a:xfrm>
            <a:off x="8097139" y="741117"/>
            <a:ext cx="2567906" cy="1101688"/>
          </a:xfrm>
          <a:prstGeom prst="rect">
            <a:avLst/>
          </a:prstGeom>
        </p:spPr>
      </p:pic>
      <p:pic>
        <p:nvPicPr>
          <p:cNvPr id="17" name="Picture 2" descr="2,000-gallon spill reported at Lewes wastewater treatment plant | Cape  Gazette">
            <a:extLst>
              <a:ext uri="{FF2B5EF4-FFF2-40B4-BE49-F238E27FC236}">
                <a16:creationId xmlns:a16="http://schemas.microsoft.com/office/drawing/2014/main" id="{1D5A4055-FC7A-4536-A1BF-67CA4CF2C4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81" b="8561"/>
          <a:stretch/>
        </p:blipFill>
        <p:spPr bwMode="auto">
          <a:xfrm>
            <a:off x="7047583" y="2134395"/>
            <a:ext cx="4674477" cy="2998024"/>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a:t>Lewes WWTF Long Range Planning Study</a:t>
            </a:r>
            <a:endParaRPr lang="en-AU" dirty="0"/>
          </a:p>
        </p:txBody>
      </p:sp>
      <p:sp>
        <p:nvSpPr>
          <p:cNvPr id="3" name="TextBox 2">
            <a:extLst>
              <a:ext uri="{FF2B5EF4-FFF2-40B4-BE49-F238E27FC236}">
                <a16:creationId xmlns:a16="http://schemas.microsoft.com/office/drawing/2014/main" id="{A933707F-E266-FC8A-65CD-4EC776C59D2E}"/>
              </a:ext>
            </a:extLst>
          </p:cNvPr>
          <p:cNvSpPr txBox="1"/>
          <p:nvPr/>
        </p:nvSpPr>
        <p:spPr>
          <a:xfrm>
            <a:off x="7043854" y="5205488"/>
            <a:ext cx="4674476" cy="307777"/>
          </a:xfrm>
          <a:prstGeom prst="rect">
            <a:avLst/>
          </a:prstGeom>
          <a:noFill/>
        </p:spPr>
        <p:txBody>
          <a:bodyPr wrap="square" rtlCol="0">
            <a:spAutoFit/>
          </a:bodyPr>
          <a:lstStyle/>
          <a:p>
            <a:r>
              <a:rPr lang="en-US" sz="1400" i="1" dirty="0"/>
              <a:t>Cape Gazette – Nick Roth Photo</a:t>
            </a:r>
          </a:p>
        </p:txBody>
      </p:sp>
    </p:spTree>
    <p:extLst>
      <p:ext uri="{BB962C8B-B14F-4D97-AF65-F5344CB8AC3E}">
        <p14:creationId xmlns:p14="http://schemas.microsoft.com/office/powerpoint/2010/main" val="38620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1F2D7B9B-0205-47A9-95FF-75AA3C05A40A}"/>
              </a:ext>
            </a:extLst>
          </p:cNvPr>
          <p:cNvSpPr>
            <a:spLocks noGrp="1"/>
          </p:cNvSpPr>
          <p:nvPr>
            <p:ph sz="half" idx="1"/>
          </p:nvPr>
        </p:nvSpPr>
        <p:spPr>
          <a:xfrm>
            <a:off x="322262" y="915194"/>
            <a:ext cx="11699875" cy="5762411"/>
          </a:xfrm>
        </p:spPr>
        <p:txBody>
          <a:bodyPr numCol="1"/>
          <a:lstStyle/>
          <a:p>
            <a:pPr marL="457200" indent="-457200">
              <a:lnSpc>
                <a:spcPct val="114000"/>
              </a:lnSpc>
              <a:buFont typeface="Arial" panose="020B0604020202020204" pitchFamily="34" charset="0"/>
              <a:buChar char="•"/>
            </a:pPr>
            <a:r>
              <a:rPr lang="en-US" sz="1800" dirty="0"/>
              <a:t>Option 1 (Existing Site Hardening) upgrades include a new perimeter flood barrier and new treatment structures</a:t>
            </a:r>
          </a:p>
          <a:p>
            <a:pPr marL="457200" indent="-457200">
              <a:lnSpc>
                <a:spcPct val="114000"/>
              </a:lnSpc>
              <a:buFont typeface="Arial" panose="020B0604020202020204" pitchFamily="34" charset="0"/>
              <a:buChar char="•"/>
            </a:pPr>
            <a:r>
              <a:rPr lang="en-US" sz="1800" dirty="0"/>
              <a:t>BPW has worked with GHD to generate visualizations for how the site would look following implementation of the Option 1 upgrades</a:t>
            </a:r>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3</a:t>
            </a:fld>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381432"/>
            <a:ext cx="7200691" cy="2344069"/>
          </a:xfrm>
        </p:spPr>
      </p:pic>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3"/>
          <a:stretch>
            <a:fillRect/>
          </a:stretch>
        </p:blipFill>
        <p:spPr>
          <a:xfrm>
            <a:off x="4766703" y="2192436"/>
            <a:ext cx="7106210" cy="4344194"/>
          </a:xfrm>
          <a:prstGeom prst="rect">
            <a:avLst/>
          </a:prstGeom>
        </p:spPr>
      </p:pic>
    </p:spTree>
    <p:extLst>
      <p:ext uri="{BB962C8B-B14F-4D97-AF65-F5344CB8AC3E}">
        <p14:creationId xmlns:p14="http://schemas.microsoft.com/office/powerpoint/2010/main" val="420407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1F2D7B9B-0205-47A9-95FF-75AA3C05A40A}"/>
              </a:ext>
            </a:extLst>
          </p:cNvPr>
          <p:cNvSpPr>
            <a:spLocks noGrp="1"/>
          </p:cNvSpPr>
          <p:nvPr>
            <p:ph sz="half" idx="1"/>
          </p:nvPr>
        </p:nvSpPr>
        <p:spPr>
          <a:xfrm>
            <a:off x="322262" y="915194"/>
            <a:ext cx="11699875" cy="5762411"/>
          </a:xfrm>
        </p:spPr>
        <p:txBody>
          <a:bodyPr numCol="1"/>
          <a:lstStyle/>
          <a:p>
            <a:pPr marL="457200" indent="-457200">
              <a:lnSpc>
                <a:spcPct val="114000"/>
              </a:lnSpc>
              <a:buFont typeface="Arial" panose="020B0604020202020204" pitchFamily="34" charset="0"/>
              <a:buChar char="•"/>
            </a:pPr>
            <a:r>
              <a:rPr lang="en-US" sz="1800" dirty="0"/>
              <a:t>View No. 1 – site entrance viewed from American Legion Road</a:t>
            </a:r>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4</a:t>
            </a:fld>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381432"/>
            <a:ext cx="7200691" cy="2344069"/>
          </a:xfrm>
        </p:spPr>
      </p:pic>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3"/>
          <a:stretch>
            <a:fillRect/>
          </a:stretch>
        </p:blipFill>
        <p:spPr>
          <a:xfrm>
            <a:off x="8778878" y="477968"/>
            <a:ext cx="2195509" cy="1342166"/>
          </a:xfrm>
          <a:prstGeom prst="rect">
            <a:avLst/>
          </a:prstGeom>
        </p:spPr>
      </p:pic>
      <p:cxnSp>
        <p:nvCxnSpPr>
          <p:cNvPr id="5" name="Straight Arrow Connector 4">
            <a:extLst>
              <a:ext uri="{FF2B5EF4-FFF2-40B4-BE49-F238E27FC236}">
                <a16:creationId xmlns:a16="http://schemas.microsoft.com/office/drawing/2014/main" id="{4378D99B-24E2-949C-D50A-9E03171CC6F5}"/>
              </a:ext>
            </a:extLst>
          </p:cNvPr>
          <p:cNvCxnSpPr/>
          <p:nvPr/>
        </p:nvCxnSpPr>
        <p:spPr>
          <a:xfrm>
            <a:off x="8993187" y="214819"/>
            <a:ext cx="304800" cy="319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D65CD7-4117-2D16-14B0-5A28A57A2979}"/>
              </a:ext>
            </a:extLst>
          </p:cNvPr>
          <p:cNvPicPr>
            <a:picLocks noChangeAspect="1"/>
          </p:cNvPicPr>
          <p:nvPr/>
        </p:nvPicPr>
        <p:blipFill>
          <a:blip r:embed="rId4"/>
          <a:stretch>
            <a:fillRect/>
          </a:stretch>
        </p:blipFill>
        <p:spPr>
          <a:xfrm>
            <a:off x="116614" y="2009720"/>
            <a:ext cx="5556936" cy="3657600"/>
          </a:xfrm>
          <a:prstGeom prst="rect">
            <a:avLst/>
          </a:prstGeom>
          <a:ln>
            <a:solidFill>
              <a:schemeClr val="tx1"/>
            </a:solidFill>
          </a:ln>
        </p:spPr>
      </p:pic>
      <p:pic>
        <p:nvPicPr>
          <p:cNvPr id="13" name="Picture 12">
            <a:extLst>
              <a:ext uri="{FF2B5EF4-FFF2-40B4-BE49-F238E27FC236}">
                <a16:creationId xmlns:a16="http://schemas.microsoft.com/office/drawing/2014/main" id="{F9DA80B1-BB7D-8783-E457-F956E15AA0D2}"/>
              </a:ext>
            </a:extLst>
          </p:cNvPr>
          <p:cNvPicPr>
            <a:picLocks noChangeAspect="1"/>
          </p:cNvPicPr>
          <p:nvPr/>
        </p:nvPicPr>
        <p:blipFill>
          <a:blip r:embed="rId5"/>
          <a:stretch>
            <a:fillRect/>
          </a:stretch>
        </p:blipFill>
        <p:spPr>
          <a:xfrm>
            <a:off x="6006490" y="2009720"/>
            <a:ext cx="6034697" cy="3657600"/>
          </a:xfrm>
          <a:prstGeom prst="rect">
            <a:avLst/>
          </a:prstGeom>
          <a:ln>
            <a:solidFill>
              <a:schemeClr val="tx1"/>
            </a:solidFill>
          </a:ln>
        </p:spPr>
      </p:pic>
      <p:sp>
        <p:nvSpPr>
          <p:cNvPr id="15" name="TextBox 14">
            <a:extLst>
              <a:ext uri="{FF2B5EF4-FFF2-40B4-BE49-F238E27FC236}">
                <a16:creationId xmlns:a16="http://schemas.microsoft.com/office/drawing/2014/main" id="{EFDBED69-E697-1C7A-5A17-FE5C8878A54E}"/>
              </a:ext>
            </a:extLst>
          </p:cNvPr>
          <p:cNvSpPr txBox="1"/>
          <p:nvPr/>
        </p:nvSpPr>
        <p:spPr>
          <a:xfrm>
            <a:off x="2247382" y="5672344"/>
            <a:ext cx="1295400" cy="400110"/>
          </a:xfrm>
          <a:prstGeom prst="rect">
            <a:avLst/>
          </a:prstGeom>
          <a:noFill/>
        </p:spPr>
        <p:txBody>
          <a:bodyPr wrap="square" rtlCol="0">
            <a:spAutoFit/>
          </a:bodyPr>
          <a:lstStyle/>
          <a:p>
            <a:r>
              <a:rPr lang="en-US" i="1" dirty="0"/>
              <a:t>BEFORE</a:t>
            </a:r>
          </a:p>
        </p:txBody>
      </p:sp>
      <p:sp>
        <p:nvSpPr>
          <p:cNvPr id="16" name="TextBox 15">
            <a:extLst>
              <a:ext uri="{FF2B5EF4-FFF2-40B4-BE49-F238E27FC236}">
                <a16:creationId xmlns:a16="http://schemas.microsoft.com/office/drawing/2014/main" id="{D2E5BAD9-FAF3-B23B-038C-303235A8DD7D}"/>
              </a:ext>
            </a:extLst>
          </p:cNvPr>
          <p:cNvSpPr txBox="1"/>
          <p:nvPr/>
        </p:nvSpPr>
        <p:spPr>
          <a:xfrm>
            <a:off x="8548956" y="5662153"/>
            <a:ext cx="1295400" cy="400110"/>
          </a:xfrm>
          <a:prstGeom prst="rect">
            <a:avLst/>
          </a:prstGeom>
          <a:noFill/>
        </p:spPr>
        <p:txBody>
          <a:bodyPr wrap="square" rtlCol="0">
            <a:spAutoFit/>
          </a:bodyPr>
          <a:lstStyle/>
          <a:p>
            <a:pPr algn="ctr"/>
            <a:r>
              <a:rPr lang="en-US" i="1" dirty="0"/>
              <a:t>AFTER</a:t>
            </a:r>
          </a:p>
        </p:txBody>
      </p:sp>
      <p:sp>
        <p:nvSpPr>
          <p:cNvPr id="17" name="TextBox 16">
            <a:extLst>
              <a:ext uri="{FF2B5EF4-FFF2-40B4-BE49-F238E27FC236}">
                <a16:creationId xmlns:a16="http://schemas.microsoft.com/office/drawing/2014/main" id="{10039EE4-05FC-9A61-78DE-65EF6D705F30}"/>
              </a:ext>
            </a:extLst>
          </p:cNvPr>
          <p:cNvSpPr txBox="1"/>
          <p:nvPr/>
        </p:nvSpPr>
        <p:spPr>
          <a:xfrm>
            <a:off x="8678833" y="46758"/>
            <a:ext cx="345005" cy="400110"/>
          </a:xfrm>
          <a:prstGeom prst="rect">
            <a:avLst/>
          </a:prstGeom>
          <a:noFill/>
        </p:spPr>
        <p:txBody>
          <a:bodyPr wrap="square" rtlCol="0">
            <a:spAutoFit/>
          </a:bodyPr>
          <a:lstStyle/>
          <a:p>
            <a:r>
              <a:rPr lang="en-US" i="1" dirty="0">
                <a:solidFill>
                  <a:srgbClr val="FF0000"/>
                </a:solidFill>
              </a:rPr>
              <a:t>1</a:t>
            </a:r>
          </a:p>
        </p:txBody>
      </p:sp>
    </p:spTree>
    <p:extLst>
      <p:ext uri="{BB962C8B-B14F-4D97-AF65-F5344CB8AC3E}">
        <p14:creationId xmlns:p14="http://schemas.microsoft.com/office/powerpoint/2010/main" val="288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1F2D7B9B-0205-47A9-95FF-75AA3C05A40A}"/>
              </a:ext>
            </a:extLst>
          </p:cNvPr>
          <p:cNvSpPr>
            <a:spLocks noGrp="1"/>
          </p:cNvSpPr>
          <p:nvPr>
            <p:ph sz="half" idx="1"/>
          </p:nvPr>
        </p:nvSpPr>
        <p:spPr>
          <a:xfrm>
            <a:off x="322262" y="915194"/>
            <a:ext cx="11699875" cy="5762411"/>
          </a:xfrm>
        </p:spPr>
        <p:txBody>
          <a:bodyPr numCol="1"/>
          <a:lstStyle/>
          <a:p>
            <a:pPr marL="457200" indent="-457200">
              <a:lnSpc>
                <a:spcPct val="114000"/>
              </a:lnSpc>
              <a:buFont typeface="Arial" panose="020B0604020202020204" pitchFamily="34" charset="0"/>
              <a:buChar char="•"/>
            </a:pPr>
            <a:r>
              <a:rPr lang="en-US" sz="1800" dirty="0"/>
              <a:t>View No. 1 – site entrance viewed from American Legion Road</a:t>
            </a:r>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5</a:t>
            </a:fld>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381432"/>
            <a:ext cx="7200691" cy="2344069"/>
          </a:xfrm>
        </p:spPr>
      </p:pic>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3"/>
          <a:stretch>
            <a:fillRect/>
          </a:stretch>
        </p:blipFill>
        <p:spPr>
          <a:xfrm>
            <a:off x="8778878" y="477968"/>
            <a:ext cx="2195509" cy="1342166"/>
          </a:xfrm>
          <a:prstGeom prst="rect">
            <a:avLst/>
          </a:prstGeom>
        </p:spPr>
      </p:pic>
      <p:cxnSp>
        <p:nvCxnSpPr>
          <p:cNvPr id="5" name="Straight Arrow Connector 4">
            <a:extLst>
              <a:ext uri="{FF2B5EF4-FFF2-40B4-BE49-F238E27FC236}">
                <a16:creationId xmlns:a16="http://schemas.microsoft.com/office/drawing/2014/main" id="{4378D99B-24E2-949C-D50A-9E03171CC6F5}"/>
              </a:ext>
            </a:extLst>
          </p:cNvPr>
          <p:cNvCxnSpPr/>
          <p:nvPr/>
        </p:nvCxnSpPr>
        <p:spPr>
          <a:xfrm>
            <a:off x="8993187" y="214819"/>
            <a:ext cx="304800" cy="319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9DA80B1-BB7D-8783-E457-F956E15AA0D2}"/>
              </a:ext>
            </a:extLst>
          </p:cNvPr>
          <p:cNvPicPr>
            <a:picLocks noChangeAspect="1"/>
          </p:cNvPicPr>
          <p:nvPr/>
        </p:nvPicPr>
        <p:blipFill>
          <a:blip r:embed="rId4"/>
          <a:stretch>
            <a:fillRect/>
          </a:stretch>
        </p:blipFill>
        <p:spPr>
          <a:xfrm>
            <a:off x="1601787" y="1388339"/>
            <a:ext cx="8480590" cy="5140044"/>
          </a:xfrm>
          <a:prstGeom prst="rect">
            <a:avLst/>
          </a:prstGeom>
          <a:ln>
            <a:solidFill>
              <a:schemeClr val="tx1"/>
            </a:solidFill>
          </a:ln>
        </p:spPr>
      </p:pic>
      <p:sp>
        <p:nvSpPr>
          <p:cNvPr id="17" name="TextBox 16">
            <a:extLst>
              <a:ext uri="{FF2B5EF4-FFF2-40B4-BE49-F238E27FC236}">
                <a16:creationId xmlns:a16="http://schemas.microsoft.com/office/drawing/2014/main" id="{10039EE4-05FC-9A61-78DE-65EF6D705F30}"/>
              </a:ext>
            </a:extLst>
          </p:cNvPr>
          <p:cNvSpPr txBox="1"/>
          <p:nvPr/>
        </p:nvSpPr>
        <p:spPr>
          <a:xfrm>
            <a:off x="8678833" y="46758"/>
            <a:ext cx="345005" cy="400110"/>
          </a:xfrm>
          <a:prstGeom prst="rect">
            <a:avLst/>
          </a:prstGeom>
          <a:noFill/>
        </p:spPr>
        <p:txBody>
          <a:bodyPr wrap="square" rtlCol="0">
            <a:spAutoFit/>
          </a:bodyPr>
          <a:lstStyle/>
          <a:p>
            <a:r>
              <a:rPr lang="en-US" i="1" dirty="0">
                <a:solidFill>
                  <a:srgbClr val="FF0000"/>
                </a:solidFill>
              </a:rPr>
              <a:t>1</a:t>
            </a:r>
          </a:p>
        </p:txBody>
      </p:sp>
      <p:sp>
        <p:nvSpPr>
          <p:cNvPr id="2" name="TextBox 1">
            <a:extLst>
              <a:ext uri="{FF2B5EF4-FFF2-40B4-BE49-F238E27FC236}">
                <a16:creationId xmlns:a16="http://schemas.microsoft.com/office/drawing/2014/main" id="{895F687C-4C88-8E70-7875-0544EB66BF08}"/>
              </a:ext>
            </a:extLst>
          </p:cNvPr>
          <p:cNvSpPr txBox="1"/>
          <p:nvPr/>
        </p:nvSpPr>
        <p:spPr>
          <a:xfrm>
            <a:off x="236025" y="4494668"/>
            <a:ext cx="2203961" cy="461665"/>
          </a:xfrm>
          <a:prstGeom prst="rect">
            <a:avLst/>
          </a:prstGeom>
          <a:solidFill>
            <a:schemeClr val="bg1"/>
          </a:solidFill>
          <a:ln>
            <a:solidFill>
              <a:schemeClr val="tx1"/>
            </a:solidFill>
          </a:ln>
        </p:spPr>
        <p:txBody>
          <a:bodyPr wrap="square" rtlCol="0">
            <a:spAutoFit/>
          </a:bodyPr>
          <a:lstStyle/>
          <a:p>
            <a:r>
              <a:rPr lang="en-US" sz="1200" dirty="0"/>
              <a:t>NEW Perimeter flood barrier: compacted earth fill</a:t>
            </a:r>
          </a:p>
        </p:txBody>
      </p:sp>
      <p:cxnSp>
        <p:nvCxnSpPr>
          <p:cNvPr id="7" name="Straight Arrow Connector 6">
            <a:extLst>
              <a:ext uri="{FF2B5EF4-FFF2-40B4-BE49-F238E27FC236}">
                <a16:creationId xmlns:a16="http://schemas.microsoft.com/office/drawing/2014/main" id="{C83CDB0C-0903-8CCA-6A75-3A3FA8C618DB}"/>
              </a:ext>
            </a:extLst>
          </p:cNvPr>
          <p:cNvCxnSpPr>
            <a:cxnSpLocks/>
            <a:stCxn id="2" idx="3"/>
          </p:cNvCxnSpPr>
          <p:nvPr/>
        </p:nvCxnSpPr>
        <p:spPr>
          <a:xfrm>
            <a:off x="2439986" y="4725501"/>
            <a:ext cx="514442" cy="3806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A0F818-F05F-9472-E7EA-2325382CBAAA}"/>
              </a:ext>
            </a:extLst>
          </p:cNvPr>
          <p:cNvSpPr txBox="1"/>
          <p:nvPr/>
        </p:nvSpPr>
        <p:spPr>
          <a:xfrm>
            <a:off x="501656" y="3226892"/>
            <a:ext cx="1355724" cy="276999"/>
          </a:xfrm>
          <a:prstGeom prst="rect">
            <a:avLst/>
          </a:prstGeom>
          <a:solidFill>
            <a:schemeClr val="bg1"/>
          </a:solidFill>
          <a:ln>
            <a:solidFill>
              <a:schemeClr val="tx1"/>
            </a:solidFill>
          </a:ln>
        </p:spPr>
        <p:txBody>
          <a:bodyPr wrap="square" rtlCol="0">
            <a:spAutoFit/>
          </a:bodyPr>
          <a:lstStyle/>
          <a:p>
            <a:r>
              <a:rPr lang="en-US" sz="1200" dirty="0"/>
              <a:t>NEW Site Fence</a:t>
            </a:r>
          </a:p>
        </p:txBody>
      </p:sp>
      <p:cxnSp>
        <p:nvCxnSpPr>
          <p:cNvPr id="12" name="Straight Arrow Connector 11">
            <a:extLst>
              <a:ext uri="{FF2B5EF4-FFF2-40B4-BE49-F238E27FC236}">
                <a16:creationId xmlns:a16="http://schemas.microsoft.com/office/drawing/2014/main" id="{332BC57C-2C8E-E02B-4214-8206BA8D367F}"/>
              </a:ext>
            </a:extLst>
          </p:cNvPr>
          <p:cNvCxnSpPr>
            <a:cxnSpLocks/>
            <a:stCxn id="9" idx="3"/>
          </p:cNvCxnSpPr>
          <p:nvPr/>
        </p:nvCxnSpPr>
        <p:spPr>
          <a:xfrm>
            <a:off x="1857380" y="3365392"/>
            <a:ext cx="582606" cy="4310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F51E0F-E209-7CEA-2237-5F99F15FA09A}"/>
              </a:ext>
            </a:extLst>
          </p:cNvPr>
          <p:cNvSpPr txBox="1"/>
          <p:nvPr/>
        </p:nvSpPr>
        <p:spPr>
          <a:xfrm>
            <a:off x="9826784" y="5471538"/>
            <a:ext cx="1071403" cy="461665"/>
          </a:xfrm>
          <a:prstGeom prst="rect">
            <a:avLst/>
          </a:prstGeom>
          <a:solidFill>
            <a:schemeClr val="bg1"/>
          </a:solidFill>
          <a:ln>
            <a:solidFill>
              <a:schemeClr val="tx1"/>
            </a:solidFill>
          </a:ln>
        </p:spPr>
        <p:txBody>
          <a:bodyPr wrap="square" rtlCol="0">
            <a:spAutoFit/>
          </a:bodyPr>
          <a:lstStyle/>
          <a:p>
            <a:r>
              <a:rPr lang="en-US" sz="1200" dirty="0"/>
              <a:t>NEW Vehicle access ramp</a:t>
            </a:r>
          </a:p>
        </p:txBody>
      </p:sp>
      <p:cxnSp>
        <p:nvCxnSpPr>
          <p:cNvPr id="22" name="Straight Arrow Connector 21">
            <a:extLst>
              <a:ext uri="{FF2B5EF4-FFF2-40B4-BE49-F238E27FC236}">
                <a16:creationId xmlns:a16="http://schemas.microsoft.com/office/drawing/2014/main" id="{CC6E71B9-38F1-9892-86FA-82C3DD23757B}"/>
              </a:ext>
            </a:extLst>
          </p:cNvPr>
          <p:cNvCxnSpPr>
            <a:cxnSpLocks/>
            <a:stCxn id="21" idx="1"/>
          </p:cNvCxnSpPr>
          <p:nvPr/>
        </p:nvCxnSpPr>
        <p:spPr>
          <a:xfrm flipH="1" flipV="1">
            <a:off x="8993187" y="4956333"/>
            <a:ext cx="833597" cy="7460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5998F42-EF2F-3B99-4C30-1FBF6894B8A5}"/>
              </a:ext>
            </a:extLst>
          </p:cNvPr>
          <p:cNvSpPr txBox="1"/>
          <p:nvPr/>
        </p:nvSpPr>
        <p:spPr>
          <a:xfrm>
            <a:off x="9826784" y="2109650"/>
            <a:ext cx="1599396" cy="461665"/>
          </a:xfrm>
          <a:prstGeom prst="rect">
            <a:avLst/>
          </a:prstGeom>
          <a:solidFill>
            <a:schemeClr val="bg1"/>
          </a:solidFill>
          <a:ln>
            <a:solidFill>
              <a:schemeClr val="tx1"/>
            </a:solidFill>
          </a:ln>
        </p:spPr>
        <p:txBody>
          <a:bodyPr wrap="square" rtlCol="0">
            <a:spAutoFit/>
          </a:bodyPr>
          <a:lstStyle/>
          <a:p>
            <a:r>
              <a:rPr lang="en-US" sz="1200" dirty="0"/>
              <a:t>NEW 3.05 MG Flow Equalization Tank</a:t>
            </a:r>
          </a:p>
        </p:txBody>
      </p:sp>
      <p:cxnSp>
        <p:nvCxnSpPr>
          <p:cNvPr id="26" name="Straight Arrow Connector 25">
            <a:extLst>
              <a:ext uri="{FF2B5EF4-FFF2-40B4-BE49-F238E27FC236}">
                <a16:creationId xmlns:a16="http://schemas.microsoft.com/office/drawing/2014/main" id="{B845B949-E546-5BB5-E874-0025D354F31B}"/>
              </a:ext>
            </a:extLst>
          </p:cNvPr>
          <p:cNvCxnSpPr>
            <a:cxnSpLocks/>
            <a:stCxn id="25" idx="1"/>
          </p:cNvCxnSpPr>
          <p:nvPr/>
        </p:nvCxnSpPr>
        <p:spPr>
          <a:xfrm flipH="1">
            <a:off x="9374187" y="2340483"/>
            <a:ext cx="452597" cy="11634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5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1F2D7B9B-0205-47A9-95FF-75AA3C05A40A}"/>
              </a:ext>
            </a:extLst>
          </p:cNvPr>
          <p:cNvSpPr>
            <a:spLocks noGrp="1"/>
          </p:cNvSpPr>
          <p:nvPr>
            <p:ph sz="half" idx="1"/>
          </p:nvPr>
        </p:nvSpPr>
        <p:spPr>
          <a:xfrm>
            <a:off x="322262" y="915194"/>
            <a:ext cx="11699875" cy="5762411"/>
          </a:xfrm>
        </p:spPr>
        <p:txBody>
          <a:bodyPr numCol="1"/>
          <a:lstStyle/>
          <a:p>
            <a:pPr marL="457200" indent="-457200">
              <a:lnSpc>
                <a:spcPct val="114000"/>
              </a:lnSpc>
              <a:buFont typeface="Arial" panose="020B0604020202020204" pitchFamily="34" charset="0"/>
              <a:buChar char="•"/>
            </a:pPr>
            <a:r>
              <a:rPr lang="en-US" sz="1800" dirty="0"/>
              <a:t>View No. 2 – site perimeter viewed from E. Savannah Road</a:t>
            </a:r>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6</a:t>
            </a:fld>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381432"/>
            <a:ext cx="7200691" cy="2344069"/>
          </a:xfrm>
        </p:spPr>
      </p:pic>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3"/>
          <a:stretch>
            <a:fillRect/>
          </a:stretch>
        </p:blipFill>
        <p:spPr>
          <a:xfrm>
            <a:off x="8778878" y="477968"/>
            <a:ext cx="2195509" cy="1342166"/>
          </a:xfrm>
          <a:prstGeom prst="rect">
            <a:avLst/>
          </a:prstGeom>
        </p:spPr>
      </p:pic>
      <p:cxnSp>
        <p:nvCxnSpPr>
          <p:cNvPr id="5" name="Straight Arrow Connector 4">
            <a:extLst>
              <a:ext uri="{FF2B5EF4-FFF2-40B4-BE49-F238E27FC236}">
                <a16:creationId xmlns:a16="http://schemas.microsoft.com/office/drawing/2014/main" id="{4378D99B-24E2-949C-D50A-9E03171CC6F5}"/>
              </a:ext>
            </a:extLst>
          </p:cNvPr>
          <p:cNvCxnSpPr>
            <a:cxnSpLocks/>
          </p:cNvCxnSpPr>
          <p:nvPr/>
        </p:nvCxnSpPr>
        <p:spPr>
          <a:xfrm flipV="1">
            <a:off x="8327463" y="1149051"/>
            <a:ext cx="4514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FDBED69-E697-1C7A-5A17-FE5C8878A54E}"/>
              </a:ext>
            </a:extLst>
          </p:cNvPr>
          <p:cNvSpPr txBox="1"/>
          <p:nvPr/>
        </p:nvSpPr>
        <p:spPr>
          <a:xfrm>
            <a:off x="2454681" y="5683470"/>
            <a:ext cx="1295400" cy="400110"/>
          </a:xfrm>
          <a:prstGeom prst="rect">
            <a:avLst/>
          </a:prstGeom>
          <a:noFill/>
        </p:spPr>
        <p:txBody>
          <a:bodyPr wrap="square" rtlCol="0">
            <a:spAutoFit/>
          </a:bodyPr>
          <a:lstStyle/>
          <a:p>
            <a:r>
              <a:rPr lang="en-US" i="1" dirty="0"/>
              <a:t>BEFORE</a:t>
            </a:r>
          </a:p>
        </p:txBody>
      </p:sp>
      <p:sp>
        <p:nvSpPr>
          <p:cNvPr id="16" name="TextBox 15">
            <a:extLst>
              <a:ext uri="{FF2B5EF4-FFF2-40B4-BE49-F238E27FC236}">
                <a16:creationId xmlns:a16="http://schemas.microsoft.com/office/drawing/2014/main" id="{D2E5BAD9-FAF3-B23B-038C-303235A8DD7D}"/>
              </a:ext>
            </a:extLst>
          </p:cNvPr>
          <p:cNvSpPr txBox="1"/>
          <p:nvPr/>
        </p:nvSpPr>
        <p:spPr>
          <a:xfrm>
            <a:off x="8548956" y="5662153"/>
            <a:ext cx="1295400" cy="400110"/>
          </a:xfrm>
          <a:prstGeom prst="rect">
            <a:avLst/>
          </a:prstGeom>
          <a:noFill/>
        </p:spPr>
        <p:txBody>
          <a:bodyPr wrap="square" rtlCol="0">
            <a:spAutoFit/>
          </a:bodyPr>
          <a:lstStyle/>
          <a:p>
            <a:pPr algn="ctr"/>
            <a:r>
              <a:rPr lang="en-US" i="1" dirty="0"/>
              <a:t>AFTER</a:t>
            </a:r>
          </a:p>
        </p:txBody>
      </p:sp>
      <p:sp>
        <p:nvSpPr>
          <p:cNvPr id="2" name="TextBox 1">
            <a:extLst>
              <a:ext uri="{FF2B5EF4-FFF2-40B4-BE49-F238E27FC236}">
                <a16:creationId xmlns:a16="http://schemas.microsoft.com/office/drawing/2014/main" id="{05D93DE8-32A5-3B41-83FA-3197717D11A0}"/>
              </a:ext>
            </a:extLst>
          </p:cNvPr>
          <p:cNvSpPr txBox="1"/>
          <p:nvPr/>
        </p:nvSpPr>
        <p:spPr>
          <a:xfrm>
            <a:off x="8023989" y="948996"/>
            <a:ext cx="345005" cy="400110"/>
          </a:xfrm>
          <a:prstGeom prst="rect">
            <a:avLst/>
          </a:prstGeom>
          <a:noFill/>
        </p:spPr>
        <p:txBody>
          <a:bodyPr wrap="square" rtlCol="0">
            <a:spAutoFit/>
          </a:bodyPr>
          <a:lstStyle/>
          <a:p>
            <a:r>
              <a:rPr lang="en-US" i="1" dirty="0">
                <a:solidFill>
                  <a:srgbClr val="FF0000"/>
                </a:solidFill>
              </a:rPr>
              <a:t>2</a:t>
            </a:r>
          </a:p>
        </p:txBody>
      </p:sp>
      <p:pic>
        <p:nvPicPr>
          <p:cNvPr id="9" name="Picture 8">
            <a:extLst>
              <a:ext uri="{FF2B5EF4-FFF2-40B4-BE49-F238E27FC236}">
                <a16:creationId xmlns:a16="http://schemas.microsoft.com/office/drawing/2014/main" id="{662B2588-CB9D-B2AF-C323-4DB6FA4DA388}"/>
              </a:ext>
            </a:extLst>
          </p:cNvPr>
          <p:cNvPicPr>
            <a:picLocks noChangeAspect="1"/>
          </p:cNvPicPr>
          <p:nvPr/>
        </p:nvPicPr>
        <p:blipFill>
          <a:blip r:embed="rId4"/>
          <a:stretch>
            <a:fillRect/>
          </a:stretch>
        </p:blipFill>
        <p:spPr>
          <a:xfrm>
            <a:off x="6431320" y="2014744"/>
            <a:ext cx="5530672" cy="3657600"/>
          </a:xfrm>
          <a:prstGeom prst="rect">
            <a:avLst/>
          </a:prstGeom>
          <a:ln>
            <a:solidFill>
              <a:schemeClr val="tx1"/>
            </a:solidFill>
          </a:ln>
        </p:spPr>
      </p:pic>
      <p:pic>
        <p:nvPicPr>
          <p:cNvPr id="17" name="Picture 16">
            <a:extLst>
              <a:ext uri="{FF2B5EF4-FFF2-40B4-BE49-F238E27FC236}">
                <a16:creationId xmlns:a16="http://schemas.microsoft.com/office/drawing/2014/main" id="{78CEDDA4-B4DA-32D1-A460-CA36AD8E3108}"/>
              </a:ext>
            </a:extLst>
          </p:cNvPr>
          <p:cNvPicPr>
            <a:picLocks noChangeAspect="1"/>
          </p:cNvPicPr>
          <p:nvPr/>
        </p:nvPicPr>
        <p:blipFill>
          <a:blip r:embed="rId5"/>
          <a:stretch>
            <a:fillRect/>
          </a:stretch>
        </p:blipFill>
        <p:spPr>
          <a:xfrm>
            <a:off x="322262" y="2025870"/>
            <a:ext cx="5560239" cy="3657600"/>
          </a:xfrm>
          <a:prstGeom prst="rect">
            <a:avLst/>
          </a:prstGeom>
          <a:ln>
            <a:solidFill>
              <a:schemeClr val="tx1"/>
            </a:solidFill>
          </a:ln>
        </p:spPr>
      </p:pic>
    </p:spTree>
    <p:extLst>
      <p:ext uri="{BB962C8B-B14F-4D97-AF65-F5344CB8AC3E}">
        <p14:creationId xmlns:p14="http://schemas.microsoft.com/office/powerpoint/2010/main" val="197776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6">
            <a:extLst>
              <a:ext uri="{FF2B5EF4-FFF2-40B4-BE49-F238E27FC236}">
                <a16:creationId xmlns:a16="http://schemas.microsoft.com/office/drawing/2014/main" id="{6B005474-5A0D-4C07-50DC-D9A3F16291C5}"/>
              </a:ext>
            </a:extLst>
          </p:cNvPr>
          <p:cNvSpPr txBox="1">
            <a:spLocks/>
          </p:cNvSpPr>
          <p:nvPr/>
        </p:nvSpPr>
        <p:spPr>
          <a:xfrm>
            <a:off x="322262" y="915195"/>
            <a:ext cx="11699875" cy="429350"/>
          </a:xfrm>
          <a:prstGeom prst="rect">
            <a:avLst/>
          </a:prstGeom>
        </p:spPr>
        <p:txBody>
          <a:bodyPr vert="horz" lIns="0" tIns="0" rIns="0" bIns="0" numCol="1" rtlCol="0">
            <a:noAutofit/>
          </a:bodyPr>
          <a:lstStyle>
            <a:lvl1pPr marL="0" indent="0" algn="l" defTabSz="1088776" rtl="0" eaLnBrk="1" latinLnBrk="0" hangingPunct="1">
              <a:spcBef>
                <a:spcPts val="300"/>
              </a:spcBef>
              <a:spcAft>
                <a:spcPts val="300"/>
              </a:spcAft>
              <a:buClr>
                <a:schemeClr val="tx1"/>
              </a:buClr>
              <a:buFont typeface="Arial" pitchFamily="34" charset="0"/>
              <a:buNone/>
              <a:defRPr lang="en-AU" sz="2000" kern="1200" noProof="0" dirty="0" smtClean="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AU" sz="2000" kern="1200" noProof="0" dirty="0" smtClean="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AU" sz="2000" kern="1200" noProof="0" dirty="0" smtClean="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AU" sz="2000" kern="1200" baseline="0" noProof="0" dirty="0" smtClean="0">
                <a:solidFill>
                  <a:schemeClr val="tx1"/>
                </a:solidFill>
                <a:latin typeface="+mn-lt"/>
                <a:ea typeface="+mn-ea"/>
                <a:cs typeface="+mn-cs"/>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sz="2800" b="1" kern="1200" baseline="0" noProof="0" dirty="0" smtClean="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lang="en-AU" sz="2200" b="1" kern="1200" noProof="0" dirty="0" smtClean="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lang="en-AU" sz="2000" kern="1200" noProof="0" dirty="0" smtClean="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lang="en-AU" sz="2000" kern="1200" noProof="0" dirty="0" smtClean="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lang="en-AU" sz="2000" kern="1200" noProof="0" dirty="0">
                <a:solidFill>
                  <a:schemeClr val="tx1"/>
                </a:solidFill>
                <a:latin typeface="+mn-lt"/>
                <a:ea typeface="+mn-ea"/>
                <a:cs typeface="+mn-cs"/>
              </a:defRPr>
            </a:lvl9pPr>
          </a:lstStyle>
          <a:p>
            <a:pPr marL="457200" indent="-457200">
              <a:lnSpc>
                <a:spcPct val="114000"/>
              </a:lnSpc>
              <a:buFont typeface="Arial" pitchFamily="34" charset="0"/>
              <a:buChar char="•"/>
            </a:pPr>
            <a:r>
              <a:rPr lang="en-US" sz="1800" dirty="0"/>
              <a:t>View No. 2 – site perimeter viewed from E. Savannah Road</a:t>
            </a:r>
          </a:p>
        </p:txBody>
      </p:sp>
      <p:cxnSp>
        <p:nvCxnSpPr>
          <p:cNvPr id="16" name="Straight Arrow Connector 15">
            <a:extLst>
              <a:ext uri="{FF2B5EF4-FFF2-40B4-BE49-F238E27FC236}">
                <a16:creationId xmlns:a16="http://schemas.microsoft.com/office/drawing/2014/main" id="{93EE9644-696B-8ACE-CFD6-CC69A2838260}"/>
              </a:ext>
            </a:extLst>
          </p:cNvPr>
          <p:cNvCxnSpPr>
            <a:cxnSpLocks/>
          </p:cNvCxnSpPr>
          <p:nvPr/>
        </p:nvCxnSpPr>
        <p:spPr>
          <a:xfrm flipV="1">
            <a:off x="8327463" y="1149051"/>
            <a:ext cx="4514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B5C4110-46C5-1A91-ECFB-01F8B7C2EF19}"/>
              </a:ext>
            </a:extLst>
          </p:cNvPr>
          <p:cNvSpPr txBox="1"/>
          <p:nvPr/>
        </p:nvSpPr>
        <p:spPr>
          <a:xfrm>
            <a:off x="8023989" y="948996"/>
            <a:ext cx="345005" cy="400110"/>
          </a:xfrm>
          <a:prstGeom prst="rect">
            <a:avLst/>
          </a:prstGeom>
          <a:noFill/>
        </p:spPr>
        <p:txBody>
          <a:bodyPr wrap="square" rtlCol="0">
            <a:spAutoFit/>
          </a:bodyPr>
          <a:lstStyle/>
          <a:p>
            <a:r>
              <a:rPr lang="en-US" i="1" dirty="0">
                <a:solidFill>
                  <a:srgbClr val="FF0000"/>
                </a:solidFill>
              </a:rPr>
              <a:t>2</a:t>
            </a:r>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7</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2"/>
          <a:stretch>
            <a:fillRect/>
          </a:stretch>
        </p:blipFill>
        <p:spPr>
          <a:xfrm>
            <a:off x="8778878" y="477968"/>
            <a:ext cx="2195509" cy="1342166"/>
          </a:xfrm>
          <a:prstGeom prst="rect">
            <a:avLst/>
          </a:prstGeom>
        </p:spPr>
      </p:pic>
      <p:pic>
        <p:nvPicPr>
          <p:cNvPr id="19" name="Picture 18">
            <a:extLst>
              <a:ext uri="{FF2B5EF4-FFF2-40B4-BE49-F238E27FC236}">
                <a16:creationId xmlns:a16="http://schemas.microsoft.com/office/drawing/2014/main" id="{3C1CCD4F-364E-979B-9AD8-FBD298CFE7E0}"/>
              </a:ext>
            </a:extLst>
          </p:cNvPr>
          <p:cNvPicPr>
            <a:picLocks noChangeAspect="1"/>
          </p:cNvPicPr>
          <p:nvPr/>
        </p:nvPicPr>
        <p:blipFill>
          <a:blip r:embed="rId3"/>
          <a:stretch>
            <a:fillRect/>
          </a:stretch>
        </p:blipFill>
        <p:spPr>
          <a:xfrm>
            <a:off x="1940671" y="1344544"/>
            <a:ext cx="7770594" cy="5138928"/>
          </a:xfrm>
          <a:prstGeom prst="rect">
            <a:avLst/>
          </a:prstGeom>
          <a:ln>
            <a:solidFill>
              <a:schemeClr val="tx1"/>
            </a:solidFill>
          </a:ln>
        </p:spPr>
      </p:pic>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4"/>
          <a:stretch>
            <a:fillRect/>
          </a:stretch>
        </p:blipFill>
        <p:spPr>
          <a:xfrm>
            <a:off x="2040056" y="2381432"/>
            <a:ext cx="7200691" cy="2344069"/>
          </a:xfrm>
        </p:spPr>
      </p:pic>
      <p:sp>
        <p:nvSpPr>
          <p:cNvPr id="2" name="TextBox 1">
            <a:extLst>
              <a:ext uri="{FF2B5EF4-FFF2-40B4-BE49-F238E27FC236}">
                <a16:creationId xmlns:a16="http://schemas.microsoft.com/office/drawing/2014/main" id="{895F687C-4C88-8E70-7875-0544EB66BF08}"/>
              </a:ext>
            </a:extLst>
          </p:cNvPr>
          <p:cNvSpPr txBox="1"/>
          <p:nvPr/>
        </p:nvSpPr>
        <p:spPr>
          <a:xfrm>
            <a:off x="9402665" y="4748646"/>
            <a:ext cx="2203961" cy="461665"/>
          </a:xfrm>
          <a:prstGeom prst="rect">
            <a:avLst/>
          </a:prstGeom>
          <a:solidFill>
            <a:schemeClr val="bg1"/>
          </a:solidFill>
          <a:ln>
            <a:solidFill>
              <a:schemeClr val="tx1"/>
            </a:solidFill>
          </a:ln>
        </p:spPr>
        <p:txBody>
          <a:bodyPr wrap="square" rtlCol="0">
            <a:spAutoFit/>
          </a:bodyPr>
          <a:lstStyle/>
          <a:p>
            <a:r>
              <a:rPr lang="en-US" sz="1200" dirty="0"/>
              <a:t>NEW Perimeter flood barrier: compacted earth fill</a:t>
            </a:r>
          </a:p>
        </p:txBody>
      </p:sp>
      <p:cxnSp>
        <p:nvCxnSpPr>
          <p:cNvPr id="7" name="Straight Arrow Connector 6">
            <a:extLst>
              <a:ext uri="{FF2B5EF4-FFF2-40B4-BE49-F238E27FC236}">
                <a16:creationId xmlns:a16="http://schemas.microsoft.com/office/drawing/2014/main" id="{C83CDB0C-0903-8CCA-6A75-3A3FA8C618DB}"/>
              </a:ext>
            </a:extLst>
          </p:cNvPr>
          <p:cNvCxnSpPr>
            <a:cxnSpLocks/>
            <a:stCxn id="2" idx="1"/>
          </p:cNvCxnSpPr>
          <p:nvPr/>
        </p:nvCxnSpPr>
        <p:spPr>
          <a:xfrm flipH="1" flipV="1">
            <a:off x="8531227" y="4039394"/>
            <a:ext cx="871438" cy="9400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A0F818-F05F-9472-E7EA-2325382CBAAA}"/>
              </a:ext>
            </a:extLst>
          </p:cNvPr>
          <p:cNvSpPr txBox="1"/>
          <p:nvPr/>
        </p:nvSpPr>
        <p:spPr>
          <a:xfrm>
            <a:off x="1147290" y="2150600"/>
            <a:ext cx="1355724" cy="276999"/>
          </a:xfrm>
          <a:prstGeom prst="rect">
            <a:avLst/>
          </a:prstGeom>
          <a:solidFill>
            <a:schemeClr val="bg1"/>
          </a:solidFill>
          <a:ln>
            <a:solidFill>
              <a:schemeClr val="tx1"/>
            </a:solidFill>
          </a:ln>
        </p:spPr>
        <p:txBody>
          <a:bodyPr wrap="square" rtlCol="0">
            <a:spAutoFit/>
          </a:bodyPr>
          <a:lstStyle/>
          <a:p>
            <a:r>
              <a:rPr lang="en-US" sz="1200" dirty="0"/>
              <a:t>NEW Site Fence</a:t>
            </a:r>
          </a:p>
        </p:txBody>
      </p:sp>
      <p:cxnSp>
        <p:nvCxnSpPr>
          <p:cNvPr id="12" name="Straight Arrow Connector 11">
            <a:extLst>
              <a:ext uri="{FF2B5EF4-FFF2-40B4-BE49-F238E27FC236}">
                <a16:creationId xmlns:a16="http://schemas.microsoft.com/office/drawing/2014/main" id="{332BC57C-2C8E-E02B-4214-8206BA8D367F}"/>
              </a:ext>
            </a:extLst>
          </p:cNvPr>
          <p:cNvCxnSpPr>
            <a:cxnSpLocks/>
            <a:stCxn id="9" idx="3"/>
          </p:cNvCxnSpPr>
          <p:nvPr/>
        </p:nvCxnSpPr>
        <p:spPr>
          <a:xfrm>
            <a:off x="2503014" y="2289100"/>
            <a:ext cx="2680173" cy="13667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5998F42-EF2F-3B99-4C30-1FBF6894B8A5}"/>
              </a:ext>
            </a:extLst>
          </p:cNvPr>
          <p:cNvSpPr txBox="1"/>
          <p:nvPr/>
        </p:nvSpPr>
        <p:spPr>
          <a:xfrm>
            <a:off x="9240747" y="2024315"/>
            <a:ext cx="1599396" cy="461665"/>
          </a:xfrm>
          <a:prstGeom prst="rect">
            <a:avLst/>
          </a:prstGeom>
          <a:solidFill>
            <a:schemeClr val="bg1"/>
          </a:solidFill>
          <a:ln>
            <a:solidFill>
              <a:schemeClr val="tx1"/>
            </a:solidFill>
          </a:ln>
        </p:spPr>
        <p:txBody>
          <a:bodyPr wrap="square" rtlCol="0">
            <a:spAutoFit/>
          </a:bodyPr>
          <a:lstStyle/>
          <a:p>
            <a:r>
              <a:rPr lang="en-US" sz="1200" dirty="0"/>
              <a:t>NEW 3.05 MG Flow Equalization Tank</a:t>
            </a:r>
          </a:p>
        </p:txBody>
      </p:sp>
      <p:cxnSp>
        <p:nvCxnSpPr>
          <p:cNvPr id="26" name="Straight Arrow Connector 25">
            <a:extLst>
              <a:ext uri="{FF2B5EF4-FFF2-40B4-BE49-F238E27FC236}">
                <a16:creationId xmlns:a16="http://schemas.microsoft.com/office/drawing/2014/main" id="{B845B949-E546-5BB5-E874-0025D354F31B}"/>
              </a:ext>
            </a:extLst>
          </p:cNvPr>
          <p:cNvCxnSpPr>
            <a:cxnSpLocks/>
            <a:stCxn id="25" idx="1"/>
          </p:cNvCxnSpPr>
          <p:nvPr/>
        </p:nvCxnSpPr>
        <p:spPr>
          <a:xfrm flipH="1">
            <a:off x="8661700" y="2255148"/>
            <a:ext cx="579047" cy="8927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30F8679-EBC6-3F9B-46AD-DF3471122940}"/>
              </a:ext>
            </a:extLst>
          </p:cNvPr>
          <p:cNvSpPr txBox="1"/>
          <p:nvPr/>
        </p:nvSpPr>
        <p:spPr>
          <a:xfrm>
            <a:off x="507818" y="4817833"/>
            <a:ext cx="2203961" cy="461665"/>
          </a:xfrm>
          <a:prstGeom prst="rect">
            <a:avLst/>
          </a:prstGeom>
          <a:solidFill>
            <a:schemeClr val="bg1"/>
          </a:solidFill>
          <a:ln>
            <a:solidFill>
              <a:schemeClr val="tx1"/>
            </a:solidFill>
          </a:ln>
        </p:spPr>
        <p:txBody>
          <a:bodyPr wrap="square" rtlCol="0">
            <a:spAutoFit/>
          </a:bodyPr>
          <a:lstStyle/>
          <a:p>
            <a:r>
              <a:rPr lang="en-US" sz="1200" dirty="0"/>
              <a:t>NEW Perimeter flood barrier: sheet pile wall</a:t>
            </a:r>
          </a:p>
        </p:txBody>
      </p:sp>
      <p:cxnSp>
        <p:nvCxnSpPr>
          <p:cNvPr id="31" name="Straight Arrow Connector 30">
            <a:extLst>
              <a:ext uri="{FF2B5EF4-FFF2-40B4-BE49-F238E27FC236}">
                <a16:creationId xmlns:a16="http://schemas.microsoft.com/office/drawing/2014/main" id="{7E90C8A6-77FD-39D7-A6A3-2549F879DBF9}"/>
              </a:ext>
            </a:extLst>
          </p:cNvPr>
          <p:cNvCxnSpPr>
            <a:cxnSpLocks/>
            <a:stCxn id="30" idx="3"/>
          </p:cNvCxnSpPr>
          <p:nvPr/>
        </p:nvCxnSpPr>
        <p:spPr>
          <a:xfrm flipV="1">
            <a:off x="2711779" y="4214405"/>
            <a:ext cx="1023608" cy="8342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6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1F2D7B9B-0205-47A9-95FF-75AA3C05A40A}"/>
              </a:ext>
            </a:extLst>
          </p:cNvPr>
          <p:cNvSpPr>
            <a:spLocks noGrp="1"/>
          </p:cNvSpPr>
          <p:nvPr>
            <p:ph sz="half" idx="1"/>
          </p:nvPr>
        </p:nvSpPr>
        <p:spPr>
          <a:xfrm>
            <a:off x="322262" y="915194"/>
            <a:ext cx="6842125" cy="690209"/>
          </a:xfrm>
        </p:spPr>
        <p:txBody>
          <a:bodyPr numCol="1"/>
          <a:lstStyle/>
          <a:p>
            <a:pPr marL="457200" indent="-457200">
              <a:lnSpc>
                <a:spcPct val="114000"/>
              </a:lnSpc>
              <a:buFont typeface="Arial" panose="020B0604020202020204" pitchFamily="34" charset="0"/>
              <a:buChar char="•"/>
            </a:pPr>
            <a:r>
              <a:rPr lang="en-US" sz="1800" dirty="0"/>
              <a:t>View No. 3 – site perimeter viewed from Theo C. Freeman Memorial Highway (Rt. 9)</a:t>
            </a:r>
          </a:p>
        </p:txBody>
      </p:sp>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8</a:t>
            </a:fld>
            <a:endParaRPr lang="en-AU" dirty="0"/>
          </a:p>
        </p:txBody>
      </p:sp>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2"/>
          <a:stretch>
            <a:fillRect/>
          </a:stretch>
        </p:blipFill>
        <p:spPr>
          <a:xfrm>
            <a:off x="2040056" y="2381432"/>
            <a:ext cx="7200691" cy="2344069"/>
          </a:xfrm>
        </p:spPr>
      </p:pic>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3"/>
          <a:stretch>
            <a:fillRect/>
          </a:stretch>
        </p:blipFill>
        <p:spPr>
          <a:xfrm>
            <a:off x="8778878" y="477968"/>
            <a:ext cx="2195509" cy="1342166"/>
          </a:xfrm>
          <a:prstGeom prst="rect">
            <a:avLst/>
          </a:prstGeom>
        </p:spPr>
      </p:pic>
      <p:cxnSp>
        <p:nvCxnSpPr>
          <p:cNvPr id="5" name="Straight Arrow Connector 4">
            <a:extLst>
              <a:ext uri="{FF2B5EF4-FFF2-40B4-BE49-F238E27FC236}">
                <a16:creationId xmlns:a16="http://schemas.microsoft.com/office/drawing/2014/main" id="{4378D99B-24E2-949C-D50A-9E03171CC6F5}"/>
              </a:ext>
            </a:extLst>
          </p:cNvPr>
          <p:cNvCxnSpPr>
            <a:cxnSpLocks/>
          </p:cNvCxnSpPr>
          <p:nvPr/>
        </p:nvCxnSpPr>
        <p:spPr>
          <a:xfrm flipH="1" flipV="1">
            <a:off x="10593387" y="1615949"/>
            <a:ext cx="3810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FDBED69-E697-1C7A-5A17-FE5C8878A54E}"/>
              </a:ext>
            </a:extLst>
          </p:cNvPr>
          <p:cNvSpPr txBox="1"/>
          <p:nvPr/>
        </p:nvSpPr>
        <p:spPr>
          <a:xfrm>
            <a:off x="2454681" y="5683470"/>
            <a:ext cx="1295400" cy="400110"/>
          </a:xfrm>
          <a:prstGeom prst="rect">
            <a:avLst/>
          </a:prstGeom>
          <a:noFill/>
        </p:spPr>
        <p:txBody>
          <a:bodyPr wrap="square" rtlCol="0">
            <a:spAutoFit/>
          </a:bodyPr>
          <a:lstStyle/>
          <a:p>
            <a:r>
              <a:rPr lang="en-US" i="1" dirty="0"/>
              <a:t>BEFORE</a:t>
            </a:r>
          </a:p>
        </p:txBody>
      </p:sp>
      <p:sp>
        <p:nvSpPr>
          <p:cNvPr id="16" name="TextBox 15">
            <a:extLst>
              <a:ext uri="{FF2B5EF4-FFF2-40B4-BE49-F238E27FC236}">
                <a16:creationId xmlns:a16="http://schemas.microsoft.com/office/drawing/2014/main" id="{D2E5BAD9-FAF3-B23B-038C-303235A8DD7D}"/>
              </a:ext>
            </a:extLst>
          </p:cNvPr>
          <p:cNvSpPr txBox="1"/>
          <p:nvPr/>
        </p:nvSpPr>
        <p:spPr>
          <a:xfrm>
            <a:off x="8548956" y="5662153"/>
            <a:ext cx="1295400" cy="400110"/>
          </a:xfrm>
          <a:prstGeom prst="rect">
            <a:avLst/>
          </a:prstGeom>
          <a:noFill/>
        </p:spPr>
        <p:txBody>
          <a:bodyPr wrap="square" rtlCol="0">
            <a:spAutoFit/>
          </a:bodyPr>
          <a:lstStyle/>
          <a:p>
            <a:pPr algn="ctr"/>
            <a:r>
              <a:rPr lang="en-US" i="1" dirty="0"/>
              <a:t>AFTER</a:t>
            </a:r>
          </a:p>
        </p:txBody>
      </p:sp>
      <p:sp>
        <p:nvSpPr>
          <p:cNvPr id="2" name="TextBox 1">
            <a:extLst>
              <a:ext uri="{FF2B5EF4-FFF2-40B4-BE49-F238E27FC236}">
                <a16:creationId xmlns:a16="http://schemas.microsoft.com/office/drawing/2014/main" id="{05D93DE8-32A5-3B41-83FA-3197717D11A0}"/>
              </a:ext>
            </a:extLst>
          </p:cNvPr>
          <p:cNvSpPr txBox="1"/>
          <p:nvPr/>
        </p:nvSpPr>
        <p:spPr>
          <a:xfrm>
            <a:off x="10966198" y="1577506"/>
            <a:ext cx="345005" cy="400110"/>
          </a:xfrm>
          <a:prstGeom prst="rect">
            <a:avLst/>
          </a:prstGeom>
          <a:noFill/>
        </p:spPr>
        <p:txBody>
          <a:bodyPr wrap="square" rtlCol="0">
            <a:spAutoFit/>
          </a:bodyPr>
          <a:lstStyle/>
          <a:p>
            <a:r>
              <a:rPr lang="en-US" i="1" dirty="0">
                <a:solidFill>
                  <a:srgbClr val="FF0000"/>
                </a:solidFill>
              </a:rPr>
              <a:t>3</a:t>
            </a:r>
          </a:p>
        </p:txBody>
      </p:sp>
      <p:pic>
        <p:nvPicPr>
          <p:cNvPr id="10" name="Picture 9">
            <a:extLst>
              <a:ext uri="{FF2B5EF4-FFF2-40B4-BE49-F238E27FC236}">
                <a16:creationId xmlns:a16="http://schemas.microsoft.com/office/drawing/2014/main" id="{DDB3173E-2080-6ADB-E6B7-F07687430683}"/>
              </a:ext>
            </a:extLst>
          </p:cNvPr>
          <p:cNvPicPr>
            <a:picLocks noChangeAspect="1"/>
          </p:cNvPicPr>
          <p:nvPr/>
        </p:nvPicPr>
        <p:blipFill>
          <a:blip r:embed="rId4"/>
          <a:stretch>
            <a:fillRect/>
          </a:stretch>
        </p:blipFill>
        <p:spPr>
          <a:xfrm>
            <a:off x="6488173" y="2025870"/>
            <a:ext cx="5505148" cy="3657600"/>
          </a:xfrm>
          <a:prstGeom prst="rect">
            <a:avLst/>
          </a:prstGeom>
          <a:ln>
            <a:solidFill>
              <a:schemeClr val="tx1"/>
            </a:solidFill>
          </a:ln>
        </p:spPr>
      </p:pic>
      <p:pic>
        <p:nvPicPr>
          <p:cNvPr id="13" name="Picture 12">
            <a:extLst>
              <a:ext uri="{FF2B5EF4-FFF2-40B4-BE49-F238E27FC236}">
                <a16:creationId xmlns:a16="http://schemas.microsoft.com/office/drawing/2014/main" id="{77BC9A51-3A41-6CBD-8A00-0C5AD588E9E1}"/>
              </a:ext>
            </a:extLst>
          </p:cNvPr>
          <p:cNvPicPr>
            <a:picLocks noChangeAspect="1"/>
          </p:cNvPicPr>
          <p:nvPr/>
        </p:nvPicPr>
        <p:blipFill>
          <a:blip r:embed="rId5"/>
          <a:stretch>
            <a:fillRect/>
          </a:stretch>
        </p:blipFill>
        <p:spPr>
          <a:xfrm>
            <a:off x="263567" y="2025870"/>
            <a:ext cx="5549817" cy="3657600"/>
          </a:xfrm>
          <a:prstGeom prst="rect">
            <a:avLst/>
          </a:prstGeom>
          <a:ln>
            <a:solidFill>
              <a:schemeClr val="tx1"/>
            </a:solidFill>
          </a:ln>
        </p:spPr>
      </p:pic>
    </p:spTree>
    <p:extLst>
      <p:ext uri="{BB962C8B-B14F-4D97-AF65-F5344CB8AC3E}">
        <p14:creationId xmlns:p14="http://schemas.microsoft.com/office/powerpoint/2010/main" val="13638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940DDD8-1915-43FD-9BB1-9250C4A02B14}"/>
              </a:ext>
            </a:extLst>
          </p:cNvPr>
          <p:cNvSpPr>
            <a:spLocks noGrp="1"/>
          </p:cNvSpPr>
          <p:nvPr>
            <p:ph type="title"/>
          </p:nvPr>
        </p:nvSpPr>
        <p:spPr/>
        <p:txBody>
          <a:bodyPr/>
          <a:lstStyle/>
          <a:p>
            <a:r>
              <a:rPr lang="en-AU" dirty="0"/>
              <a:t>1. Option 1 Visualizations</a:t>
            </a:r>
          </a:p>
        </p:txBody>
      </p:sp>
      <p:sp>
        <p:nvSpPr>
          <p:cNvPr id="4" name="Slide Number Placeholder 3">
            <a:extLst>
              <a:ext uri="{FF2B5EF4-FFF2-40B4-BE49-F238E27FC236}">
                <a16:creationId xmlns:a16="http://schemas.microsoft.com/office/drawing/2014/main" id="{8D1F6EDF-2FDB-474C-9CF6-87FE45F7F71E}"/>
              </a:ext>
            </a:extLst>
          </p:cNvPr>
          <p:cNvSpPr>
            <a:spLocks noGrp="1"/>
          </p:cNvSpPr>
          <p:nvPr>
            <p:ph type="sldNum" sz="quarter" idx="12"/>
          </p:nvPr>
        </p:nvSpPr>
        <p:spPr>
          <a:xfrm>
            <a:off x="246063" y="6536630"/>
            <a:ext cx="523510" cy="217175"/>
          </a:xfrm>
        </p:spPr>
        <p:txBody>
          <a:bodyPr/>
          <a:lstStyle/>
          <a:p>
            <a:fld id="{E917DE0E-AFB1-41FD-BC35-27DB61CA125F}" type="slidenum">
              <a:rPr lang="en-AU" smtClean="0"/>
              <a:pPr/>
              <a:t>9</a:t>
            </a:fld>
            <a:endParaRPr lang="en-AU" dirty="0"/>
          </a:p>
        </p:txBody>
      </p:sp>
      <p:sp>
        <p:nvSpPr>
          <p:cNvPr id="11" name="Footer Placeholder 10">
            <a:extLst>
              <a:ext uri="{FF2B5EF4-FFF2-40B4-BE49-F238E27FC236}">
                <a16:creationId xmlns:a16="http://schemas.microsoft.com/office/drawing/2014/main" id="{A2616581-78C1-4F35-A02A-0323F00BC6B1}"/>
              </a:ext>
            </a:extLst>
          </p:cNvPr>
          <p:cNvSpPr>
            <a:spLocks noGrp="1"/>
          </p:cNvSpPr>
          <p:nvPr>
            <p:ph type="ftr" sz="quarter" idx="11"/>
          </p:nvPr>
        </p:nvSpPr>
        <p:spPr/>
        <p:txBody>
          <a:bodyPr/>
          <a:lstStyle/>
          <a:p>
            <a:pPr algn="r"/>
            <a:r>
              <a:rPr lang="en-US" dirty="0"/>
              <a:t>Lewes WWTF Long Range Planning Study</a:t>
            </a:r>
            <a:endParaRPr lang="en-AU" dirty="0"/>
          </a:p>
        </p:txBody>
      </p:sp>
      <p:pic>
        <p:nvPicPr>
          <p:cNvPr id="3" name="Picture 2">
            <a:extLst>
              <a:ext uri="{FF2B5EF4-FFF2-40B4-BE49-F238E27FC236}">
                <a16:creationId xmlns:a16="http://schemas.microsoft.com/office/drawing/2014/main" id="{0373C321-4A88-75ED-40A2-2278B41BDA2B}"/>
              </a:ext>
            </a:extLst>
          </p:cNvPr>
          <p:cNvPicPr>
            <a:picLocks noChangeAspect="1"/>
          </p:cNvPicPr>
          <p:nvPr/>
        </p:nvPicPr>
        <p:blipFill>
          <a:blip r:embed="rId2"/>
          <a:stretch>
            <a:fillRect/>
          </a:stretch>
        </p:blipFill>
        <p:spPr>
          <a:xfrm>
            <a:off x="8778878" y="477968"/>
            <a:ext cx="2195509" cy="1342166"/>
          </a:xfrm>
          <a:prstGeom prst="rect">
            <a:avLst/>
          </a:prstGeom>
        </p:spPr>
      </p:pic>
      <p:sp>
        <p:nvSpPr>
          <p:cNvPr id="5" name="Content Placeholder 26">
            <a:extLst>
              <a:ext uri="{FF2B5EF4-FFF2-40B4-BE49-F238E27FC236}">
                <a16:creationId xmlns:a16="http://schemas.microsoft.com/office/drawing/2014/main" id="{32260FE3-B188-22D2-5F7D-896F13A9DBF0}"/>
              </a:ext>
            </a:extLst>
          </p:cNvPr>
          <p:cNvSpPr>
            <a:spLocks noGrp="1"/>
          </p:cNvSpPr>
          <p:nvPr>
            <p:ph sz="half" idx="1"/>
          </p:nvPr>
        </p:nvSpPr>
        <p:spPr>
          <a:xfrm>
            <a:off x="322262" y="915194"/>
            <a:ext cx="6842125" cy="690209"/>
          </a:xfrm>
        </p:spPr>
        <p:txBody>
          <a:bodyPr numCol="1"/>
          <a:lstStyle/>
          <a:p>
            <a:pPr marL="457200" indent="-457200">
              <a:lnSpc>
                <a:spcPct val="114000"/>
              </a:lnSpc>
              <a:buFont typeface="Arial" panose="020B0604020202020204" pitchFamily="34" charset="0"/>
              <a:buChar char="•"/>
            </a:pPr>
            <a:r>
              <a:rPr lang="en-US" sz="1800" dirty="0"/>
              <a:t>View No. 3 – site perimeter viewed from Theo C. Freeman Memorial Highway (Rt. 9)</a:t>
            </a:r>
          </a:p>
        </p:txBody>
      </p:sp>
      <p:pic>
        <p:nvPicPr>
          <p:cNvPr id="13" name="Picture 12">
            <a:extLst>
              <a:ext uri="{FF2B5EF4-FFF2-40B4-BE49-F238E27FC236}">
                <a16:creationId xmlns:a16="http://schemas.microsoft.com/office/drawing/2014/main" id="{104A8ECA-C4CB-DA00-6941-6A3B9A427F12}"/>
              </a:ext>
            </a:extLst>
          </p:cNvPr>
          <p:cNvPicPr>
            <a:picLocks noChangeAspect="1"/>
          </p:cNvPicPr>
          <p:nvPr/>
        </p:nvPicPr>
        <p:blipFill rotWithShape="1">
          <a:blip r:embed="rId3"/>
          <a:srcRect t="510" b="9611"/>
          <a:stretch/>
        </p:blipFill>
        <p:spPr>
          <a:xfrm>
            <a:off x="1899946" y="1605403"/>
            <a:ext cx="8257722" cy="4931228"/>
          </a:xfrm>
          <a:prstGeom prst="rect">
            <a:avLst/>
          </a:prstGeom>
          <a:ln>
            <a:solidFill>
              <a:schemeClr val="tx1"/>
            </a:solidFill>
          </a:ln>
        </p:spPr>
      </p:pic>
      <p:pic>
        <p:nvPicPr>
          <p:cNvPr id="8" name="Content Placeholder 6" descr="A picture containing text, screenshot, indoor&#10;&#10;Description automatically generated">
            <a:extLst>
              <a:ext uri="{FF2B5EF4-FFF2-40B4-BE49-F238E27FC236}">
                <a16:creationId xmlns:a16="http://schemas.microsoft.com/office/drawing/2014/main" id="{F832FB43-89CF-42D6-8671-56302841DD8C}"/>
              </a:ext>
            </a:extLst>
          </p:cNvPr>
          <p:cNvPicPr>
            <a:picLocks noChangeAspect="1"/>
          </p:cNvPicPr>
          <p:nvPr/>
        </p:nvPicPr>
        <p:blipFill>
          <a:blip r:embed="rId4"/>
          <a:stretch>
            <a:fillRect/>
          </a:stretch>
        </p:blipFill>
        <p:spPr>
          <a:xfrm>
            <a:off x="2040056" y="2381432"/>
            <a:ext cx="7200691" cy="2344069"/>
          </a:xfrm>
        </p:spPr>
      </p:pic>
      <p:sp>
        <p:nvSpPr>
          <p:cNvPr id="2" name="TextBox 1">
            <a:extLst>
              <a:ext uri="{FF2B5EF4-FFF2-40B4-BE49-F238E27FC236}">
                <a16:creationId xmlns:a16="http://schemas.microsoft.com/office/drawing/2014/main" id="{895F687C-4C88-8E70-7875-0544EB66BF08}"/>
              </a:ext>
            </a:extLst>
          </p:cNvPr>
          <p:cNvSpPr txBox="1"/>
          <p:nvPr/>
        </p:nvSpPr>
        <p:spPr>
          <a:xfrm>
            <a:off x="9368826" y="5270697"/>
            <a:ext cx="2203961" cy="461665"/>
          </a:xfrm>
          <a:prstGeom prst="rect">
            <a:avLst/>
          </a:prstGeom>
          <a:solidFill>
            <a:schemeClr val="bg1"/>
          </a:solidFill>
          <a:ln>
            <a:solidFill>
              <a:schemeClr val="tx1"/>
            </a:solidFill>
          </a:ln>
        </p:spPr>
        <p:txBody>
          <a:bodyPr wrap="square" rtlCol="0">
            <a:spAutoFit/>
          </a:bodyPr>
          <a:lstStyle/>
          <a:p>
            <a:r>
              <a:rPr lang="en-US" sz="1200" dirty="0"/>
              <a:t>NEW Perimeter flood barrier: sheet pile wall</a:t>
            </a:r>
          </a:p>
        </p:txBody>
      </p:sp>
      <p:cxnSp>
        <p:nvCxnSpPr>
          <p:cNvPr id="7" name="Straight Arrow Connector 6">
            <a:extLst>
              <a:ext uri="{FF2B5EF4-FFF2-40B4-BE49-F238E27FC236}">
                <a16:creationId xmlns:a16="http://schemas.microsoft.com/office/drawing/2014/main" id="{C83CDB0C-0903-8CCA-6A75-3A3FA8C618DB}"/>
              </a:ext>
            </a:extLst>
          </p:cNvPr>
          <p:cNvCxnSpPr>
            <a:cxnSpLocks/>
            <a:stCxn id="2" idx="1"/>
          </p:cNvCxnSpPr>
          <p:nvPr/>
        </p:nvCxnSpPr>
        <p:spPr>
          <a:xfrm flipH="1" flipV="1">
            <a:off x="8661700" y="4572794"/>
            <a:ext cx="707126" cy="9287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A0F818-F05F-9472-E7EA-2325382CBAAA}"/>
              </a:ext>
            </a:extLst>
          </p:cNvPr>
          <p:cNvSpPr txBox="1"/>
          <p:nvPr/>
        </p:nvSpPr>
        <p:spPr>
          <a:xfrm>
            <a:off x="992187" y="2150600"/>
            <a:ext cx="1600200" cy="461665"/>
          </a:xfrm>
          <a:prstGeom prst="rect">
            <a:avLst/>
          </a:prstGeom>
          <a:solidFill>
            <a:schemeClr val="bg1"/>
          </a:solidFill>
          <a:ln>
            <a:solidFill>
              <a:schemeClr val="tx1"/>
            </a:solidFill>
          </a:ln>
        </p:spPr>
        <p:txBody>
          <a:bodyPr wrap="square" rtlCol="0">
            <a:spAutoFit/>
          </a:bodyPr>
          <a:lstStyle/>
          <a:p>
            <a:r>
              <a:rPr lang="en-US" sz="1200" dirty="0"/>
              <a:t>NEW 3.05 MG Flow Equalization Tank</a:t>
            </a:r>
          </a:p>
        </p:txBody>
      </p:sp>
      <p:cxnSp>
        <p:nvCxnSpPr>
          <p:cNvPr id="12" name="Straight Arrow Connector 11">
            <a:extLst>
              <a:ext uri="{FF2B5EF4-FFF2-40B4-BE49-F238E27FC236}">
                <a16:creationId xmlns:a16="http://schemas.microsoft.com/office/drawing/2014/main" id="{332BC57C-2C8E-E02B-4214-8206BA8D367F}"/>
              </a:ext>
            </a:extLst>
          </p:cNvPr>
          <p:cNvCxnSpPr>
            <a:cxnSpLocks/>
            <a:stCxn id="9" idx="3"/>
          </p:cNvCxnSpPr>
          <p:nvPr/>
        </p:nvCxnSpPr>
        <p:spPr>
          <a:xfrm>
            <a:off x="2592387" y="2381433"/>
            <a:ext cx="818386" cy="17341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30F8679-EBC6-3F9B-46AD-DF3471122940}"/>
              </a:ext>
            </a:extLst>
          </p:cNvPr>
          <p:cNvSpPr txBox="1"/>
          <p:nvPr/>
        </p:nvSpPr>
        <p:spPr>
          <a:xfrm>
            <a:off x="7173705" y="5602075"/>
            <a:ext cx="1605173" cy="461665"/>
          </a:xfrm>
          <a:prstGeom prst="rect">
            <a:avLst/>
          </a:prstGeom>
          <a:solidFill>
            <a:schemeClr val="bg1"/>
          </a:solidFill>
          <a:ln>
            <a:solidFill>
              <a:schemeClr val="tx1"/>
            </a:solidFill>
          </a:ln>
        </p:spPr>
        <p:txBody>
          <a:bodyPr wrap="square" rtlCol="0">
            <a:spAutoFit/>
          </a:bodyPr>
          <a:lstStyle/>
          <a:p>
            <a:r>
              <a:rPr lang="en-US" sz="1200" dirty="0"/>
              <a:t>NEW MBR Building expansion</a:t>
            </a:r>
          </a:p>
        </p:txBody>
      </p:sp>
      <p:cxnSp>
        <p:nvCxnSpPr>
          <p:cNvPr id="31" name="Straight Arrow Connector 30">
            <a:extLst>
              <a:ext uri="{FF2B5EF4-FFF2-40B4-BE49-F238E27FC236}">
                <a16:creationId xmlns:a16="http://schemas.microsoft.com/office/drawing/2014/main" id="{7E90C8A6-77FD-39D7-A6A3-2549F879DBF9}"/>
              </a:ext>
            </a:extLst>
          </p:cNvPr>
          <p:cNvCxnSpPr>
            <a:cxnSpLocks/>
            <a:stCxn id="20" idx="3"/>
          </p:cNvCxnSpPr>
          <p:nvPr/>
        </p:nvCxnSpPr>
        <p:spPr>
          <a:xfrm flipV="1">
            <a:off x="2353195" y="4339531"/>
            <a:ext cx="391592" cy="5129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B5D0730-0174-BB55-0424-B01EAA9EEA17}"/>
              </a:ext>
            </a:extLst>
          </p:cNvPr>
          <p:cNvCxnSpPr>
            <a:cxnSpLocks/>
          </p:cNvCxnSpPr>
          <p:nvPr/>
        </p:nvCxnSpPr>
        <p:spPr>
          <a:xfrm flipH="1" flipV="1">
            <a:off x="10593387" y="1615949"/>
            <a:ext cx="3810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7A7154-DB2C-2791-9AE5-2E926850A73C}"/>
              </a:ext>
            </a:extLst>
          </p:cNvPr>
          <p:cNvSpPr txBox="1"/>
          <p:nvPr/>
        </p:nvSpPr>
        <p:spPr>
          <a:xfrm>
            <a:off x="10966198" y="1577506"/>
            <a:ext cx="345005" cy="400110"/>
          </a:xfrm>
          <a:prstGeom prst="rect">
            <a:avLst/>
          </a:prstGeom>
          <a:noFill/>
        </p:spPr>
        <p:txBody>
          <a:bodyPr wrap="square" rtlCol="0">
            <a:spAutoFit/>
          </a:bodyPr>
          <a:lstStyle/>
          <a:p>
            <a:r>
              <a:rPr lang="en-US" i="1" dirty="0">
                <a:solidFill>
                  <a:srgbClr val="FF0000"/>
                </a:solidFill>
              </a:rPr>
              <a:t>3</a:t>
            </a:r>
          </a:p>
        </p:txBody>
      </p:sp>
      <p:sp>
        <p:nvSpPr>
          <p:cNvPr id="20" name="TextBox 19">
            <a:extLst>
              <a:ext uri="{FF2B5EF4-FFF2-40B4-BE49-F238E27FC236}">
                <a16:creationId xmlns:a16="http://schemas.microsoft.com/office/drawing/2014/main" id="{487D80D1-04EE-4877-BFA7-2D6D3023DA77}"/>
              </a:ext>
            </a:extLst>
          </p:cNvPr>
          <p:cNvSpPr txBox="1"/>
          <p:nvPr/>
        </p:nvSpPr>
        <p:spPr>
          <a:xfrm>
            <a:off x="149234" y="4621661"/>
            <a:ext cx="2203961" cy="461665"/>
          </a:xfrm>
          <a:prstGeom prst="rect">
            <a:avLst/>
          </a:prstGeom>
          <a:solidFill>
            <a:schemeClr val="bg1"/>
          </a:solidFill>
          <a:ln>
            <a:solidFill>
              <a:schemeClr val="tx1"/>
            </a:solidFill>
          </a:ln>
        </p:spPr>
        <p:txBody>
          <a:bodyPr wrap="square" rtlCol="0">
            <a:spAutoFit/>
          </a:bodyPr>
          <a:lstStyle/>
          <a:p>
            <a:r>
              <a:rPr lang="en-US" sz="1200" dirty="0"/>
              <a:t>NEW Perimeter flood barrier: compacted earth fill</a:t>
            </a:r>
          </a:p>
        </p:txBody>
      </p:sp>
      <p:cxnSp>
        <p:nvCxnSpPr>
          <p:cNvPr id="33" name="Straight Arrow Connector 32">
            <a:extLst>
              <a:ext uri="{FF2B5EF4-FFF2-40B4-BE49-F238E27FC236}">
                <a16:creationId xmlns:a16="http://schemas.microsoft.com/office/drawing/2014/main" id="{E6E3DF56-EB10-2E41-EE90-A5ECF56B1AD9}"/>
              </a:ext>
            </a:extLst>
          </p:cNvPr>
          <p:cNvCxnSpPr>
            <a:cxnSpLocks/>
            <a:stCxn id="30" idx="1"/>
          </p:cNvCxnSpPr>
          <p:nvPr/>
        </p:nvCxnSpPr>
        <p:spPr>
          <a:xfrm flipH="1" flipV="1">
            <a:off x="6326187" y="4233460"/>
            <a:ext cx="847518" cy="159944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8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HD Core PPT">
  <a:themeElements>
    <a:clrScheme name="GHD">
      <a:dk1>
        <a:sysClr val="windowText" lastClr="000000"/>
      </a:dk1>
      <a:lt1>
        <a:sysClr val="window" lastClr="FFFFFF"/>
      </a:lt1>
      <a:dk2>
        <a:srgbClr val="4D4D4D"/>
      </a:dk2>
      <a:lt2>
        <a:srgbClr val="D9D9D9"/>
      </a:lt2>
      <a:accent1>
        <a:srgbClr val="003763"/>
      </a:accent1>
      <a:accent2>
        <a:srgbClr val="3F6989"/>
      </a:accent2>
      <a:accent3>
        <a:srgbClr val="7F9BB0"/>
      </a:accent3>
      <a:accent4>
        <a:srgbClr val="BFCDD7"/>
      </a:accent4>
      <a:accent5>
        <a:srgbClr val="7FDEF0"/>
      </a:accent5>
      <a:accent6>
        <a:srgbClr val="00BDE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HD Core PPT template.potx" id="{9679B76A-C853-4C8E-A59E-DCEBC9EC7292}" vid="{8048923D-09E5-4E34-9525-4F3E4C2907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9296ecc2-9055-460b-8dd3-0047ac9aef88">7RR6NQXKSFJH-1584367434-156</_dlc_DocId>
    <_dlc_DocIdUrl xmlns="9296ecc2-9055-460b-8dd3-0047ac9aef88">
      <Url>https://iconnect.ghd.com/en/BusinessServices/Marketing/branding/_layouts/15/DocIdRedir.aspx?ID=7RR6NQXKSFJH-1584367434-156</Url>
      <Description>7RR6NQXKSFJH-1584367434-156</Description>
    </_dlc_DocIdUrl>
    <PublishingExpirationDate xmlns="http://schemas.microsoft.com/sharepoint/v3" xsi:nil="true"/>
    <PublishingStartDate xmlns="http://schemas.microsoft.com/sharepoint/v3"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6C493B8BE7BE34898BC498F349DB93C" ma:contentTypeVersion="1" ma:contentTypeDescription="Create a new document." ma:contentTypeScope="" ma:versionID="05815bd9631906b071fb4304ea0facf3">
  <xsd:schema xmlns:xsd="http://www.w3.org/2001/XMLSchema" xmlns:xs="http://www.w3.org/2001/XMLSchema" xmlns:p="http://schemas.microsoft.com/office/2006/metadata/properties" xmlns:ns1="http://schemas.microsoft.com/sharepoint/v3" xmlns:ns2="9296ecc2-9055-460b-8dd3-0047ac9aef88" targetNamespace="http://schemas.microsoft.com/office/2006/metadata/properties" ma:root="true" ma:fieldsID="78c8acf6a1f3227466045c4c02dc7028" ns1:_="" ns2:_="">
    <xsd:import namespace="http://schemas.microsoft.com/sharepoint/v3"/>
    <xsd:import namespace="9296ecc2-9055-460b-8dd3-0047ac9aef8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96ecc2-9055-460b-8dd3-0047ac9aef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390EF9-48EC-4CA8-97E2-0BB59C90312B}">
  <ds:schemaRefs>
    <ds:schemaRef ds:uri="http://schemas.microsoft.com/sharepoint/v3/contenttype/forms"/>
  </ds:schemaRefs>
</ds:datastoreItem>
</file>

<file path=customXml/itemProps2.xml><?xml version="1.0" encoding="utf-8"?>
<ds:datastoreItem xmlns:ds="http://schemas.openxmlformats.org/officeDocument/2006/customXml" ds:itemID="{5637AC5A-80B8-44D4-8672-BD934EB836A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9296ecc2-9055-460b-8dd3-0047ac9aef88"/>
    <ds:schemaRef ds:uri="http://www.w3.org/XML/1998/namespace"/>
    <ds:schemaRef ds:uri="http://purl.org/dc/dcmitype/"/>
  </ds:schemaRefs>
</ds:datastoreItem>
</file>

<file path=customXml/itemProps3.xml><?xml version="1.0" encoding="utf-8"?>
<ds:datastoreItem xmlns:ds="http://schemas.openxmlformats.org/officeDocument/2006/customXml" ds:itemID="{C1AA4C4E-482D-403E-85C9-DE8B0EF3AF17}">
  <ds:schemaRefs>
    <ds:schemaRef ds:uri="http://schemas.microsoft.com/sharepoint/events"/>
  </ds:schemaRefs>
</ds:datastoreItem>
</file>

<file path=customXml/itemProps4.xml><?xml version="1.0" encoding="utf-8"?>
<ds:datastoreItem xmlns:ds="http://schemas.openxmlformats.org/officeDocument/2006/customXml" ds:itemID="{FF4695A1-BCAE-4071-AD47-6AE2FF0F5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96ecc2-9055-460b-8dd3-0047ac9aef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GHD Core PPT template</Template>
  <TotalTime>3284</TotalTime>
  <Words>1813</Words>
  <Application>Microsoft Office PowerPoint</Application>
  <PresentationFormat>Custom</PresentationFormat>
  <Paragraphs>180</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GHD Core PPT</vt:lpstr>
      <vt:lpstr>Lewes WWTF Long-Range Planning Study  Lewes BPW Public Meeting April 12, 2023</vt:lpstr>
      <vt:lpstr>Agenda</vt:lpstr>
      <vt:lpstr>1. Option 1 Visualizations</vt:lpstr>
      <vt:lpstr>1. Option 1 Visualizations</vt:lpstr>
      <vt:lpstr>1. Option 1 Visualizations</vt:lpstr>
      <vt:lpstr>1. Option 1 Visualizations</vt:lpstr>
      <vt:lpstr>1. Option 1 Visualizations</vt:lpstr>
      <vt:lpstr>1. Option 1 Visualizations</vt:lpstr>
      <vt:lpstr>1. Option 1 Visualizations</vt:lpstr>
      <vt:lpstr>2. Cost Estimates</vt:lpstr>
      <vt:lpstr>2. Cost Estimates</vt:lpstr>
      <vt:lpstr>2. Cost Estimates</vt:lpstr>
      <vt:lpstr>2. Cost Estimates</vt:lpstr>
      <vt:lpstr>2. Cost Estimates</vt:lpstr>
      <vt:lpstr>2. Cost Estimates</vt:lpstr>
      <vt:lpstr>3. Water Quality Criteria</vt:lpstr>
      <vt:lpstr>3. Water Quality Criteria</vt:lpstr>
      <vt:lpstr>Tour of Wolfe Neck </vt:lpstr>
    </vt:vector>
  </TitlesOfParts>
  <Company>GHD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Lewes BPW Wastewater PS Condition Assessment Study – Phase 1  Project Kick off Meeting October 27, 2021</dc:title>
  <dc:creator>Tom Biagioli</dc:creator>
  <cp:lastModifiedBy>Tom Biagioli</cp:lastModifiedBy>
  <cp:revision>160</cp:revision>
  <dcterms:created xsi:type="dcterms:W3CDTF">2021-10-21T17:03:24Z</dcterms:created>
  <dcterms:modified xsi:type="dcterms:W3CDTF">2023-04-11T16:24:27Z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10477de8-91d3-4326-8c5d-55da8724ad70</vt:lpwstr>
  </property>
  <property fmtid="{D5CDD505-2E9C-101B-9397-08002B2CF9AE}" pid="3" name="ContentTypeId">
    <vt:lpwstr>0x010100B6C493B8BE7BE34898BC498F349DB93C</vt:lpwstr>
  </property>
</Properties>
</file>