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08" r:id="rId2"/>
    <p:sldId id="319" r:id="rId3"/>
    <p:sldId id="309" r:id="rId4"/>
    <p:sldId id="317" r:id="rId5"/>
    <p:sldId id="327" r:id="rId6"/>
    <p:sldId id="333" r:id="rId7"/>
    <p:sldId id="313" r:id="rId8"/>
    <p:sldId id="323" r:id="rId9"/>
    <p:sldId id="324" r:id="rId10"/>
    <p:sldId id="330" r:id="rId11"/>
    <p:sldId id="329" r:id="rId12"/>
    <p:sldId id="316" r:id="rId13"/>
    <p:sldId id="311" r:id="rId14"/>
    <p:sldId id="320" r:id="rId15"/>
    <p:sldId id="314" r:id="rId16"/>
    <p:sldId id="322" r:id="rId17"/>
    <p:sldId id="312" r:id="rId18"/>
    <p:sldId id="331" r:id="rId19"/>
    <p:sldId id="328" r:id="rId20"/>
    <p:sldId id="315" r:id="rId21"/>
    <p:sldId id="332" r:id="rId22"/>
    <p:sldId id="318" r:id="rId23"/>
    <p:sldId id="326" r:id="rId2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97682"/>
    <a:srgbClr val="CCFF33"/>
    <a:srgbClr val="FFFF00"/>
    <a:srgbClr val="800000"/>
    <a:srgbClr val="EAEAEA"/>
    <a:srgbClr val="777777"/>
    <a:srgbClr val="000066"/>
    <a:srgbClr val="29292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3" autoAdjust="0"/>
    <p:restoredTop sz="94660" autoAdjust="0"/>
  </p:normalViewPr>
  <p:slideViewPr>
    <p:cSldViewPr snapToGrid="0">
      <p:cViewPr>
        <p:scale>
          <a:sx n="113" d="100"/>
          <a:sy n="113" d="100"/>
        </p:scale>
        <p:origin x="3282" y="12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defTabSz="928688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 defTabSz="928688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defTabSz="928688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 defTabSz="928688" eaLnBrk="1" hangingPunct="1">
              <a:defRPr sz="1200"/>
            </a:lvl1pPr>
          </a:lstStyle>
          <a:p>
            <a:pPr>
              <a:defRPr/>
            </a:pPr>
            <a:fld id="{47939D32-62E8-4506-AB55-064642CC3C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0363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defTabSz="928688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 defTabSz="928688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defTabSz="928688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 defTabSz="928688" eaLnBrk="1" hangingPunct="1">
              <a:defRPr sz="1200"/>
            </a:lvl1pPr>
          </a:lstStyle>
          <a:p>
            <a:pPr>
              <a:defRPr/>
            </a:pPr>
            <a:fld id="{B57CE0DB-4AF6-4C0D-AF8E-E504B9260CD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3426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53866946"/>
      </p:ext>
    </p:extLst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0923018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6099601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6484537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7103966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299275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0920334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8359583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198070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7186127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5237788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dhoffman@gmbnet.com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73537"/>
            <a:ext cx="9144000" cy="2156350"/>
          </a:xfrm>
        </p:spPr>
        <p:txBody>
          <a:bodyPr/>
          <a:lstStyle/>
          <a:p>
            <a:r>
              <a:rPr lang="en-US" sz="3200" dirty="0">
                <a:solidFill>
                  <a:srgbClr val="FFFFFF"/>
                </a:solidFill>
              </a:rPr>
              <a:t>Donovan Smith Mobile Home Park Sanitary Sewer and Water Extensions</a:t>
            </a:r>
            <a:br>
              <a:rPr lang="en-US" sz="3200" dirty="0"/>
            </a:br>
            <a:br>
              <a:rPr lang="en-US" sz="3200" dirty="0"/>
            </a:br>
            <a:r>
              <a:rPr lang="en-US" sz="3200" u="sng" dirty="0">
                <a:solidFill>
                  <a:srgbClr val="FFFFFF"/>
                </a:solidFill>
              </a:rPr>
              <a:t>Community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813" y="3721401"/>
            <a:ext cx="6400800" cy="1752600"/>
          </a:xfrm>
        </p:spPr>
        <p:txBody>
          <a:bodyPr/>
          <a:lstStyle/>
          <a:p>
            <a:r>
              <a:rPr lang="en-US" sz="2400" dirty="0">
                <a:solidFill>
                  <a:srgbClr val="FFFFFF"/>
                </a:solidFill>
              </a:rPr>
              <a:t>November 17, 2022</a:t>
            </a:r>
          </a:p>
        </p:txBody>
      </p:sp>
      <p:sp>
        <p:nvSpPr>
          <p:cNvPr id="4" name="Rectangle 34"/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100000">
                <a:srgbClr val="3B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0" y="6279160"/>
            <a:ext cx="9144000" cy="584200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100000">
                <a:srgbClr val="3B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chemeClr val="bg1"/>
                </a:solidFill>
              </a:rPr>
              <a:t>George, Miles &amp; Buhr, LLC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809" y="4558111"/>
            <a:ext cx="2872381" cy="131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52100"/>
      </p:ext>
    </p:extLst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552316" y="0"/>
            <a:ext cx="359168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961DC9-798D-4631-86EC-751F2AAE2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051" y="640081"/>
            <a:ext cx="2532887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3200" kern="1200" dirty="0">
                <a:solidFill>
                  <a:schemeClr val="bg1"/>
                </a:solidFill>
              </a:rPr>
              <a:t>Dewatering Pump and Buried Dewatering Crossing</a:t>
            </a:r>
          </a:p>
        </p:txBody>
      </p:sp>
      <p:pic>
        <p:nvPicPr>
          <p:cNvPr id="11" name="Content Placeholder 10" descr="A picture containing outdoor, ground, tree, trick&#10;&#10;Description automatically generated">
            <a:extLst>
              <a:ext uri="{FF2B5EF4-FFF2-40B4-BE49-F238E27FC236}">
                <a16:creationId xmlns:a16="http://schemas.microsoft.com/office/drawing/2014/main" id="{D2232080-3C5D-198D-2CDF-F4389B8C0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7" r="26220"/>
          <a:stretch/>
        </p:blipFill>
        <p:spPr>
          <a:xfrm>
            <a:off x="0" y="0"/>
            <a:ext cx="5552316" cy="6858000"/>
          </a:xfrm>
        </p:spPr>
      </p:pic>
    </p:spTree>
    <p:extLst>
      <p:ext uri="{BB962C8B-B14F-4D97-AF65-F5344CB8AC3E}">
        <p14:creationId xmlns:p14="http://schemas.microsoft.com/office/powerpoint/2010/main" val="705681721"/>
      </p:ext>
    </p:extLst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B3ACA-AFA6-45D1-B16C-7DE6DF49C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60" y="1783959"/>
            <a:ext cx="306548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3300" kern="1200" dirty="0">
                <a:solidFill>
                  <a:schemeClr val="tx1"/>
                </a:solidFill>
              </a:rPr>
              <a:t>Daily Trench Restoration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picture containing text, outdoor, sky, road&#10;&#10;Description automatically generated">
            <a:extLst>
              <a:ext uri="{FF2B5EF4-FFF2-40B4-BE49-F238E27FC236}">
                <a16:creationId xmlns:a16="http://schemas.microsoft.com/office/drawing/2014/main" id="{6D55B3D7-5E4A-EC70-7EAE-C30C86B57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4" r="13882" b="2"/>
          <a:stretch/>
        </p:blipFill>
        <p:spPr>
          <a:xfrm>
            <a:off x="20" y="10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8227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5DFCDA-694D-4637-8E9B-038575194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64056" cy="6858000"/>
          </a:xfrm>
          <a:custGeom>
            <a:avLst/>
            <a:gdLst>
              <a:gd name="connsiteX0" fmla="*/ 9952075 w 9952075"/>
              <a:gd name="connsiteY0" fmla="*/ 6858000 h 6858000"/>
              <a:gd name="connsiteX1" fmla="*/ 108694 w 9952075"/>
              <a:gd name="connsiteY1" fmla="*/ 6858000 h 6858000"/>
              <a:gd name="connsiteX2" fmla="*/ 79127 w 9952075"/>
              <a:gd name="connsiteY2" fmla="*/ 6681235 h 6858000"/>
              <a:gd name="connsiteX3" fmla="*/ 0 w 9952075"/>
              <a:gd name="connsiteY3" fmla="*/ 5565888 h 6858000"/>
              <a:gd name="connsiteX4" fmla="*/ 2190696 w 9952075"/>
              <a:gd name="connsiteY4" fmla="*/ 145339 h 6858000"/>
              <a:gd name="connsiteX5" fmla="*/ 2339431 w 9952075"/>
              <a:gd name="connsiteY5" fmla="*/ 0 h 6858000"/>
              <a:gd name="connsiteX6" fmla="*/ 9952075 w 995207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2075" h="6858000">
                <a:moveTo>
                  <a:pt x="9952075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9952075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DB276E-BFF1-43F5-AB90-7ABA4B9A9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239012" cy="6858000"/>
          </a:xfrm>
          <a:custGeom>
            <a:avLst/>
            <a:gdLst>
              <a:gd name="connsiteX0" fmla="*/ 9652017 w 9652017"/>
              <a:gd name="connsiteY0" fmla="*/ 6858000 h 6858000"/>
              <a:gd name="connsiteX1" fmla="*/ 112827 w 9652017"/>
              <a:gd name="connsiteY1" fmla="*/ 6858000 h 6858000"/>
              <a:gd name="connsiteX2" fmla="*/ 76084 w 9652017"/>
              <a:gd name="connsiteY2" fmla="*/ 6638337 h 6858000"/>
              <a:gd name="connsiteX3" fmla="*/ 0 w 9652017"/>
              <a:gd name="connsiteY3" fmla="*/ 5565888 h 6858000"/>
              <a:gd name="connsiteX4" fmla="*/ 2157501 w 9652017"/>
              <a:gd name="connsiteY4" fmla="*/ 301488 h 6858000"/>
              <a:gd name="connsiteX5" fmla="*/ 2472310 w 9652017"/>
              <a:gd name="connsiteY5" fmla="*/ 0 h 6858000"/>
              <a:gd name="connsiteX6" fmla="*/ 9652017 w 9652017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52017" h="6858000">
                <a:moveTo>
                  <a:pt x="9652017" y="6858000"/>
                </a:moveTo>
                <a:lnTo>
                  <a:pt x="112827" y="6858000"/>
                </a:lnTo>
                <a:lnTo>
                  <a:pt x="76084" y="6638337"/>
                </a:lnTo>
                <a:cubicBezTo>
                  <a:pt x="25944" y="6288079"/>
                  <a:pt x="0" y="5930014"/>
                  <a:pt x="0" y="5565888"/>
                </a:cubicBezTo>
                <a:cubicBezTo>
                  <a:pt x="0" y="3514654"/>
                  <a:pt x="823309" y="1655711"/>
                  <a:pt x="2157501" y="301488"/>
                </a:cubicBezTo>
                <a:lnTo>
                  <a:pt x="2472310" y="0"/>
                </a:lnTo>
                <a:lnTo>
                  <a:pt x="9652017" y="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79C222-AF03-4E5D-AA35-70E79A9C0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818270" cy="128823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Donovan Smith Mobile Home Park Sanitary Sewer and Water Extensions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AB017-7F26-42E0-A8FF-138F78B71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956390"/>
            <a:ext cx="5491718" cy="3907465"/>
          </a:xfrm>
        </p:spPr>
        <p:txBody>
          <a:bodyPr anchor="t">
            <a:normAutofit/>
          </a:bodyPr>
          <a:lstStyle/>
          <a:p>
            <a:r>
              <a:rPr lang="en-US" sz="2100" dirty="0"/>
              <a:t>Traffic Control During Construction</a:t>
            </a:r>
          </a:p>
          <a:p>
            <a:pPr lvl="2"/>
            <a:r>
              <a:rPr lang="en-US" sz="2100" dirty="0"/>
              <a:t>Lane closures will be in place for work on two-way roads.</a:t>
            </a:r>
          </a:p>
          <a:p>
            <a:pPr lvl="3"/>
            <a:r>
              <a:rPr lang="en-US" sz="1700" dirty="0" err="1"/>
              <a:t>Donovans</a:t>
            </a:r>
            <a:r>
              <a:rPr lang="en-US" sz="1700" dirty="0"/>
              <a:t> Road will also have a lane closure to install the water main.</a:t>
            </a:r>
          </a:p>
          <a:p>
            <a:pPr lvl="2"/>
            <a:r>
              <a:rPr lang="en-US" sz="2100" dirty="0"/>
              <a:t>Road Closures will be in place for work on one-way roads.</a:t>
            </a:r>
          </a:p>
          <a:p>
            <a:pPr lvl="3"/>
            <a:r>
              <a:rPr lang="en-US" sz="2100" dirty="0"/>
              <a:t>Access to homes and emergency services will be maintained at all times.</a:t>
            </a:r>
          </a:p>
        </p:txBody>
      </p:sp>
    </p:spTree>
    <p:extLst>
      <p:ext uri="{BB962C8B-B14F-4D97-AF65-F5344CB8AC3E}">
        <p14:creationId xmlns:p14="http://schemas.microsoft.com/office/powerpoint/2010/main" val="2633167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B5DFCDA-694D-4637-8E9B-038575194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64056" cy="6858000"/>
          </a:xfrm>
          <a:custGeom>
            <a:avLst/>
            <a:gdLst>
              <a:gd name="connsiteX0" fmla="*/ 9952075 w 9952075"/>
              <a:gd name="connsiteY0" fmla="*/ 6858000 h 6858000"/>
              <a:gd name="connsiteX1" fmla="*/ 108694 w 9952075"/>
              <a:gd name="connsiteY1" fmla="*/ 6858000 h 6858000"/>
              <a:gd name="connsiteX2" fmla="*/ 79127 w 9952075"/>
              <a:gd name="connsiteY2" fmla="*/ 6681235 h 6858000"/>
              <a:gd name="connsiteX3" fmla="*/ 0 w 9952075"/>
              <a:gd name="connsiteY3" fmla="*/ 5565888 h 6858000"/>
              <a:gd name="connsiteX4" fmla="*/ 2190696 w 9952075"/>
              <a:gd name="connsiteY4" fmla="*/ 145339 h 6858000"/>
              <a:gd name="connsiteX5" fmla="*/ 2339431 w 9952075"/>
              <a:gd name="connsiteY5" fmla="*/ 0 h 6858000"/>
              <a:gd name="connsiteX6" fmla="*/ 9952075 w 995207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2075" h="6858000">
                <a:moveTo>
                  <a:pt x="9952075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9952075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4DB276E-BFF1-43F5-AB90-7ABA4B9A9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239012" cy="6858000"/>
          </a:xfrm>
          <a:custGeom>
            <a:avLst/>
            <a:gdLst>
              <a:gd name="connsiteX0" fmla="*/ 9652017 w 9652017"/>
              <a:gd name="connsiteY0" fmla="*/ 6858000 h 6858000"/>
              <a:gd name="connsiteX1" fmla="*/ 112827 w 9652017"/>
              <a:gd name="connsiteY1" fmla="*/ 6858000 h 6858000"/>
              <a:gd name="connsiteX2" fmla="*/ 76084 w 9652017"/>
              <a:gd name="connsiteY2" fmla="*/ 6638337 h 6858000"/>
              <a:gd name="connsiteX3" fmla="*/ 0 w 9652017"/>
              <a:gd name="connsiteY3" fmla="*/ 5565888 h 6858000"/>
              <a:gd name="connsiteX4" fmla="*/ 2157501 w 9652017"/>
              <a:gd name="connsiteY4" fmla="*/ 301488 h 6858000"/>
              <a:gd name="connsiteX5" fmla="*/ 2472310 w 9652017"/>
              <a:gd name="connsiteY5" fmla="*/ 0 h 6858000"/>
              <a:gd name="connsiteX6" fmla="*/ 9652017 w 9652017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52017" h="6858000">
                <a:moveTo>
                  <a:pt x="9652017" y="6858000"/>
                </a:moveTo>
                <a:lnTo>
                  <a:pt x="112827" y="6858000"/>
                </a:lnTo>
                <a:lnTo>
                  <a:pt x="76084" y="6638337"/>
                </a:lnTo>
                <a:cubicBezTo>
                  <a:pt x="25944" y="6288079"/>
                  <a:pt x="0" y="5930014"/>
                  <a:pt x="0" y="5565888"/>
                </a:cubicBezTo>
                <a:cubicBezTo>
                  <a:pt x="0" y="3514654"/>
                  <a:pt x="823309" y="1655711"/>
                  <a:pt x="2157501" y="301488"/>
                </a:cubicBezTo>
                <a:lnTo>
                  <a:pt x="2472310" y="0"/>
                </a:lnTo>
                <a:lnTo>
                  <a:pt x="9652017" y="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54D9D4-9024-4AF6-9911-7ABA454BA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818270" cy="128823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Donovan Smith Mobile Home Park Sanitary Sewer and Water Extensions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8E6A6-908E-45D8-996F-4D386CA68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956390"/>
            <a:ext cx="5491718" cy="3907465"/>
          </a:xfrm>
        </p:spPr>
        <p:txBody>
          <a:bodyPr anchor="t">
            <a:normAutofit/>
          </a:bodyPr>
          <a:lstStyle/>
          <a:p>
            <a:r>
              <a:rPr lang="en-US" sz="2100"/>
              <a:t>Installation of Water Main</a:t>
            </a:r>
          </a:p>
          <a:p>
            <a:pPr lvl="2"/>
            <a:r>
              <a:rPr lang="en-US" sz="2100"/>
              <a:t>Approximately 6,000 feet of new PVC water main will be installed within the Donovan Smith community. </a:t>
            </a:r>
          </a:p>
          <a:p>
            <a:pPr lvl="2"/>
            <a:r>
              <a:rPr lang="en-US" sz="2100"/>
              <a:t>The existing water main that is fed by two community wells will be abandoned in place.</a:t>
            </a:r>
          </a:p>
          <a:p>
            <a:pPr lvl="2"/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4044096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B3ACA-AFA6-45D1-B16C-7DE6DF49C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60" y="1783959"/>
            <a:ext cx="306548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3300" kern="1200">
                <a:solidFill>
                  <a:schemeClr val="tx1"/>
                </a:solidFill>
              </a:rPr>
              <a:t>Donovan Smith Mobile Home Park Sanitary Sewer and Water Extensions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truck traveling down a dirt road&#10;&#10;Description automatically generated">
            <a:extLst>
              <a:ext uri="{FF2B5EF4-FFF2-40B4-BE49-F238E27FC236}">
                <a16:creationId xmlns:a16="http://schemas.microsoft.com/office/drawing/2014/main" id="{43F35DC5-254E-49B3-B726-EF323A90F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7" r="6545"/>
          <a:stretch/>
        </p:blipFill>
        <p:spPr>
          <a:xfrm>
            <a:off x="20" y="10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7876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B5DFCDA-694D-4637-8E9B-038575194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64056" cy="6858000"/>
          </a:xfrm>
          <a:custGeom>
            <a:avLst/>
            <a:gdLst>
              <a:gd name="connsiteX0" fmla="*/ 9952075 w 9952075"/>
              <a:gd name="connsiteY0" fmla="*/ 6858000 h 6858000"/>
              <a:gd name="connsiteX1" fmla="*/ 108694 w 9952075"/>
              <a:gd name="connsiteY1" fmla="*/ 6858000 h 6858000"/>
              <a:gd name="connsiteX2" fmla="*/ 79127 w 9952075"/>
              <a:gd name="connsiteY2" fmla="*/ 6681235 h 6858000"/>
              <a:gd name="connsiteX3" fmla="*/ 0 w 9952075"/>
              <a:gd name="connsiteY3" fmla="*/ 5565888 h 6858000"/>
              <a:gd name="connsiteX4" fmla="*/ 2190696 w 9952075"/>
              <a:gd name="connsiteY4" fmla="*/ 145339 h 6858000"/>
              <a:gd name="connsiteX5" fmla="*/ 2339431 w 9952075"/>
              <a:gd name="connsiteY5" fmla="*/ 0 h 6858000"/>
              <a:gd name="connsiteX6" fmla="*/ 9952075 w 995207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2075" h="6858000">
                <a:moveTo>
                  <a:pt x="9952075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9952075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4DB276E-BFF1-43F5-AB90-7ABA4B9A9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239012" cy="6858000"/>
          </a:xfrm>
          <a:custGeom>
            <a:avLst/>
            <a:gdLst>
              <a:gd name="connsiteX0" fmla="*/ 9652017 w 9652017"/>
              <a:gd name="connsiteY0" fmla="*/ 6858000 h 6858000"/>
              <a:gd name="connsiteX1" fmla="*/ 112827 w 9652017"/>
              <a:gd name="connsiteY1" fmla="*/ 6858000 h 6858000"/>
              <a:gd name="connsiteX2" fmla="*/ 76084 w 9652017"/>
              <a:gd name="connsiteY2" fmla="*/ 6638337 h 6858000"/>
              <a:gd name="connsiteX3" fmla="*/ 0 w 9652017"/>
              <a:gd name="connsiteY3" fmla="*/ 5565888 h 6858000"/>
              <a:gd name="connsiteX4" fmla="*/ 2157501 w 9652017"/>
              <a:gd name="connsiteY4" fmla="*/ 301488 h 6858000"/>
              <a:gd name="connsiteX5" fmla="*/ 2472310 w 9652017"/>
              <a:gd name="connsiteY5" fmla="*/ 0 h 6858000"/>
              <a:gd name="connsiteX6" fmla="*/ 9652017 w 9652017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52017" h="6858000">
                <a:moveTo>
                  <a:pt x="9652017" y="6858000"/>
                </a:moveTo>
                <a:lnTo>
                  <a:pt x="112827" y="6858000"/>
                </a:lnTo>
                <a:lnTo>
                  <a:pt x="76084" y="6638337"/>
                </a:lnTo>
                <a:cubicBezTo>
                  <a:pt x="25944" y="6288079"/>
                  <a:pt x="0" y="5930014"/>
                  <a:pt x="0" y="5565888"/>
                </a:cubicBezTo>
                <a:cubicBezTo>
                  <a:pt x="0" y="3514654"/>
                  <a:pt x="823309" y="1655711"/>
                  <a:pt x="2157501" y="301488"/>
                </a:cubicBezTo>
                <a:lnTo>
                  <a:pt x="2472310" y="0"/>
                </a:lnTo>
                <a:lnTo>
                  <a:pt x="9652017" y="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BEADED-A1FE-4755-B9AB-581BE403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818270" cy="128823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Donovan Smith Mobile Home Park Sanitary Sewer and Water Extensions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427C6-C417-48E8-A327-74B0CD6D6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956390"/>
            <a:ext cx="5491718" cy="3907465"/>
          </a:xfrm>
        </p:spPr>
        <p:txBody>
          <a:bodyPr anchor="t">
            <a:normAutofit lnSpcReduction="10000"/>
          </a:bodyPr>
          <a:lstStyle/>
          <a:p>
            <a:r>
              <a:rPr lang="en-US" sz="2100" dirty="0"/>
              <a:t>Installation of Sewer Laterals and Cleanouts </a:t>
            </a:r>
          </a:p>
          <a:p>
            <a:pPr lvl="2"/>
            <a:r>
              <a:rPr lang="en-US" sz="2100" dirty="0"/>
              <a:t>Each lot will receive its own sewer connection.</a:t>
            </a:r>
          </a:p>
          <a:p>
            <a:pPr lvl="2"/>
            <a:r>
              <a:rPr lang="en-US" sz="2100" dirty="0"/>
              <a:t>Sewer cleanouts will be installed at each sanitary sewer lateral.</a:t>
            </a:r>
          </a:p>
          <a:p>
            <a:pPr lvl="2"/>
            <a:r>
              <a:rPr lang="en-US" sz="2100" dirty="0"/>
              <a:t>Additional cleanouts will be installed as necessary on each lot.</a:t>
            </a:r>
          </a:p>
          <a:p>
            <a:pPr lvl="2"/>
            <a:r>
              <a:rPr lang="en-US" sz="2100" dirty="0"/>
              <a:t>Each home will experience a loss of service during the connection to the home.  The loss will be approximately 1 hour.</a:t>
            </a:r>
          </a:p>
        </p:txBody>
      </p:sp>
    </p:spTree>
    <p:extLst>
      <p:ext uri="{BB962C8B-B14F-4D97-AF65-F5344CB8AC3E}">
        <p14:creationId xmlns:p14="http://schemas.microsoft.com/office/powerpoint/2010/main" val="1898380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B6ECB93-D7FF-4F09-A8ED-D4588EE7C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19110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46AD59-F561-4678-B0FA-BE0B70FA9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760"/>
            <a:ext cx="7886700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Donovan Smith Mobile Home Park Sanitary Sewer and Water Extensions</a:t>
            </a:r>
          </a:p>
        </p:txBody>
      </p:sp>
      <p:pic>
        <p:nvPicPr>
          <p:cNvPr id="16" name="Content Placeholder 14" descr="Diagram&#10;&#10;Description automatically generated">
            <a:extLst>
              <a:ext uri="{FF2B5EF4-FFF2-40B4-BE49-F238E27FC236}">
                <a16:creationId xmlns:a16="http://schemas.microsoft.com/office/drawing/2014/main" id="{DC7D94DD-6A13-E669-8C74-4135D5049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89" y="1911097"/>
            <a:ext cx="6402621" cy="480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06156"/>
      </p:ext>
    </p:extLst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5DFCDA-694D-4637-8E9B-038575194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64056" cy="6858000"/>
          </a:xfrm>
          <a:custGeom>
            <a:avLst/>
            <a:gdLst>
              <a:gd name="connsiteX0" fmla="*/ 9952075 w 9952075"/>
              <a:gd name="connsiteY0" fmla="*/ 6858000 h 6858000"/>
              <a:gd name="connsiteX1" fmla="*/ 108694 w 9952075"/>
              <a:gd name="connsiteY1" fmla="*/ 6858000 h 6858000"/>
              <a:gd name="connsiteX2" fmla="*/ 79127 w 9952075"/>
              <a:gd name="connsiteY2" fmla="*/ 6681235 h 6858000"/>
              <a:gd name="connsiteX3" fmla="*/ 0 w 9952075"/>
              <a:gd name="connsiteY3" fmla="*/ 5565888 h 6858000"/>
              <a:gd name="connsiteX4" fmla="*/ 2190696 w 9952075"/>
              <a:gd name="connsiteY4" fmla="*/ 145339 h 6858000"/>
              <a:gd name="connsiteX5" fmla="*/ 2339431 w 9952075"/>
              <a:gd name="connsiteY5" fmla="*/ 0 h 6858000"/>
              <a:gd name="connsiteX6" fmla="*/ 9952075 w 995207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2075" h="6858000">
                <a:moveTo>
                  <a:pt x="9952075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9952075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DB276E-BFF1-43F5-AB90-7ABA4B9A9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239012" cy="6858000"/>
          </a:xfrm>
          <a:custGeom>
            <a:avLst/>
            <a:gdLst>
              <a:gd name="connsiteX0" fmla="*/ 9652017 w 9652017"/>
              <a:gd name="connsiteY0" fmla="*/ 6858000 h 6858000"/>
              <a:gd name="connsiteX1" fmla="*/ 112827 w 9652017"/>
              <a:gd name="connsiteY1" fmla="*/ 6858000 h 6858000"/>
              <a:gd name="connsiteX2" fmla="*/ 76084 w 9652017"/>
              <a:gd name="connsiteY2" fmla="*/ 6638337 h 6858000"/>
              <a:gd name="connsiteX3" fmla="*/ 0 w 9652017"/>
              <a:gd name="connsiteY3" fmla="*/ 5565888 h 6858000"/>
              <a:gd name="connsiteX4" fmla="*/ 2157501 w 9652017"/>
              <a:gd name="connsiteY4" fmla="*/ 301488 h 6858000"/>
              <a:gd name="connsiteX5" fmla="*/ 2472310 w 9652017"/>
              <a:gd name="connsiteY5" fmla="*/ 0 h 6858000"/>
              <a:gd name="connsiteX6" fmla="*/ 9652017 w 9652017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52017" h="6858000">
                <a:moveTo>
                  <a:pt x="9652017" y="6858000"/>
                </a:moveTo>
                <a:lnTo>
                  <a:pt x="112827" y="6858000"/>
                </a:lnTo>
                <a:lnTo>
                  <a:pt x="76084" y="6638337"/>
                </a:lnTo>
                <a:cubicBezTo>
                  <a:pt x="25944" y="6288079"/>
                  <a:pt x="0" y="5930014"/>
                  <a:pt x="0" y="5565888"/>
                </a:cubicBezTo>
                <a:cubicBezTo>
                  <a:pt x="0" y="3514654"/>
                  <a:pt x="823309" y="1655711"/>
                  <a:pt x="2157501" y="301488"/>
                </a:cubicBezTo>
                <a:lnTo>
                  <a:pt x="2472310" y="0"/>
                </a:lnTo>
                <a:lnTo>
                  <a:pt x="9652017" y="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C76BF-C012-4F12-B29D-ED3FE56CF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818270" cy="128823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Donovan Smith Mobile Home Park Sanitary Sewer and Water Extensions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7431E-1526-4ACD-9B1D-BE2CAB3EE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956390"/>
            <a:ext cx="5491718" cy="3907465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100" dirty="0"/>
              <a:t>Installation of Water Services </a:t>
            </a:r>
          </a:p>
          <a:p>
            <a:pPr lvl="2"/>
            <a:r>
              <a:rPr lang="en-US" sz="2100" dirty="0"/>
              <a:t>New water services will be installed at every property.</a:t>
            </a:r>
          </a:p>
          <a:p>
            <a:pPr lvl="2"/>
            <a:r>
              <a:rPr lang="en-US" sz="2100" dirty="0"/>
              <a:t>Services will consist of a 1-inch diameter polyethylene plastic (PE) pipe, a curb stop, and a homeowner pit for winterizing.</a:t>
            </a:r>
          </a:p>
          <a:p>
            <a:pPr lvl="2"/>
            <a:r>
              <a:rPr lang="en-US" sz="2100" dirty="0"/>
              <a:t>Services will be connected into existing house plumbing.</a:t>
            </a:r>
          </a:p>
          <a:p>
            <a:pPr lvl="2"/>
            <a:r>
              <a:rPr lang="en-US" sz="2100" dirty="0"/>
              <a:t>Each home will experience a loss of service during the connection to the home.  The loss will be approximately 1 hour.</a:t>
            </a:r>
          </a:p>
        </p:txBody>
      </p:sp>
    </p:spTree>
    <p:extLst>
      <p:ext uri="{BB962C8B-B14F-4D97-AF65-F5344CB8AC3E}">
        <p14:creationId xmlns:p14="http://schemas.microsoft.com/office/powerpoint/2010/main" val="3102762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9141618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9144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C76BF-C012-4F12-B29D-ED3FE56CF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4" y="489439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9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Donovan Smith Mobile Home Park Sanitary Sewer and Water Extensions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1479733"/>
            <a:ext cx="20574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9141618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649C75-EA2C-031B-6C35-23C1021E9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3781" y="2427541"/>
            <a:ext cx="7335113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53720"/>
      </p:ext>
    </p:extLst>
  </p:cSld>
  <p:clrMapOvr>
    <a:masterClrMapping/>
  </p:clrMapOvr>
  <p:transition spd="med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79" y="347471"/>
            <a:ext cx="8325612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98B3CF-8D52-4E88-A243-ACD64256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85216"/>
            <a:ext cx="788670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>
                <a:solidFill>
                  <a:schemeClr val="bg1"/>
                </a:solidFill>
              </a:rPr>
              <a:t>Donovan Smith Mobile Home Park Sanitary Sewer and Water Extensions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1BD103A-3D21-3E7B-5B18-1E3B165152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r="8836" b="-3"/>
          <a:stretch/>
        </p:blipFill>
        <p:spPr>
          <a:xfrm>
            <a:off x="630936" y="2516777"/>
            <a:ext cx="4677156" cy="36601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18194-D731-4708-BE43-81A467D3C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136" y="2516777"/>
            <a:ext cx="2852928" cy="3660185"/>
          </a:xfrm>
        </p:spPr>
        <p:txBody>
          <a:bodyPr anchor="ctr">
            <a:normAutofit/>
          </a:bodyPr>
          <a:lstStyle/>
          <a:p>
            <a:r>
              <a:rPr lang="en-US" sz="1900"/>
              <a:t>Abandonment of Septic Systems</a:t>
            </a:r>
          </a:p>
          <a:p>
            <a:pPr lvl="2"/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3141782184"/>
      </p:ext>
    </p:extLst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B5DFCDA-694D-4637-8E9B-038575194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64056" cy="6858000"/>
          </a:xfrm>
          <a:custGeom>
            <a:avLst/>
            <a:gdLst>
              <a:gd name="connsiteX0" fmla="*/ 9952075 w 9952075"/>
              <a:gd name="connsiteY0" fmla="*/ 6858000 h 6858000"/>
              <a:gd name="connsiteX1" fmla="*/ 108694 w 9952075"/>
              <a:gd name="connsiteY1" fmla="*/ 6858000 h 6858000"/>
              <a:gd name="connsiteX2" fmla="*/ 79127 w 9952075"/>
              <a:gd name="connsiteY2" fmla="*/ 6681235 h 6858000"/>
              <a:gd name="connsiteX3" fmla="*/ 0 w 9952075"/>
              <a:gd name="connsiteY3" fmla="*/ 5565888 h 6858000"/>
              <a:gd name="connsiteX4" fmla="*/ 2190696 w 9952075"/>
              <a:gd name="connsiteY4" fmla="*/ 145339 h 6858000"/>
              <a:gd name="connsiteX5" fmla="*/ 2339431 w 9952075"/>
              <a:gd name="connsiteY5" fmla="*/ 0 h 6858000"/>
              <a:gd name="connsiteX6" fmla="*/ 9952075 w 995207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2075" h="6858000">
                <a:moveTo>
                  <a:pt x="9952075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9952075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4DB276E-BFF1-43F5-AB90-7ABA4B9A9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239012" cy="6858000"/>
          </a:xfrm>
          <a:custGeom>
            <a:avLst/>
            <a:gdLst>
              <a:gd name="connsiteX0" fmla="*/ 9652017 w 9652017"/>
              <a:gd name="connsiteY0" fmla="*/ 6858000 h 6858000"/>
              <a:gd name="connsiteX1" fmla="*/ 112827 w 9652017"/>
              <a:gd name="connsiteY1" fmla="*/ 6858000 h 6858000"/>
              <a:gd name="connsiteX2" fmla="*/ 76084 w 9652017"/>
              <a:gd name="connsiteY2" fmla="*/ 6638337 h 6858000"/>
              <a:gd name="connsiteX3" fmla="*/ 0 w 9652017"/>
              <a:gd name="connsiteY3" fmla="*/ 5565888 h 6858000"/>
              <a:gd name="connsiteX4" fmla="*/ 2157501 w 9652017"/>
              <a:gd name="connsiteY4" fmla="*/ 301488 h 6858000"/>
              <a:gd name="connsiteX5" fmla="*/ 2472310 w 9652017"/>
              <a:gd name="connsiteY5" fmla="*/ 0 h 6858000"/>
              <a:gd name="connsiteX6" fmla="*/ 9652017 w 9652017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52017" h="6858000">
                <a:moveTo>
                  <a:pt x="9652017" y="6858000"/>
                </a:moveTo>
                <a:lnTo>
                  <a:pt x="112827" y="6858000"/>
                </a:lnTo>
                <a:lnTo>
                  <a:pt x="76084" y="6638337"/>
                </a:lnTo>
                <a:cubicBezTo>
                  <a:pt x="25944" y="6288079"/>
                  <a:pt x="0" y="5930014"/>
                  <a:pt x="0" y="5565888"/>
                </a:cubicBezTo>
                <a:cubicBezTo>
                  <a:pt x="0" y="3514654"/>
                  <a:pt x="823309" y="1655711"/>
                  <a:pt x="2157501" y="301488"/>
                </a:cubicBezTo>
                <a:lnTo>
                  <a:pt x="2472310" y="0"/>
                </a:lnTo>
                <a:lnTo>
                  <a:pt x="9652017" y="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F883E3-C4CA-468A-B740-16F838FF5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818270" cy="128823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Donovan Smith Mobile Home Park Sanitary Sewer and Water Extensions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4C0F0-D9EE-4F41-A2FA-4F64FE7CB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956390"/>
            <a:ext cx="5491718" cy="3907465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300" b="1" dirty="0"/>
              <a:t>OWNER:			</a:t>
            </a:r>
            <a:r>
              <a:rPr lang="en-US" sz="1300" b="1" u="sng" dirty="0"/>
              <a:t>Lewes BPW</a:t>
            </a:r>
            <a:r>
              <a:rPr lang="en-US" sz="1300" b="1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b="1" dirty="0"/>
              <a:t>Represented by:		Austin Calaman (General 			Manager)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b="1" dirty="0"/>
              <a:t>			Robin Davis (Ass’t. General 			Manager)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b="1" dirty="0"/>
              <a:t>		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b="1" dirty="0"/>
              <a:t>CONTRACTOR:		</a:t>
            </a:r>
            <a:r>
              <a:rPr lang="en-US" sz="1300" b="1" u="sng" dirty="0"/>
              <a:t>Teal Construction, Inc.</a:t>
            </a:r>
            <a:endParaRPr lang="en-US" sz="1300" b="1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300" b="1" dirty="0"/>
              <a:t>Represented by:		Johnny Stant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b="1" dirty="0"/>
              <a:t>	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b="1" dirty="0"/>
              <a:t>ENGINEER:		</a:t>
            </a:r>
            <a:r>
              <a:rPr lang="en-US" sz="1300" b="1" u="sng" dirty="0"/>
              <a:t>George, Miles &amp; Buhr, LLC</a:t>
            </a:r>
            <a:endParaRPr lang="en-US" sz="1300" b="1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300" b="1" dirty="0"/>
              <a:t>Represented by:		Josh Elliott, P.E.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b="1" dirty="0"/>
              <a:t>			Vincent Luciani, P.E.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b="1" dirty="0"/>
              <a:t>			Charlie O’Donnell, P.E.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b="1" dirty="0"/>
              <a:t>			Duane Hoffman</a:t>
            </a:r>
          </a:p>
          <a:p>
            <a:pPr marL="0" indent="0">
              <a:lnSpc>
                <a:spcPct val="90000"/>
              </a:lnSpc>
              <a:buNone/>
            </a:pPr>
            <a:endParaRPr lang="en-US" sz="1300" b="1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300" b="1" dirty="0"/>
              <a:t>CONTRACT TIME:	630 Calendar Days</a:t>
            </a:r>
          </a:p>
        </p:txBody>
      </p:sp>
    </p:spTree>
    <p:extLst>
      <p:ext uri="{BB962C8B-B14F-4D97-AF65-F5344CB8AC3E}">
        <p14:creationId xmlns:p14="http://schemas.microsoft.com/office/powerpoint/2010/main" val="3115805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5DFCDA-694D-4637-8E9B-038575194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64056" cy="6858000"/>
          </a:xfrm>
          <a:custGeom>
            <a:avLst/>
            <a:gdLst>
              <a:gd name="connsiteX0" fmla="*/ 9952075 w 9952075"/>
              <a:gd name="connsiteY0" fmla="*/ 6858000 h 6858000"/>
              <a:gd name="connsiteX1" fmla="*/ 108694 w 9952075"/>
              <a:gd name="connsiteY1" fmla="*/ 6858000 h 6858000"/>
              <a:gd name="connsiteX2" fmla="*/ 79127 w 9952075"/>
              <a:gd name="connsiteY2" fmla="*/ 6681235 h 6858000"/>
              <a:gd name="connsiteX3" fmla="*/ 0 w 9952075"/>
              <a:gd name="connsiteY3" fmla="*/ 5565888 h 6858000"/>
              <a:gd name="connsiteX4" fmla="*/ 2190696 w 9952075"/>
              <a:gd name="connsiteY4" fmla="*/ 145339 h 6858000"/>
              <a:gd name="connsiteX5" fmla="*/ 2339431 w 9952075"/>
              <a:gd name="connsiteY5" fmla="*/ 0 h 6858000"/>
              <a:gd name="connsiteX6" fmla="*/ 9952075 w 995207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2075" h="6858000">
                <a:moveTo>
                  <a:pt x="9952075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9952075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DB276E-BFF1-43F5-AB90-7ABA4B9A9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239012" cy="6858000"/>
          </a:xfrm>
          <a:custGeom>
            <a:avLst/>
            <a:gdLst>
              <a:gd name="connsiteX0" fmla="*/ 9652017 w 9652017"/>
              <a:gd name="connsiteY0" fmla="*/ 6858000 h 6858000"/>
              <a:gd name="connsiteX1" fmla="*/ 112827 w 9652017"/>
              <a:gd name="connsiteY1" fmla="*/ 6858000 h 6858000"/>
              <a:gd name="connsiteX2" fmla="*/ 76084 w 9652017"/>
              <a:gd name="connsiteY2" fmla="*/ 6638337 h 6858000"/>
              <a:gd name="connsiteX3" fmla="*/ 0 w 9652017"/>
              <a:gd name="connsiteY3" fmla="*/ 5565888 h 6858000"/>
              <a:gd name="connsiteX4" fmla="*/ 2157501 w 9652017"/>
              <a:gd name="connsiteY4" fmla="*/ 301488 h 6858000"/>
              <a:gd name="connsiteX5" fmla="*/ 2472310 w 9652017"/>
              <a:gd name="connsiteY5" fmla="*/ 0 h 6858000"/>
              <a:gd name="connsiteX6" fmla="*/ 9652017 w 9652017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52017" h="6858000">
                <a:moveTo>
                  <a:pt x="9652017" y="6858000"/>
                </a:moveTo>
                <a:lnTo>
                  <a:pt x="112827" y="6858000"/>
                </a:lnTo>
                <a:lnTo>
                  <a:pt x="76084" y="6638337"/>
                </a:lnTo>
                <a:cubicBezTo>
                  <a:pt x="25944" y="6288079"/>
                  <a:pt x="0" y="5930014"/>
                  <a:pt x="0" y="5565888"/>
                </a:cubicBezTo>
                <a:cubicBezTo>
                  <a:pt x="0" y="3514654"/>
                  <a:pt x="823309" y="1655711"/>
                  <a:pt x="2157501" y="301488"/>
                </a:cubicBezTo>
                <a:lnTo>
                  <a:pt x="2472310" y="0"/>
                </a:lnTo>
                <a:lnTo>
                  <a:pt x="9652017" y="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2A298A-4B37-44DC-90FB-5622929A3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818270" cy="128823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Donovan Smith Mobile Home Park Sanitary Sewer and Water Extensions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10180-06BE-4AC3-A6B9-CBFF36437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956390"/>
            <a:ext cx="5491718" cy="3907465"/>
          </a:xfrm>
        </p:spPr>
        <p:txBody>
          <a:bodyPr anchor="t">
            <a:normAutofit/>
          </a:bodyPr>
          <a:lstStyle/>
          <a:p>
            <a:r>
              <a:rPr lang="en-US" sz="2100"/>
              <a:t>Rebuild of Community Roads</a:t>
            </a:r>
          </a:p>
          <a:p>
            <a:pPr lvl="2"/>
            <a:r>
              <a:rPr lang="en-US" sz="2100"/>
              <a:t>At the completion of all utility work, the roadway will be removed and rebuilt.</a:t>
            </a:r>
          </a:p>
          <a:p>
            <a:pPr lvl="2"/>
            <a:r>
              <a:rPr lang="en-US" sz="2100"/>
              <a:t>The speed bumps will be replaced with speed humps.</a:t>
            </a:r>
          </a:p>
          <a:p>
            <a:pPr lvl="2"/>
            <a:r>
              <a:rPr lang="en-US" sz="2100"/>
              <a:t>Signage will be added for the one-way roads.</a:t>
            </a:r>
          </a:p>
        </p:txBody>
      </p:sp>
    </p:spTree>
    <p:extLst>
      <p:ext uri="{BB962C8B-B14F-4D97-AF65-F5344CB8AC3E}">
        <p14:creationId xmlns:p14="http://schemas.microsoft.com/office/powerpoint/2010/main" val="2235128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298A-4B37-44DC-90FB-5622929A3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60" y="1783959"/>
            <a:ext cx="306548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3300" kern="1200">
                <a:solidFill>
                  <a:schemeClr val="tx1"/>
                </a:solidFill>
              </a:rPr>
              <a:t>Donovan Smith Mobile Home Park Sanitary Sewer and Water Extensions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B9B778-F32A-B14C-E3B9-5FBB9DD93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3" r="-1" b="446"/>
          <a:stretch/>
        </p:blipFill>
        <p:spPr>
          <a:xfrm>
            <a:off x="20" y="10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53015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5DFCDA-694D-4637-8E9B-038575194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64056" cy="6858000"/>
          </a:xfrm>
          <a:custGeom>
            <a:avLst/>
            <a:gdLst>
              <a:gd name="connsiteX0" fmla="*/ 9952075 w 9952075"/>
              <a:gd name="connsiteY0" fmla="*/ 6858000 h 6858000"/>
              <a:gd name="connsiteX1" fmla="*/ 108694 w 9952075"/>
              <a:gd name="connsiteY1" fmla="*/ 6858000 h 6858000"/>
              <a:gd name="connsiteX2" fmla="*/ 79127 w 9952075"/>
              <a:gd name="connsiteY2" fmla="*/ 6681235 h 6858000"/>
              <a:gd name="connsiteX3" fmla="*/ 0 w 9952075"/>
              <a:gd name="connsiteY3" fmla="*/ 5565888 h 6858000"/>
              <a:gd name="connsiteX4" fmla="*/ 2190696 w 9952075"/>
              <a:gd name="connsiteY4" fmla="*/ 145339 h 6858000"/>
              <a:gd name="connsiteX5" fmla="*/ 2339431 w 9952075"/>
              <a:gd name="connsiteY5" fmla="*/ 0 h 6858000"/>
              <a:gd name="connsiteX6" fmla="*/ 9952075 w 995207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2075" h="6858000">
                <a:moveTo>
                  <a:pt x="9952075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9952075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DB276E-BFF1-43F5-AB90-7ABA4B9A9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239012" cy="6858000"/>
          </a:xfrm>
          <a:custGeom>
            <a:avLst/>
            <a:gdLst>
              <a:gd name="connsiteX0" fmla="*/ 9652017 w 9652017"/>
              <a:gd name="connsiteY0" fmla="*/ 6858000 h 6858000"/>
              <a:gd name="connsiteX1" fmla="*/ 112827 w 9652017"/>
              <a:gd name="connsiteY1" fmla="*/ 6858000 h 6858000"/>
              <a:gd name="connsiteX2" fmla="*/ 76084 w 9652017"/>
              <a:gd name="connsiteY2" fmla="*/ 6638337 h 6858000"/>
              <a:gd name="connsiteX3" fmla="*/ 0 w 9652017"/>
              <a:gd name="connsiteY3" fmla="*/ 5565888 h 6858000"/>
              <a:gd name="connsiteX4" fmla="*/ 2157501 w 9652017"/>
              <a:gd name="connsiteY4" fmla="*/ 301488 h 6858000"/>
              <a:gd name="connsiteX5" fmla="*/ 2472310 w 9652017"/>
              <a:gd name="connsiteY5" fmla="*/ 0 h 6858000"/>
              <a:gd name="connsiteX6" fmla="*/ 9652017 w 9652017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52017" h="6858000">
                <a:moveTo>
                  <a:pt x="9652017" y="6858000"/>
                </a:moveTo>
                <a:lnTo>
                  <a:pt x="112827" y="6858000"/>
                </a:lnTo>
                <a:lnTo>
                  <a:pt x="76084" y="6638337"/>
                </a:lnTo>
                <a:cubicBezTo>
                  <a:pt x="25944" y="6288079"/>
                  <a:pt x="0" y="5930014"/>
                  <a:pt x="0" y="5565888"/>
                </a:cubicBezTo>
                <a:cubicBezTo>
                  <a:pt x="0" y="3514654"/>
                  <a:pt x="823309" y="1655711"/>
                  <a:pt x="2157501" y="301488"/>
                </a:cubicBezTo>
                <a:lnTo>
                  <a:pt x="2472310" y="0"/>
                </a:lnTo>
                <a:lnTo>
                  <a:pt x="9652017" y="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9E025-2F3D-4F98-86BE-86D651499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818270" cy="128823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Donovan Smith Mobile Home Park Sanitary Sewer and Water Extensions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D949A-7FEF-424A-A742-8958A5511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956390"/>
            <a:ext cx="5491718" cy="390746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900" dirty="0"/>
              <a:t>GMB Project Staff</a:t>
            </a:r>
          </a:p>
          <a:p>
            <a:pPr lvl="2">
              <a:lnSpc>
                <a:spcPct val="90000"/>
              </a:lnSpc>
            </a:pPr>
            <a:r>
              <a:rPr lang="en-US" sz="1900" dirty="0"/>
              <a:t>Duane Hoffman – (302) 519-3527 – </a:t>
            </a:r>
            <a:r>
              <a:rPr lang="en-US" sz="1900" dirty="0">
                <a:hlinkClick r:id="rId2"/>
              </a:rPr>
              <a:t>dhoffman@gmbnet.com</a:t>
            </a:r>
            <a:r>
              <a:rPr lang="en-US" sz="1900" dirty="0"/>
              <a:t> Duane will be GMB’s onsite Resident Project Representative (RPR) present onsite full-time for the duration of the work. All questions  are to be directed to Duane during construction.  We do not want direct communication with the contractor and the residents.</a:t>
            </a:r>
          </a:p>
          <a:p>
            <a:pPr lvl="2">
              <a:lnSpc>
                <a:spcPct val="90000"/>
              </a:lnSpc>
            </a:pPr>
            <a:r>
              <a:rPr lang="en-US" sz="1900" dirty="0"/>
              <a:t>Duane will be available to coordinate any work on homeowners lots (e.g., location of water services, sewer cleanouts, etc.).</a:t>
            </a:r>
          </a:p>
        </p:txBody>
      </p:sp>
    </p:spTree>
    <p:extLst>
      <p:ext uri="{BB962C8B-B14F-4D97-AF65-F5344CB8AC3E}">
        <p14:creationId xmlns:p14="http://schemas.microsoft.com/office/powerpoint/2010/main" val="864223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7">
            <a:extLst>
              <a:ext uri="{FF2B5EF4-FFF2-40B4-BE49-F238E27FC236}">
                <a16:creationId xmlns:a16="http://schemas.microsoft.com/office/drawing/2014/main" id="{CB5DFCDA-694D-4637-8E9B-038575194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64056" cy="6858000"/>
          </a:xfrm>
          <a:custGeom>
            <a:avLst/>
            <a:gdLst>
              <a:gd name="connsiteX0" fmla="*/ 9952075 w 9952075"/>
              <a:gd name="connsiteY0" fmla="*/ 6858000 h 6858000"/>
              <a:gd name="connsiteX1" fmla="*/ 108694 w 9952075"/>
              <a:gd name="connsiteY1" fmla="*/ 6858000 h 6858000"/>
              <a:gd name="connsiteX2" fmla="*/ 79127 w 9952075"/>
              <a:gd name="connsiteY2" fmla="*/ 6681235 h 6858000"/>
              <a:gd name="connsiteX3" fmla="*/ 0 w 9952075"/>
              <a:gd name="connsiteY3" fmla="*/ 5565888 h 6858000"/>
              <a:gd name="connsiteX4" fmla="*/ 2190696 w 9952075"/>
              <a:gd name="connsiteY4" fmla="*/ 145339 h 6858000"/>
              <a:gd name="connsiteX5" fmla="*/ 2339431 w 9952075"/>
              <a:gd name="connsiteY5" fmla="*/ 0 h 6858000"/>
              <a:gd name="connsiteX6" fmla="*/ 9952075 w 995207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2075" h="6858000">
                <a:moveTo>
                  <a:pt x="9952075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9952075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E4DB276E-BFF1-43F5-AB90-7ABA4B9A9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239012" cy="6858000"/>
          </a:xfrm>
          <a:custGeom>
            <a:avLst/>
            <a:gdLst>
              <a:gd name="connsiteX0" fmla="*/ 9652017 w 9652017"/>
              <a:gd name="connsiteY0" fmla="*/ 6858000 h 6858000"/>
              <a:gd name="connsiteX1" fmla="*/ 112827 w 9652017"/>
              <a:gd name="connsiteY1" fmla="*/ 6858000 h 6858000"/>
              <a:gd name="connsiteX2" fmla="*/ 76084 w 9652017"/>
              <a:gd name="connsiteY2" fmla="*/ 6638337 h 6858000"/>
              <a:gd name="connsiteX3" fmla="*/ 0 w 9652017"/>
              <a:gd name="connsiteY3" fmla="*/ 5565888 h 6858000"/>
              <a:gd name="connsiteX4" fmla="*/ 2157501 w 9652017"/>
              <a:gd name="connsiteY4" fmla="*/ 301488 h 6858000"/>
              <a:gd name="connsiteX5" fmla="*/ 2472310 w 9652017"/>
              <a:gd name="connsiteY5" fmla="*/ 0 h 6858000"/>
              <a:gd name="connsiteX6" fmla="*/ 9652017 w 9652017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52017" h="6858000">
                <a:moveTo>
                  <a:pt x="9652017" y="6858000"/>
                </a:moveTo>
                <a:lnTo>
                  <a:pt x="112827" y="6858000"/>
                </a:lnTo>
                <a:lnTo>
                  <a:pt x="76084" y="6638337"/>
                </a:lnTo>
                <a:cubicBezTo>
                  <a:pt x="25944" y="6288079"/>
                  <a:pt x="0" y="5930014"/>
                  <a:pt x="0" y="5565888"/>
                </a:cubicBezTo>
                <a:cubicBezTo>
                  <a:pt x="0" y="3514654"/>
                  <a:pt x="823309" y="1655711"/>
                  <a:pt x="2157501" y="301488"/>
                </a:cubicBezTo>
                <a:lnTo>
                  <a:pt x="2472310" y="0"/>
                </a:lnTo>
                <a:lnTo>
                  <a:pt x="9652017" y="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C6EDFB-119C-4338-889A-3B20DBA81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818270" cy="128823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Donovan Smith Mobile Home Park Sanitary Sewer and Water Extensions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999DF-FF8D-4396-9870-59C204851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956390"/>
            <a:ext cx="5491718" cy="3907465"/>
          </a:xfrm>
        </p:spPr>
        <p:txBody>
          <a:bodyPr anchor="t">
            <a:normAutofit/>
          </a:bodyPr>
          <a:lstStyle/>
          <a:p>
            <a:r>
              <a:rPr lang="en-US" sz="4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981400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B5DFCDA-694D-4637-8E9B-038575194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64056" cy="6858000"/>
          </a:xfrm>
          <a:custGeom>
            <a:avLst/>
            <a:gdLst>
              <a:gd name="connsiteX0" fmla="*/ 9952075 w 9952075"/>
              <a:gd name="connsiteY0" fmla="*/ 6858000 h 6858000"/>
              <a:gd name="connsiteX1" fmla="*/ 108694 w 9952075"/>
              <a:gd name="connsiteY1" fmla="*/ 6858000 h 6858000"/>
              <a:gd name="connsiteX2" fmla="*/ 79127 w 9952075"/>
              <a:gd name="connsiteY2" fmla="*/ 6681235 h 6858000"/>
              <a:gd name="connsiteX3" fmla="*/ 0 w 9952075"/>
              <a:gd name="connsiteY3" fmla="*/ 5565888 h 6858000"/>
              <a:gd name="connsiteX4" fmla="*/ 2190696 w 9952075"/>
              <a:gd name="connsiteY4" fmla="*/ 145339 h 6858000"/>
              <a:gd name="connsiteX5" fmla="*/ 2339431 w 9952075"/>
              <a:gd name="connsiteY5" fmla="*/ 0 h 6858000"/>
              <a:gd name="connsiteX6" fmla="*/ 9952075 w 995207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2075" h="6858000">
                <a:moveTo>
                  <a:pt x="9952075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9952075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4DB276E-BFF1-43F5-AB90-7ABA4B9A9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239012" cy="6858000"/>
          </a:xfrm>
          <a:custGeom>
            <a:avLst/>
            <a:gdLst>
              <a:gd name="connsiteX0" fmla="*/ 9652017 w 9652017"/>
              <a:gd name="connsiteY0" fmla="*/ 6858000 h 6858000"/>
              <a:gd name="connsiteX1" fmla="*/ 112827 w 9652017"/>
              <a:gd name="connsiteY1" fmla="*/ 6858000 h 6858000"/>
              <a:gd name="connsiteX2" fmla="*/ 76084 w 9652017"/>
              <a:gd name="connsiteY2" fmla="*/ 6638337 h 6858000"/>
              <a:gd name="connsiteX3" fmla="*/ 0 w 9652017"/>
              <a:gd name="connsiteY3" fmla="*/ 5565888 h 6858000"/>
              <a:gd name="connsiteX4" fmla="*/ 2157501 w 9652017"/>
              <a:gd name="connsiteY4" fmla="*/ 301488 h 6858000"/>
              <a:gd name="connsiteX5" fmla="*/ 2472310 w 9652017"/>
              <a:gd name="connsiteY5" fmla="*/ 0 h 6858000"/>
              <a:gd name="connsiteX6" fmla="*/ 9652017 w 9652017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52017" h="6858000">
                <a:moveTo>
                  <a:pt x="9652017" y="6858000"/>
                </a:moveTo>
                <a:lnTo>
                  <a:pt x="112827" y="6858000"/>
                </a:lnTo>
                <a:lnTo>
                  <a:pt x="76084" y="6638337"/>
                </a:lnTo>
                <a:cubicBezTo>
                  <a:pt x="25944" y="6288079"/>
                  <a:pt x="0" y="5930014"/>
                  <a:pt x="0" y="5565888"/>
                </a:cubicBezTo>
                <a:cubicBezTo>
                  <a:pt x="0" y="3514654"/>
                  <a:pt x="823309" y="1655711"/>
                  <a:pt x="2157501" y="301488"/>
                </a:cubicBezTo>
                <a:lnTo>
                  <a:pt x="2472310" y="0"/>
                </a:lnTo>
                <a:lnTo>
                  <a:pt x="9652017" y="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5FF64-9874-4619-A2B1-EE2C852E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818270" cy="128823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Donovan Smith Mobile Home Park Sanitary Sewer and Water Extensions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E879B-F85C-486E-889F-6673E165D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956390"/>
            <a:ext cx="5491718" cy="390746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Objectives of Project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Replacement of the existing water mains with new PVC water main within Donovan Smith.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Installation of new water services to each home and connection of water services to each home.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Installation of new PVC sanitary sewer gravity mains in Donovan Smith.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Installation of new sanitary sewer laterals to each home and connection of the laterals to each home.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Abandonment of existing Sewer and Water.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Rebuild all roads within Donovan Smith.</a:t>
            </a:r>
          </a:p>
          <a:p>
            <a:pPr lvl="2">
              <a:lnSpc>
                <a:spcPct val="9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5426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5DFCDA-694D-4637-8E9B-038575194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64056" cy="6858000"/>
          </a:xfrm>
          <a:custGeom>
            <a:avLst/>
            <a:gdLst>
              <a:gd name="connsiteX0" fmla="*/ 9952075 w 9952075"/>
              <a:gd name="connsiteY0" fmla="*/ 6858000 h 6858000"/>
              <a:gd name="connsiteX1" fmla="*/ 108694 w 9952075"/>
              <a:gd name="connsiteY1" fmla="*/ 6858000 h 6858000"/>
              <a:gd name="connsiteX2" fmla="*/ 79127 w 9952075"/>
              <a:gd name="connsiteY2" fmla="*/ 6681235 h 6858000"/>
              <a:gd name="connsiteX3" fmla="*/ 0 w 9952075"/>
              <a:gd name="connsiteY3" fmla="*/ 5565888 h 6858000"/>
              <a:gd name="connsiteX4" fmla="*/ 2190696 w 9952075"/>
              <a:gd name="connsiteY4" fmla="*/ 145339 h 6858000"/>
              <a:gd name="connsiteX5" fmla="*/ 2339431 w 9952075"/>
              <a:gd name="connsiteY5" fmla="*/ 0 h 6858000"/>
              <a:gd name="connsiteX6" fmla="*/ 9952075 w 995207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2075" h="6858000">
                <a:moveTo>
                  <a:pt x="9952075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9952075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DB276E-BFF1-43F5-AB90-7ABA4B9A9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239012" cy="6858000"/>
          </a:xfrm>
          <a:custGeom>
            <a:avLst/>
            <a:gdLst>
              <a:gd name="connsiteX0" fmla="*/ 9652017 w 9652017"/>
              <a:gd name="connsiteY0" fmla="*/ 6858000 h 6858000"/>
              <a:gd name="connsiteX1" fmla="*/ 112827 w 9652017"/>
              <a:gd name="connsiteY1" fmla="*/ 6858000 h 6858000"/>
              <a:gd name="connsiteX2" fmla="*/ 76084 w 9652017"/>
              <a:gd name="connsiteY2" fmla="*/ 6638337 h 6858000"/>
              <a:gd name="connsiteX3" fmla="*/ 0 w 9652017"/>
              <a:gd name="connsiteY3" fmla="*/ 5565888 h 6858000"/>
              <a:gd name="connsiteX4" fmla="*/ 2157501 w 9652017"/>
              <a:gd name="connsiteY4" fmla="*/ 301488 h 6858000"/>
              <a:gd name="connsiteX5" fmla="*/ 2472310 w 9652017"/>
              <a:gd name="connsiteY5" fmla="*/ 0 h 6858000"/>
              <a:gd name="connsiteX6" fmla="*/ 9652017 w 9652017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52017" h="6858000">
                <a:moveTo>
                  <a:pt x="9652017" y="6858000"/>
                </a:moveTo>
                <a:lnTo>
                  <a:pt x="112827" y="6858000"/>
                </a:lnTo>
                <a:lnTo>
                  <a:pt x="76084" y="6638337"/>
                </a:lnTo>
                <a:cubicBezTo>
                  <a:pt x="25944" y="6288079"/>
                  <a:pt x="0" y="5930014"/>
                  <a:pt x="0" y="5565888"/>
                </a:cubicBezTo>
                <a:cubicBezTo>
                  <a:pt x="0" y="3514654"/>
                  <a:pt x="823309" y="1655711"/>
                  <a:pt x="2157501" y="301488"/>
                </a:cubicBezTo>
                <a:lnTo>
                  <a:pt x="2472310" y="0"/>
                </a:lnTo>
                <a:lnTo>
                  <a:pt x="9652017" y="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7499A2-AA4E-4868-86E3-26FFCF57F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818270" cy="128823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Donovan Smith Mobile Home Park Sanitary Sewer and Water Extensions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37080-5729-4B53-84D6-20525369C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956390"/>
            <a:ext cx="5491718" cy="3907465"/>
          </a:xfrm>
        </p:spPr>
        <p:txBody>
          <a:bodyPr anchor="t">
            <a:normAutofit/>
          </a:bodyPr>
          <a:lstStyle/>
          <a:p>
            <a:r>
              <a:rPr lang="en-US" sz="2100" dirty="0"/>
              <a:t>Anticipated Schedule</a:t>
            </a:r>
          </a:p>
          <a:p>
            <a:pPr lvl="2"/>
            <a:r>
              <a:rPr lang="en-US" sz="2100" dirty="0"/>
              <a:t>The duration of the project is 630 calendar days.  The tentative start date is mid February 2023, and the tentative completion date is mid November 2024. </a:t>
            </a:r>
          </a:p>
          <a:p>
            <a:pPr lvl="2"/>
            <a:r>
              <a:rPr lang="en-US" sz="2100" dirty="0"/>
              <a:t>Progress meetings will occur monthly after construction begins.</a:t>
            </a:r>
          </a:p>
        </p:txBody>
      </p:sp>
    </p:spTree>
    <p:extLst>
      <p:ext uri="{BB962C8B-B14F-4D97-AF65-F5344CB8AC3E}">
        <p14:creationId xmlns:p14="http://schemas.microsoft.com/office/powerpoint/2010/main" val="3539498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B5DFCDA-694D-4637-8E9B-038575194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64056" cy="6858000"/>
          </a:xfrm>
          <a:custGeom>
            <a:avLst/>
            <a:gdLst>
              <a:gd name="connsiteX0" fmla="*/ 9952075 w 9952075"/>
              <a:gd name="connsiteY0" fmla="*/ 6858000 h 6858000"/>
              <a:gd name="connsiteX1" fmla="*/ 108694 w 9952075"/>
              <a:gd name="connsiteY1" fmla="*/ 6858000 h 6858000"/>
              <a:gd name="connsiteX2" fmla="*/ 79127 w 9952075"/>
              <a:gd name="connsiteY2" fmla="*/ 6681235 h 6858000"/>
              <a:gd name="connsiteX3" fmla="*/ 0 w 9952075"/>
              <a:gd name="connsiteY3" fmla="*/ 5565888 h 6858000"/>
              <a:gd name="connsiteX4" fmla="*/ 2190696 w 9952075"/>
              <a:gd name="connsiteY4" fmla="*/ 145339 h 6858000"/>
              <a:gd name="connsiteX5" fmla="*/ 2339431 w 9952075"/>
              <a:gd name="connsiteY5" fmla="*/ 0 h 6858000"/>
              <a:gd name="connsiteX6" fmla="*/ 9952075 w 995207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2075" h="6858000">
                <a:moveTo>
                  <a:pt x="9952075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9952075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4DB276E-BFF1-43F5-AB90-7ABA4B9A9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239012" cy="6858000"/>
          </a:xfrm>
          <a:custGeom>
            <a:avLst/>
            <a:gdLst>
              <a:gd name="connsiteX0" fmla="*/ 9652017 w 9652017"/>
              <a:gd name="connsiteY0" fmla="*/ 6858000 h 6858000"/>
              <a:gd name="connsiteX1" fmla="*/ 112827 w 9652017"/>
              <a:gd name="connsiteY1" fmla="*/ 6858000 h 6858000"/>
              <a:gd name="connsiteX2" fmla="*/ 76084 w 9652017"/>
              <a:gd name="connsiteY2" fmla="*/ 6638337 h 6858000"/>
              <a:gd name="connsiteX3" fmla="*/ 0 w 9652017"/>
              <a:gd name="connsiteY3" fmla="*/ 5565888 h 6858000"/>
              <a:gd name="connsiteX4" fmla="*/ 2157501 w 9652017"/>
              <a:gd name="connsiteY4" fmla="*/ 301488 h 6858000"/>
              <a:gd name="connsiteX5" fmla="*/ 2472310 w 9652017"/>
              <a:gd name="connsiteY5" fmla="*/ 0 h 6858000"/>
              <a:gd name="connsiteX6" fmla="*/ 9652017 w 9652017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52017" h="6858000">
                <a:moveTo>
                  <a:pt x="9652017" y="6858000"/>
                </a:moveTo>
                <a:lnTo>
                  <a:pt x="112827" y="6858000"/>
                </a:lnTo>
                <a:lnTo>
                  <a:pt x="76084" y="6638337"/>
                </a:lnTo>
                <a:cubicBezTo>
                  <a:pt x="25944" y="6288079"/>
                  <a:pt x="0" y="5930014"/>
                  <a:pt x="0" y="5565888"/>
                </a:cubicBezTo>
                <a:cubicBezTo>
                  <a:pt x="0" y="3514654"/>
                  <a:pt x="823309" y="1655711"/>
                  <a:pt x="2157501" y="301488"/>
                </a:cubicBezTo>
                <a:lnTo>
                  <a:pt x="2472310" y="0"/>
                </a:lnTo>
                <a:lnTo>
                  <a:pt x="9652017" y="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5FF64-9874-4619-A2B1-EE2C852E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818270" cy="128823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Donovan Smith Mobile Home Park Sanitary Sewer and Water Extensions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E879B-F85C-486E-889F-6673E165D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956390"/>
            <a:ext cx="5491718" cy="3907465"/>
          </a:xfrm>
        </p:spPr>
        <p:txBody>
          <a:bodyPr anchor="t">
            <a:normAutofit/>
          </a:bodyPr>
          <a:lstStyle/>
          <a:p>
            <a:r>
              <a:rPr lang="en-US" sz="2100" dirty="0"/>
              <a:t>Sequence of Construction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100" dirty="0"/>
              <a:t>Sewer main installation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100" dirty="0"/>
              <a:t>Water main installation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100" dirty="0"/>
              <a:t>Sewer and Water service connection to homes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100" dirty="0"/>
              <a:t>Abandonment of existing sewer and water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100" dirty="0"/>
              <a:t>Road rebuilding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100" dirty="0"/>
              <a:t>Restoration</a:t>
            </a:r>
          </a:p>
        </p:txBody>
      </p:sp>
    </p:spTree>
    <p:extLst>
      <p:ext uri="{BB962C8B-B14F-4D97-AF65-F5344CB8AC3E}">
        <p14:creationId xmlns:p14="http://schemas.microsoft.com/office/powerpoint/2010/main" val="1870934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3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552316" y="0"/>
            <a:ext cx="359168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E79F81-7997-4C2D-06E9-D9D5EF367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051" y="640081"/>
            <a:ext cx="2532887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3800" kern="1200" dirty="0">
                <a:solidFill>
                  <a:schemeClr val="bg1"/>
                </a:solidFill>
              </a:rPr>
              <a:t>Staging Area/ Equipment Storage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316ACA-4B0F-D16E-0441-0FB69BA578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22" r="21702"/>
          <a:stretch/>
        </p:blipFill>
        <p:spPr>
          <a:xfrm>
            <a:off x="20" y="10"/>
            <a:ext cx="56509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44118"/>
      </p:ext>
    </p:extLst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5DFCDA-694D-4637-8E9B-038575194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64056" cy="6858000"/>
          </a:xfrm>
          <a:custGeom>
            <a:avLst/>
            <a:gdLst>
              <a:gd name="connsiteX0" fmla="*/ 9952075 w 9952075"/>
              <a:gd name="connsiteY0" fmla="*/ 6858000 h 6858000"/>
              <a:gd name="connsiteX1" fmla="*/ 108694 w 9952075"/>
              <a:gd name="connsiteY1" fmla="*/ 6858000 h 6858000"/>
              <a:gd name="connsiteX2" fmla="*/ 79127 w 9952075"/>
              <a:gd name="connsiteY2" fmla="*/ 6681235 h 6858000"/>
              <a:gd name="connsiteX3" fmla="*/ 0 w 9952075"/>
              <a:gd name="connsiteY3" fmla="*/ 5565888 h 6858000"/>
              <a:gd name="connsiteX4" fmla="*/ 2190696 w 9952075"/>
              <a:gd name="connsiteY4" fmla="*/ 145339 h 6858000"/>
              <a:gd name="connsiteX5" fmla="*/ 2339431 w 9952075"/>
              <a:gd name="connsiteY5" fmla="*/ 0 h 6858000"/>
              <a:gd name="connsiteX6" fmla="*/ 9952075 w 995207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2075" h="6858000">
                <a:moveTo>
                  <a:pt x="9952075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9952075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DB276E-BFF1-43F5-AB90-7ABA4B9A9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239012" cy="6858000"/>
          </a:xfrm>
          <a:custGeom>
            <a:avLst/>
            <a:gdLst>
              <a:gd name="connsiteX0" fmla="*/ 9652017 w 9652017"/>
              <a:gd name="connsiteY0" fmla="*/ 6858000 h 6858000"/>
              <a:gd name="connsiteX1" fmla="*/ 112827 w 9652017"/>
              <a:gd name="connsiteY1" fmla="*/ 6858000 h 6858000"/>
              <a:gd name="connsiteX2" fmla="*/ 76084 w 9652017"/>
              <a:gd name="connsiteY2" fmla="*/ 6638337 h 6858000"/>
              <a:gd name="connsiteX3" fmla="*/ 0 w 9652017"/>
              <a:gd name="connsiteY3" fmla="*/ 5565888 h 6858000"/>
              <a:gd name="connsiteX4" fmla="*/ 2157501 w 9652017"/>
              <a:gd name="connsiteY4" fmla="*/ 301488 h 6858000"/>
              <a:gd name="connsiteX5" fmla="*/ 2472310 w 9652017"/>
              <a:gd name="connsiteY5" fmla="*/ 0 h 6858000"/>
              <a:gd name="connsiteX6" fmla="*/ 9652017 w 9652017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52017" h="6858000">
                <a:moveTo>
                  <a:pt x="9652017" y="6858000"/>
                </a:moveTo>
                <a:lnTo>
                  <a:pt x="112827" y="6858000"/>
                </a:lnTo>
                <a:lnTo>
                  <a:pt x="76084" y="6638337"/>
                </a:lnTo>
                <a:cubicBezTo>
                  <a:pt x="25944" y="6288079"/>
                  <a:pt x="0" y="5930014"/>
                  <a:pt x="0" y="5565888"/>
                </a:cubicBezTo>
                <a:cubicBezTo>
                  <a:pt x="0" y="3514654"/>
                  <a:pt x="823309" y="1655711"/>
                  <a:pt x="2157501" y="301488"/>
                </a:cubicBezTo>
                <a:lnTo>
                  <a:pt x="2472310" y="0"/>
                </a:lnTo>
                <a:lnTo>
                  <a:pt x="9652017" y="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98B3CF-8D52-4E88-A243-ACD64256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818270" cy="128823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Donovan Smith Mobile Home Park Sanitary Sewer and Water Extensions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18194-D731-4708-BE43-81A467D3C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956390"/>
            <a:ext cx="5491718" cy="3907465"/>
          </a:xfrm>
        </p:spPr>
        <p:txBody>
          <a:bodyPr anchor="t">
            <a:normAutofit/>
          </a:bodyPr>
          <a:lstStyle/>
          <a:p>
            <a:r>
              <a:rPr lang="en-US" sz="2100"/>
              <a:t>Installation of Sanitary Sewer Gravity Main</a:t>
            </a:r>
          </a:p>
          <a:p>
            <a:pPr lvl="2"/>
            <a:r>
              <a:rPr lang="en-US" sz="2100"/>
              <a:t>The existing sanitary sewer mains are a mix of old clay pipe and shallow-small diameter PVC pipe both which are prone to cracking. </a:t>
            </a:r>
          </a:p>
          <a:p>
            <a:pPr lvl="2"/>
            <a:r>
              <a:rPr lang="en-US" sz="2100"/>
              <a:t>The proposed sanitary sewer mains will be large diameter PVC buried at the proper depth.</a:t>
            </a:r>
          </a:p>
          <a:p>
            <a:pPr lvl="2"/>
            <a:r>
              <a:rPr lang="en-US" sz="2100"/>
              <a:t>The sewer main will require dewatering.</a:t>
            </a:r>
          </a:p>
        </p:txBody>
      </p:sp>
    </p:spTree>
    <p:extLst>
      <p:ext uri="{BB962C8B-B14F-4D97-AF65-F5344CB8AC3E}">
        <p14:creationId xmlns:p14="http://schemas.microsoft.com/office/powerpoint/2010/main" val="602286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552316" y="0"/>
            <a:ext cx="359168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C5FE2-B3A1-427B-8C31-BD9D81A40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051" y="640081"/>
            <a:ext cx="2532887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3200" kern="1200" dirty="0">
                <a:solidFill>
                  <a:schemeClr val="bg1"/>
                </a:solidFill>
              </a:rPr>
              <a:t>Sanitary Sewer Installation With a Trench Box</a:t>
            </a:r>
          </a:p>
        </p:txBody>
      </p:sp>
      <p:pic>
        <p:nvPicPr>
          <p:cNvPr id="11" name="Content Placeholder 10" descr="A picture containing outdoor, ground, person, hole&#10;&#10;Description automatically generated">
            <a:extLst>
              <a:ext uri="{FF2B5EF4-FFF2-40B4-BE49-F238E27FC236}">
                <a16:creationId xmlns:a16="http://schemas.microsoft.com/office/drawing/2014/main" id="{09620ED0-AA02-BDCE-63F8-8E1581E6C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9" r="17651"/>
          <a:stretch/>
        </p:blipFill>
        <p:spPr>
          <a:xfrm>
            <a:off x="20" y="10"/>
            <a:ext cx="56509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39735"/>
      </p:ext>
    </p:extLst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552316" y="0"/>
            <a:ext cx="359168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961DC9-798D-4631-86EC-751F2AAE2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051" y="640081"/>
            <a:ext cx="2532887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3200" kern="1200" dirty="0">
                <a:solidFill>
                  <a:schemeClr val="bg1"/>
                </a:solidFill>
              </a:rPr>
              <a:t>Dewatering System and Sanitary Sewer Trench</a:t>
            </a:r>
          </a:p>
        </p:txBody>
      </p:sp>
      <p:pic>
        <p:nvPicPr>
          <p:cNvPr id="6" name="Content Placeholder 5" descr="A picture containing stone&#10;&#10;Description automatically generated">
            <a:extLst>
              <a:ext uri="{FF2B5EF4-FFF2-40B4-BE49-F238E27FC236}">
                <a16:creationId xmlns:a16="http://schemas.microsoft.com/office/drawing/2014/main" id="{DF338BD1-9779-39AE-BD1E-B15F6B66D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2" b="2"/>
          <a:stretch/>
        </p:blipFill>
        <p:spPr>
          <a:xfrm rot="5400000">
            <a:off x="-603504" y="603504"/>
            <a:ext cx="6858000" cy="56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64226"/>
      </p:ext>
    </p:extLst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16686</TotalTime>
  <Words>884</Words>
  <Application>Microsoft Office PowerPoint</Application>
  <PresentationFormat>On-screen Show (4:3)</PresentationFormat>
  <Paragraphs>87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Arial</vt:lpstr>
      <vt:lpstr>Default Design</vt:lpstr>
      <vt:lpstr>Donovan Smith Mobile Home Park Sanitary Sewer and Water Extensions  Community Meeting</vt:lpstr>
      <vt:lpstr>Donovan Smith Mobile Home Park Sanitary Sewer and Water Extensions</vt:lpstr>
      <vt:lpstr>Donovan Smith Mobile Home Park Sanitary Sewer and Water Extensions</vt:lpstr>
      <vt:lpstr>Donovan Smith Mobile Home Park Sanitary Sewer and Water Extensions</vt:lpstr>
      <vt:lpstr>Donovan Smith Mobile Home Park Sanitary Sewer and Water Extensions</vt:lpstr>
      <vt:lpstr>Staging Area/ Equipment Storage</vt:lpstr>
      <vt:lpstr>Donovan Smith Mobile Home Park Sanitary Sewer and Water Extensions</vt:lpstr>
      <vt:lpstr>Sanitary Sewer Installation With a Trench Box</vt:lpstr>
      <vt:lpstr>Dewatering System and Sanitary Sewer Trench</vt:lpstr>
      <vt:lpstr>Dewatering Pump and Buried Dewatering Crossing</vt:lpstr>
      <vt:lpstr>Daily Trench Restoration</vt:lpstr>
      <vt:lpstr>Donovan Smith Mobile Home Park Sanitary Sewer and Water Extensions</vt:lpstr>
      <vt:lpstr>Donovan Smith Mobile Home Park Sanitary Sewer and Water Extensions</vt:lpstr>
      <vt:lpstr>Donovan Smith Mobile Home Park Sanitary Sewer and Water Extensions</vt:lpstr>
      <vt:lpstr>Donovan Smith Mobile Home Park Sanitary Sewer and Water Extensions</vt:lpstr>
      <vt:lpstr>Donovan Smith Mobile Home Park Sanitary Sewer and Water Extensions</vt:lpstr>
      <vt:lpstr>Donovan Smith Mobile Home Park Sanitary Sewer and Water Extensions</vt:lpstr>
      <vt:lpstr>Donovan Smith Mobile Home Park Sanitary Sewer and Water Extensions</vt:lpstr>
      <vt:lpstr>Donovan Smith Mobile Home Park Sanitary Sewer and Water Extensions</vt:lpstr>
      <vt:lpstr>Donovan Smith Mobile Home Park Sanitary Sewer and Water Extensions</vt:lpstr>
      <vt:lpstr>Donovan Smith Mobile Home Park Sanitary Sewer and Water Extensions</vt:lpstr>
      <vt:lpstr>Donovan Smith Mobile Home Park Sanitary Sewer and Water Extensions</vt:lpstr>
      <vt:lpstr>Donovan Smith Mobile Home Park Sanitary Sewer and Water Extensions</vt:lpstr>
    </vt:vector>
  </TitlesOfParts>
  <Company>George, Miles &amp; Buhr,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Amanda H. Pollack</dc:creator>
  <cp:lastModifiedBy>Joshua T. Elliott</cp:lastModifiedBy>
  <cp:revision>589</cp:revision>
  <cp:lastPrinted>2017-07-11T19:00:03Z</cp:lastPrinted>
  <dcterms:created xsi:type="dcterms:W3CDTF">2004-03-10T13:23:41Z</dcterms:created>
  <dcterms:modified xsi:type="dcterms:W3CDTF">2022-11-17T19:50:26Z</dcterms:modified>
</cp:coreProperties>
</file>