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8"/>
    <p:sldMasterId id="2147483687" r:id="rId9"/>
    <p:sldMasterId id="2147483702" r:id="rId10"/>
    <p:sldMasterId id="2147483715" r:id="rId11"/>
  </p:sldMasterIdLst>
  <p:notesMasterIdLst>
    <p:notesMasterId r:id="rId29"/>
  </p:notesMasterIdLst>
  <p:handoutMasterIdLst>
    <p:handoutMasterId r:id="rId30"/>
  </p:handoutMasterIdLst>
  <p:sldIdLst>
    <p:sldId id="268" r:id="rId12"/>
    <p:sldId id="272" r:id="rId13"/>
    <p:sldId id="312" r:id="rId14"/>
    <p:sldId id="313" r:id="rId15"/>
    <p:sldId id="441" r:id="rId16"/>
    <p:sldId id="314" r:id="rId17"/>
    <p:sldId id="261" r:id="rId18"/>
    <p:sldId id="338" r:id="rId19"/>
    <p:sldId id="439" r:id="rId20"/>
    <p:sldId id="437" r:id="rId21"/>
    <p:sldId id="440" r:id="rId22"/>
    <p:sldId id="290" r:id="rId23"/>
    <p:sldId id="286" r:id="rId24"/>
    <p:sldId id="288" r:id="rId25"/>
    <p:sldId id="291" r:id="rId26"/>
    <p:sldId id="325" r:id="rId27"/>
    <p:sldId id="279" r:id="rId28"/>
  </p:sldIdLst>
  <p:sldSz cx="9144000" cy="6858000" type="screen4x3"/>
  <p:notesSz cx="7008813" cy="9294813"/>
  <p:custDataLst>
    <p:custData r:id="rId5"/>
    <p:custData r:id="rId4"/>
    <p:custData r:id="rId6"/>
    <p:custData r:id="rId7"/>
    <p:custData r:id="rId3"/>
    <p:custData r:id="rId2"/>
    <p:custData r:id="rId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achey, Brian" initials="PB" lastIdx="3" clrIdx="0">
    <p:extLst>
      <p:ext uri="{19B8F6BF-5375-455C-9EA6-DF929625EA0E}">
        <p15:presenceInfo xmlns:p15="http://schemas.microsoft.com/office/powerpoint/2012/main" userId="Peachey, Bri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6A9E3"/>
    <a:srgbClr val="A7BE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1506" y="102"/>
      </p:cViewPr>
      <p:guideLst/>
    </p:cSldViewPr>
  </p:slideViewPr>
  <p:notesTextViewPr>
    <p:cViewPr>
      <p:scale>
        <a:sx n="1" d="1"/>
        <a:sy n="1" d="1"/>
      </p:scale>
      <p:origin x="0" y="0"/>
    </p:cViewPr>
  </p:notesTextViewPr>
  <p:sorterViewPr>
    <p:cViewPr>
      <p:scale>
        <a:sx n="100" d="100"/>
        <a:sy n="100" d="100"/>
      </p:scale>
      <p:origin x="0" y="-139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theme" Target="theme/theme1.xml"/><Relationship Id="rId7" Type="http://schemas.openxmlformats.org/officeDocument/2006/relationships/customXml" Target="../customXml/item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4.xml"/><Relationship Id="rId24" Type="http://schemas.openxmlformats.org/officeDocument/2006/relationships/slide" Target="slides/slide13.xml"/><Relationship Id="rId32"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10" Type="http://schemas.openxmlformats.org/officeDocument/2006/relationships/slideMaster" Target="slideMasters/slideMaster3.xml"/><Relationship Id="rId19" Type="http://schemas.openxmlformats.org/officeDocument/2006/relationships/slide" Target="slides/slide8.xml"/><Relationship Id="rId3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88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6887" cy="466725"/>
          </a:xfrm>
          <a:prstGeom prst="rect">
            <a:avLst/>
          </a:prstGeom>
        </p:spPr>
        <p:txBody>
          <a:bodyPr vert="horz" lIns="91440" tIns="45720" rIns="91440" bIns="45720" rtlCol="0"/>
          <a:lstStyle>
            <a:lvl1pPr algn="r">
              <a:defRPr sz="1200"/>
            </a:lvl1pPr>
          </a:lstStyle>
          <a:p>
            <a:fld id="{E6592C1D-3AD8-4551-AC39-B49D2E7E9298}" type="datetimeFigureOut">
              <a:rPr lang="en-US" smtClean="0"/>
              <a:t>08/26/2022</a:t>
            </a:fld>
            <a:endParaRPr lang="en-US"/>
          </a:p>
        </p:txBody>
      </p:sp>
      <p:sp>
        <p:nvSpPr>
          <p:cNvPr id="4" name="Footer Placeholder 3"/>
          <p:cNvSpPr>
            <a:spLocks noGrp="1"/>
          </p:cNvSpPr>
          <p:nvPr>
            <p:ph type="ftr" sz="quarter" idx="2"/>
          </p:nvPr>
        </p:nvSpPr>
        <p:spPr>
          <a:xfrm>
            <a:off x="0" y="8828088"/>
            <a:ext cx="303688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8088"/>
            <a:ext cx="3036887" cy="466725"/>
          </a:xfrm>
          <a:prstGeom prst="rect">
            <a:avLst/>
          </a:prstGeom>
        </p:spPr>
        <p:txBody>
          <a:bodyPr vert="horz" lIns="91440" tIns="45720" rIns="91440" bIns="45720" rtlCol="0" anchor="b"/>
          <a:lstStyle>
            <a:lvl1pPr algn="r">
              <a:defRPr sz="1200"/>
            </a:lvl1pPr>
          </a:lstStyle>
          <a:p>
            <a:fld id="{406F41DB-A8A4-49EF-B36A-E7A0CEC12D1E}" type="slidenum">
              <a:rPr lang="en-US" smtClean="0"/>
              <a:t>‹#›</a:t>
            </a:fld>
            <a:endParaRPr lang="en-US"/>
          </a:p>
        </p:txBody>
      </p:sp>
    </p:spTree>
    <p:extLst>
      <p:ext uri="{BB962C8B-B14F-4D97-AF65-F5344CB8AC3E}">
        <p14:creationId xmlns:p14="http://schemas.microsoft.com/office/powerpoint/2010/main" val="191779729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152" cy="466355"/>
          </a:xfrm>
          <a:prstGeom prst="rect">
            <a:avLst/>
          </a:prstGeom>
        </p:spPr>
        <p:txBody>
          <a:bodyPr vert="horz" lIns="93159" tIns="46580" rIns="93159" bIns="46580" rtlCol="0"/>
          <a:lstStyle>
            <a:lvl1pPr algn="l">
              <a:defRPr sz="1200"/>
            </a:lvl1pPr>
          </a:lstStyle>
          <a:p>
            <a:endParaRPr lang="en-US"/>
          </a:p>
        </p:txBody>
      </p:sp>
      <p:sp>
        <p:nvSpPr>
          <p:cNvPr id="3" name="Date Placeholder 2"/>
          <p:cNvSpPr>
            <a:spLocks noGrp="1"/>
          </p:cNvSpPr>
          <p:nvPr>
            <p:ph type="dt" idx="1"/>
          </p:nvPr>
        </p:nvSpPr>
        <p:spPr>
          <a:xfrm>
            <a:off x="3970039" y="0"/>
            <a:ext cx="3037152" cy="466355"/>
          </a:xfrm>
          <a:prstGeom prst="rect">
            <a:avLst/>
          </a:prstGeom>
        </p:spPr>
        <p:txBody>
          <a:bodyPr vert="horz" lIns="93159" tIns="46580" rIns="93159" bIns="46580" rtlCol="0"/>
          <a:lstStyle>
            <a:lvl1pPr algn="r">
              <a:defRPr sz="1200"/>
            </a:lvl1pPr>
          </a:lstStyle>
          <a:p>
            <a:fld id="{95310DB8-EDAF-4A60-8EE2-A77B18ED61D2}" type="datetimeFigureOut">
              <a:rPr lang="en-US" smtClean="0"/>
              <a:t>08/26/2022</a:t>
            </a:fld>
            <a:endParaRPr lang="en-US"/>
          </a:p>
        </p:txBody>
      </p:sp>
      <p:sp>
        <p:nvSpPr>
          <p:cNvPr id="4" name="Slide Image Placeholder 3"/>
          <p:cNvSpPr>
            <a:spLocks noGrp="1" noRot="1" noChangeAspect="1"/>
          </p:cNvSpPr>
          <p:nvPr>
            <p:ph type="sldImg" idx="2"/>
          </p:nvPr>
        </p:nvSpPr>
        <p:spPr>
          <a:xfrm>
            <a:off x="1412875" y="1162050"/>
            <a:ext cx="4183063" cy="3136900"/>
          </a:xfrm>
          <a:prstGeom prst="rect">
            <a:avLst/>
          </a:prstGeom>
          <a:noFill/>
          <a:ln w="12700">
            <a:solidFill>
              <a:prstClr val="black"/>
            </a:solidFill>
          </a:ln>
        </p:spPr>
        <p:txBody>
          <a:bodyPr vert="horz" lIns="93159" tIns="46580" rIns="93159" bIns="46580" rtlCol="0" anchor="ctr"/>
          <a:lstStyle/>
          <a:p>
            <a:endParaRPr lang="en-US"/>
          </a:p>
        </p:txBody>
      </p:sp>
      <p:sp>
        <p:nvSpPr>
          <p:cNvPr id="5" name="Notes Placeholder 4"/>
          <p:cNvSpPr>
            <a:spLocks noGrp="1"/>
          </p:cNvSpPr>
          <p:nvPr>
            <p:ph type="body" sz="quarter" idx="3"/>
          </p:nvPr>
        </p:nvSpPr>
        <p:spPr>
          <a:xfrm>
            <a:off x="700882" y="4473129"/>
            <a:ext cx="5607050" cy="3659833"/>
          </a:xfrm>
          <a:prstGeom prst="rect">
            <a:avLst/>
          </a:prstGeom>
        </p:spPr>
        <p:txBody>
          <a:bodyPr vert="horz" lIns="93159" tIns="46580" rIns="93159" bIns="465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8460"/>
            <a:ext cx="3037152" cy="466354"/>
          </a:xfrm>
          <a:prstGeom prst="rect">
            <a:avLst/>
          </a:prstGeom>
        </p:spPr>
        <p:txBody>
          <a:bodyPr vert="horz" lIns="93159" tIns="46580" rIns="93159" bIns="46580" rtlCol="0" anchor="b"/>
          <a:lstStyle>
            <a:lvl1pPr algn="l">
              <a:defRPr sz="1200"/>
            </a:lvl1pPr>
          </a:lstStyle>
          <a:p>
            <a:endParaRPr lang="en-US"/>
          </a:p>
        </p:txBody>
      </p:sp>
      <p:sp>
        <p:nvSpPr>
          <p:cNvPr id="7" name="Slide Number Placeholder 6"/>
          <p:cNvSpPr>
            <a:spLocks noGrp="1"/>
          </p:cNvSpPr>
          <p:nvPr>
            <p:ph type="sldNum" sz="quarter" idx="5"/>
          </p:nvPr>
        </p:nvSpPr>
        <p:spPr>
          <a:xfrm>
            <a:off x="3970039" y="8828460"/>
            <a:ext cx="3037152" cy="466354"/>
          </a:xfrm>
          <a:prstGeom prst="rect">
            <a:avLst/>
          </a:prstGeom>
        </p:spPr>
        <p:txBody>
          <a:bodyPr vert="horz" lIns="93159" tIns="46580" rIns="93159" bIns="46580" rtlCol="0" anchor="b"/>
          <a:lstStyle>
            <a:lvl1pPr algn="r">
              <a:defRPr sz="1200"/>
            </a:lvl1pPr>
          </a:lstStyle>
          <a:p>
            <a:fld id="{8A844ACF-3440-4576-ADBB-6B140DDB2E3D}" type="slidenum">
              <a:rPr lang="en-US" smtClean="0"/>
              <a:t>‹#›</a:t>
            </a:fld>
            <a:endParaRPr lang="en-US"/>
          </a:p>
        </p:txBody>
      </p:sp>
    </p:spTree>
    <p:extLst>
      <p:ext uri="{BB962C8B-B14F-4D97-AF65-F5344CB8AC3E}">
        <p14:creationId xmlns:p14="http://schemas.microsoft.com/office/powerpoint/2010/main" val="138469156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37889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24421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83514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07652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37352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4082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10699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02053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45988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31580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85058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85058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7860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AA9315-04C9-4594-A66C-A2F634E3F377}"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185506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3075844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microsoft.com/office/2007/relationships/hdphoto" Target="../media/hdphoto1.wdp"/><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microsoft.com/office/2007/relationships/hdphoto" Target="../media/hdphoto1.wdp"/><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microsoft.com/office/2007/relationships/hdphoto" Target="../media/hdphoto1.wdp"/><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23.png"/><Relationship Id="rId4"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microsoft.com/office/2007/relationships/hdphoto" Target="../media/hdphoto1.wdp"/><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chemeClr val="bg1"/>
        </a:solidFill>
        <a:effectLst/>
      </p:bgPr>
    </p:bg>
    <p:spTree>
      <p:nvGrpSpPr>
        <p:cNvPr id="1" name=""/>
        <p:cNvGrpSpPr/>
        <p:nvPr/>
      </p:nvGrpSpPr>
      <p:grpSpPr>
        <a:xfrm>
          <a:off x="0" y="0"/>
          <a:ext cx="0" cy="0"/>
          <a:chOff x="0" y="0"/>
          <a:chExt cx="0" cy="0"/>
        </a:xfrm>
      </p:grpSpPr>
      <p:pic>
        <p:nvPicPr>
          <p:cNvPr id="12" name="Picture 11" descr="A person sitting on a couch using a computer&#10;&#10;Description automatically generated">
            <a:extLst>
              <a:ext uri="{FF2B5EF4-FFF2-40B4-BE49-F238E27FC236}">
                <a16:creationId xmlns:a16="http://schemas.microsoft.com/office/drawing/2014/main" id="{A7AEAC38-7F54-4C7F-933C-79608E8650FD}"/>
              </a:ext>
            </a:extLst>
          </p:cNvPr>
          <p:cNvPicPr>
            <a:picLocks noChangeAspect="1"/>
          </p:cNvPicPr>
          <p:nvPr userDrawn="1"/>
        </p:nvPicPr>
        <p:blipFill rotWithShape="1">
          <a:blip r:embed="rId2" cstate="print">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0" y="0"/>
            <a:ext cx="9143999" cy="6858000"/>
          </a:xfrm>
          <a:prstGeom prst="rect">
            <a:avLst/>
          </a:prstGeom>
        </p:spPr>
      </p:pic>
      <p:sp>
        <p:nvSpPr>
          <p:cNvPr id="2" name="Rectangle 1">
            <a:extLst>
              <a:ext uri="{FF2B5EF4-FFF2-40B4-BE49-F238E27FC236}">
                <a16:creationId xmlns:a16="http://schemas.microsoft.com/office/drawing/2014/main" id="{87B068EC-0AEF-48D7-BF43-F4EBCDA5D2C8}"/>
              </a:ext>
            </a:extLst>
          </p:cNvPr>
          <p:cNvSpPr/>
          <p:nvPr userDrawn="1"/>
        </p:nvSpPr>
        <p:spPr>
          <a:xfrm>
            <a:off x="0" y="0"/>
            <a:ext cx="9143999" cy="6858000"/>
          </a:xfrm>
          <a:prstGeom prst="rect">
            <a:avLst/>
          </a:prstGeom>
          <a:solidFill>
            <a:srgbClr val="86A9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F54F2822-D1CB-4996-BC30-3529C98C7C55}"/>
              </a:ext>
            </a:extLst>
          </p:cNvPr>
          <p:cNvSpPr/>
          <p:nvPr userDrawn="1"/>
        </p:nvSpPr>
        <p:spPr>
          <a:xfrm>
            <a:off x="0" y="593860"/>
            <a:ext cx="5173980" cy="5709333"/>
          </a:xfrm>
          <a:prstGeom prst="rect">
            <a:avLst/>
          </a:prstGeom>
          <a:solidFill>
            <a:schemeClr val="accent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 Placeholder 20">
            <a:extLst>
              <a:ext uri="{FF2B5EF4-FFF2-40B4-BE49-F238E27FC236}">
                <a16:creationId xmlns:a16="http://schemas.microsoft.com/office/drawing/2014/main" id="{F917BD43-F62A-46DA-9F0A-2ADE62D120A1}"/>
              </a:ext>
            </a:extLst>
          </p:cNvPr>
          <p:cNvSpPr>
            <a:spLocks noGrp="1"/>
          </p:cNvSpPr>
          <p:nvPr>
            <p:ph type="body" sz="quarter" idx="12" hasCustomPrompt="1"/>
          </p:nvPr>
        </p:nvSpPr>
        <p:spPr>
          <a:xfrm>
            <a:off x="342900" y="1471431"/>
            <a:ext cx="4372824" cy="954591"/>
          </a:xfrm>
          <a:prstGeom prst="rect">
            <a:avLst/>
          </a:prstGeom>
        </p:spPr>
        <p:txBody>
          <a:bodyPr anchor="b"/>
          <a:lstStyle>
            <a:lvl1pPr marL="0" indent="0" algn="l">
              <a:lnSpc>
                <a:spcPct val="100000"/>
              </a:lnSpc>
              <a:spcBef>
                <a:spcPts val="0"/>
              </a:spcBef>
              <a:buNone/>
              <a:defRPr sz="3200" b="1" cap="none" spc="0" baseline="0">
                <a:solidFill>
                  <a:schemeClr val="bg1"/>
                </a:solidFill>
              </a:defRPr>
            </a:lvl1pPr>
            <a:lvl2pPr marL="0" indent="0" algn="l">
              <a:lnSpc>
                <a:spcPct val="100000"/>
              </a:lnSpc>
              <a:spcBef>
                <a:spcPts val="0"/>
              </a:spcBef>
              <a:buNone/>
              <a:defRPr sz="1200" cap="all" spc="0" baseline="0">
                <a:solidFill>
                  <a:schemeClr val="bg1"/>
                </a:solidFill>
              </a:defRPr>
            </a:lvl2pPr>
          </a:lstStyle>
          <a:p>
            <a:pPr lvl="0"/>
            <a:r>
              <a:rPr lang="en-US" dirty="0"/>
              <a:t>Cover Slide</a:t>
            </a:r>
          </a:p>
        </p:txBody>
      </p:sp>
      <p:cxnSp>
        <p:nvCxnSpPr>
          <p:cNvPr id="16" name="Straight Connector 15">
            <a:extLst>
              <a:ext uri="{FF2B5EF4-FFF2-40B4-BE49-F238E27FC236}">
                <a16:creationId xmlns:a16="http://schemas.microsoft.com/office/drawing/2014/main" id="{08507C62-6D34-4332-A8F6-571C806A089C}"/>
              </a:ext>
            </a:extLst>
          </p:cNvPr>
          <p:cNvCxnSpPr>
            <a:cxnSpLocks/>
          </p:cNvCxnSpPr>
          <p:nvPr userDrawn="1"/>
        </p:nvCxnSpPr>
        <p:spPr>
          <a:xfrm>
            <a:off x="1696284" y="5370159"/>
            <a:ext cx="0" cy="646331"/>
          </a:xfrm>
          <a:prstGeom prst="line">
            <a:avLst/>
          </a:prstGeom>
          <a:ln>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EA7ED31-1275-4851-943F-FD4F3B25823A}"/>
              </a:ext>
            </a:extLst>
          </p:cNvPr>
          <p:cNvSpPr txBox="1"/>
          <p:nvPr userDrawn="1"/>
        </p:nvSpPr>
        <p:spPr>
          <a:xfrm>
            <a:off x="342900" y="3121301"/>
            <a:ext cx="4381500" cy="184666"/>
          </a:xfrm>
          <a:prstGeom prst="rect">
            <a:avLst/>
          </a:prstGeom>
          <a:noFill/>
        </p:spPr>
        <p:txBody>
          <a:bodyPr wrap="square" lIns="0" tIns="0" rIns="0" bIns="0" rtlCol="0" anchor="ctr" anchorCtr="0">
            <a:spAutoFit/>
          </a:bodyPr>
          <a:lstStyle/>
          <a:p>
            <a:r>
              <a:rPr lang="en-US" sz="1200" b="1" dirty="0">
                <a:solidFill>
                  <a:prstClr val="white"/>
                </a:solidFill>
              </a:rPr>
              <a:t>Introducing:</a:t>
            </a:r>
          </a:p>
        </p:txBody>
      </p:sp>
      <p:sp>
        <p:nvSpPr>
          <p:cNvPr id="36" name="TextBox 35">
            <a:extLst>
              <a:ext uri="{FF2B5EF4-FFF2-40B4-BE49-F238E27FC236}">
                <a16:creationId xmlns:a16="http://schemas.microsoft.com/office/drawing/2014/main" id="{5C84DB27-ACD6-4B1E-A377-14FDADA83ABE}"/>
              </a:ext>
            </a:extLst>
          </p:cNvPr>
          <p:cNvSpPr txBox="1"/>
          <p:nvPr userDrawn="1"/>
        </p:nvSpPr>
        <p:spPr>
          <a:xfrm>
            <a:off x="342900" y="5416325"/>
            <a:ext cx="1098713" cy="569387"/>
          </a:xfrm>
          <a:prstGeom prst="rect">
            <a:avLst/>
          </a:prstGeom>
          <a:noFill/>
        </p:spPr>
        <p:txBody>
          <a:bodyPr wrap="square" lIns="0" tIns="0" rIns="0" bIns="0" rtlCol="0">
            <a:spAutoFit/>
          </a:bodyPr>
          <a:lstStyle/>
          <a:p>
            <a:r>
              <a:rPr lang="sv-SE" sz="1000" b="1" dirty="0">
                <a:solidFill>
                  <a:srgbClr val="1F2A44"/>
                </a:solidFill>
              </a:rPr>
              <a:t>RM1</a:t>
            </a:r>
            <a:r>
              <a:rPr lang="fr-FR" sz="1000" b="1" baseline="30000" dirty="0">
                <a:solidFill>
                  <a:srgbClr val="1F2A44"/>
                </a:solidFill>
              </a:rPr>
              <a:t>®</a:t>
            </a:r>
            <a:endParaRPr lang="sv-SE" sz="1000" b="1" dirty="0">
              <a:solidFill>
                <a:srgbClr val="1F2A44"/>
              </a:solidFill>
            </a:endParaRPr>
          </a:p>
          <a:p>
            <a:r>
              <a:rPr lang="sv-SE" sz="900" dirty="0">
                <a:solidFill>
                  <a:prstClr val="white"/>
                </a:solidFill>
              </a:rPr>
              <a:t>Title</a:t>
            </a:r>
          </a:p>
          <a:p>
            <a:r>
              <a:rPr lang="sv-SE" sz="900" dirty="0">
                <a:solidFill>
                  <a:prstClr val="white"/>
                </a:solidFill>
              </a:rPr>
              <a:t>(717) 291-1234</a:t>
            </a:r>
          </a:p>
          <a:p>
            <a:r>
              <a:rPr lang="sv-SE" sz="900" dirty="0">
                <a:solidFill>
                  <a:prstClr val="white"/>
                </a:solidFill>
              </a:rPr>
              <a:t>AName@fult.com</a:t>
            </a:r>
          </a:p>
        </p:txBody>
      </p:sp>
      <p:sp>
        <p:nvSpPr>
          <p:cNvPr id="37" name="TextBox 36">
            <a:extLst>
              <a:ext uri="{FF2B5EF4-FFF2-40B4-BE49-F238E27FC236}">
                <a16:creationId xmlns:a16="http://schemas.microsoft.com/office/drawing/2014/main" id="{2E8619BF-C93B-41B5-91BB-527466E24EE8}"/>
              </a:ext>
            </a:extLst>
          </p:cNvPr>
          <p:cNvSpPr txBox="1"/>
          <p:nvPr userDrawn="1"/>
        </p:nvSpPr>
        <p:spPr>
          <a:xfrm>
            <a:off x="1950955" y="5416325"/>
            <a:ext cx="1098713" cy="569387"/>
          </a:xfrm>
          <a:prstGeom prst="rect">
            <a:avLst/>
          </a:prstGeom>
          <a:noFill/>
        </p:spPr>
        <p:txBody>
          <a:bodyPr wrap="square" lIns="0" tIns="0" rIns="0" bIns="0" rtlCol="0">
            <a:spAutoFit/>
          </a:bodyPr>
          <a:lstStyle/>
          <a:p>
            <a:r>
              <a:rPr lang="sv-SE" sz="1000" b="1" dirty="0">
                <a:solidFill>
                  <a:srgbClr val="1F2A44"/>
                </a:solidFill>
              </a:rPr>
              <a:t>PM1</a:t>
            </a:r>
            <a:r>
              <a:rPr lang="fr-FR" sz="1000" b="1" dirty="0">
                <a:solidFill>
                  <a:srgbClr val="1F2A44"/>
                </a:solidFill>
              </a:rPr>
              <a:t>®</a:t>
            </a:r>
            <a:endParaRPr lang="sv-SE" sz="1000" b="1" dirty="0">
              <a:solidFill>
                <a:srgbClr val="1F2A44"/>
              </a:solidFill>
            </a:endParaRPr>
          </a:p>
          <a:p>
            <a:r>
              <a:rPr lang="sv-SE" sz="900" dirty="0">
                <a:solidFill>
                  <a:prstClr val="white"/>
                </a:solidFill>
              </a:rPr>
              <a:t>Title</a:t>
            </a:r>
          </a:p>
          <a:p>
            <a:r>
              <a:rPr lang="sv-SE" sz="900" dirty="0">
                <a:solidFill>
                  <a:prstClr val="white"/>
                </a:solidFill>
              </a:rPr>
              <a:t>(717) 291-1234</a:t>
            </a:r>
          </a:p>
          <a:p>
            <a:r>
              <a:rPr lang="sv-SE" sz="900" dirty="0">
                <a:solidFill>
                  <a:prstClr val="white"/>
                </a:solidFill>
              </a:rPr>
              <a:t>AName@fult.com</a:t>
            </a:r>
          </a:p>
        </p:txBody>
      </p:sp>
      <p:sp>
        <p:nvSpPr>
          <p:cNvPr id="38" name="TextBox 37">
            <a:extLst>
              <a:ext uri="{FF2B5EF4-FFF2-40B4-BE49-F238E27FC236}">
                <a16:creationId xmlns:a16="http://schemas.microsoft.com/office/drawing/2014/main" id="{DFD50B6A-263C-4648-B0E4-8337A0CCBA03}"/>
              </a:ext>
            </a:extLst>
          </p:cNvPr>
          <p:cNvSpPr txBox="1"/>
          <p:nvPr userDrawn="1"/>
        </p:nvSpPr>
        <p:spPr>
          <a:xfrm>
            <a:off x="3559011" y="5416325"/>
            <a:ext cx="1098713" cy="569387"/>
          </a:xfrm>
          <a:prstGeom prst="rect">
            <a:avLst/>
          </a:prstGeom>
          <a:noFill/>
        </p:spPr>
        <p:txBody>
          <a:bodyPr wrap="square" lIns="0" tIns="0" rIns="0" bIns="0" rtlCol="0">
            <a:spAutoFit/>
          </a:bodyPr>
          <a:lstStyle/>
          <a:p>
            <a:r>
              <a:rPr lang="sv-SE" sz="1000" b="1" dirty="0">
                <a:solidFill>
                  <a:srgbClr val="1F2A44"/>
                </a:solidFill>
              </a:rPr>
              <a:t>Planner1</a:t>
            </a:r>
            <a:r>
              <a:rPr lang="fr-FR" sz="1000" b="1" dirty="0">
                <a:solidFill>
                  <a:srgbClr val="1F2A44"/>
                </a:solidFill>
              </a:rPr>
              <a:t>®</a:t>
            </a:r>
            <a:endParaRPr lang="sv-SE" sz="1000" b="1" dirty="0">
              <a:solidFill>
                <a:srgbClr val="1F2A44"/>
              </a:solidFill>
            </a:endParaRPr>
          </a:p>
          <a:p>
            <a:r>
              <a:rPr lang="sv-SE" sz="900" dirty="0">
                <a:solidFill>
                  <a:prstClr val="white"/>
                </a:solidFill>
              </a:rPr>
              <a:t>Title</a:t>
            </a:r>
          </a:p>
          <a:p>
            <a:r>
              <a:rPr lang="sv-SE" sz="900" dirty="0">
                <a:solidFill>
                  <a:prstClr val="white"/>
                </a:solidFill>
              </a:rPr>
              <a:t>(717) 291-1234</a:t>
            </a:r>
          </a:p>
          <a:p>
            <a:r>
              <a:rPr lang="sv-SE" sz="900" dirty="0">
                <a:solidFill>
                  <a:prstClr val="white"/>
                </a:solidFill>
              </a:rPr>
              <a:t>AName@fult.com</a:t>
            </a:r>
          </a:p>
        </p:txBody>
      </p:sp>
      <p:cxnSp>
        <p:nvCxnSpPr>
          <p:cNvPr id="21" name="Straight Connector 20">
            <a:extLst>
              <a:ext uri="{FF2B5EF4-FFF2-40B4-BE49-F238E27FC236}">
                <a16:creationId xmlns:a16="http://schemas.microsoft.com/office/drawing/2014/main" id="{00569C4E-5702-43E8-92B5-79225F0AF10A}"/>
              </a:ext>
            </a:extLst>
          </p:cNvPr>
          <p:cNvCxnSpPr/>
          <p:nvPr userDrawn="1"/>
        </p:nvCxnSpPr>
        <p:spPr>
          <a:xfrm>
            <a:off x="342900" y="2942942"/>
            <a:ext cx="4572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3B5C0F0-62B2-4C7C-AB41-AF7F71713C18}"/>
              </a:ext>
            </a:extLst>
          </p:cNvPr>
          <p:cNvCxnSpPr>
            <a:cxnSpLocks/>
          </p:cNvCxnSpPr>
          <p:nvPr userDrawn="1"/>
        </p:nvCxnSpPr>
        <p:spPr>
          <a:xfrm>
            <a:off x="3304339" y="5370159"/>
            <a:ext cx="0" cy="646331"/>
          </a:xfrm>
          <a:prstGeom prst="line">
            <a:avLst/>
          </a:prstGeom>
          <a:ln>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5FD8FDB-EEC1-4650-A30F-F8A942F89D0C}"/>
              </a:ext>
            </a:extLst>
          </p:cNvPr>
          <p:cNvCxnSpPr>
            <a:cxnSpLocks/>
          </p:cNvCxnSpPr>
          <p:nvPr userDrawn="1"/>
        </p:nvCxnSpPr>
        <p:spPr>
          <a:xfrm>
            <a:off x="342900" y="5204894"/>
            <a:ext cx="4381497" cy="0"/>
          </a:xfrm>
          <a:prstGeom prst="line">
            <a:avLst/>
          </a:prstGeom>
          <a:ln>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sp>
        <p:nvSpPr>
          <p:cNvPr id="48" name="Text Placeholder 47">
            <a:extLst>
              <a:ext uri="{FF2B5EF4-FFF2-40B4-BE49-F238E27FC236}">
                <a16:creationId xmlns:a16="http://schemas.microsoft.com/office/drawing/2014/main" id="{9E43DB49-3E1B-49E5-97A6-67EB67944F05}"/>
              </a:ext>
            </a:extLst>
          </p:cNvPr>
          <p:cNvSpPr>
            <a:spLocks noGrp="1"/>
          </p:cNvSpPr>
          <p:nvPr>
            <p:ph type="body" sz="quarter" idx="13" hasCustomPrompt="1"/>
          </p:nvPr>
        </p:nvSpPr>
        <p:spPr>
          <a:xfrm>
            <a:off x="342900" y="2491556"/>
            <a:ext cx="4381497" cy="241300"/>
          </a:xfrm>
        </p:spPr>
        <p:txBody>
          <a:bodyPr/>
          <a:lstStyle>
            <a:lvl1pPr marL="0" algn="l" defTabSz="914400" rtl="0" eaLnBrk="1" latinLnBrk="0" hangingPunct="1">
              <a:defRPr lang="en-US" sz="1200" b="0" kern="1200" dirty="0" smtClean="0">
                <a:solidFill>
                  <a:schemeClr val="bg1"/>
                </a:solidFill>
                <a:latin typeface="+mn-lt"/>
                <a:ea typeface="+mn-ea"/>
                <a:cs typeface="+mn-cs"/>
              </a:defRPr>
            </a:lvl1pPr>
            <a:lvl2pPr marL="0" algn="l" defTabSz="914400" rtl="0" eaLnBrk="1" latinLnBrk="0" hangingPunct="1">
              <a:defRPr lang="en-US" sz="1200" b="0" kern="1200" dirty="0" smtClean="0">
                <a:solidFill>
                  <a:schemeClr val="bg1"/>
                </a:solidFill>
                <a:latin typeface="+mn-lt"/>
                <a:ea typeface="+mn-ea"/>
                <a:cs typeface="+mn-cs"/>
              </a:defRPr>
            </a:lvl2pPr>
            <a:lvl3pPr marL="0" algn="l" defTabSz="914400" rtl="0" eaLnBrk="1" latinLnBrk="0" hangingPunct="1">
              <a:defRPr lang="en-US" sz="1200" b="0" kern="1200" dirty="0" smtClean="0">
                <a:solidFill>
                  <a:schemeClr val="bg1"/>
                </a:solidFill>
                <a:latin typeface="+mn-lt"/>
                <a:ea typeface="+mn-ea"/>
                <a:cs typeface="+mn-cs"/>
              </a:defRPr>
            </a:lvl3pPr>
            <a:lvl4pPr marL="0" algn="l" defTabSz="914400" rtl="0" eaLnBrk="1" latinLnBrk="0" hangingPunct="1">
              <a:defRPr lang="en-US" sz="1200" b="0" kern="1200" dirty="0" smtClean="0">
                <a:solidFill>
                  <a:schemeClr val="bg1"/>
                </a:solidFill>
                <a:latin typeface="+mn-lt"/>
                <a:ea typeface="+mn-ea"/>
                <a:cs typeface="+mn-cs"/>
              </a:defRPr>
            </a:lvl4pPr>
            <a:lvl5pPr marL="0" algn="l" defTabSz="914400" rtl="0" eaLnBrk="1" latinLnBrk="0" hangingPunct="1">
              <a:defRPr lang="en-US" sz="1200" b="0" kern="1200" dirty="0">
                <a:solidFill>
                  <a:schemeClr val="bg1"/>
                </a:solidFill>
                <a:latin typeface="+mn-lt"/>
                <a:ea typeface="+mn-ea"/>
                <a:cs typeface="+mn-cs"/>
              </a:defRPr>
            </a:lvl5pPr>
          </a:lstStyle>
          <a:p>
            <a:pPr lvl="0"/>
            <a:r>
              <a:rPr lang="en-US" dirty="0"/>
              <a:t>Subtitle</a:t>
            </a:r>
          </a:p>
        </p:txBody>
      </p:sp>
      <p:pic>
        <p:nvPicPr>
          <p:cNvPr id="68" name="Graphic 67">
            <a:extLst>
              <a:ext uri="{FF2B5EF4-FFF2-40B4-BE49-F238E27FC236}">
                <a16:creationId xmlns:a16="http://schemas.microsoft.com/office/drawing/2014/main" id="{731C4F48-92ED-4D3B-9740-10967E05D1CC}"/>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48433" y="3485683"/>
            <a:ext cx="327842" cy="327842"/>
          </a:xfrm>
          <a:prstGeom prst="rect">
            <a:avLst/>
          </a:prstGeom>
        </p:spPr>
      </p:pic>
      <p:pic>
        <p:nvPicPr>
          <p:cNvPr id="69" name="Graphic 68">
            <a:extLst>
              <a:ext uri="{FF2B5EF4-FFF2-40B4-BE49-F238E27FC236}">
                <a16:creationId xmlns:a16="http://schemas.microsoft.com/office/drawing/2014/main" id="{B88C9630-970C-4C59-A20B-5ABAE871280E}"/>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48433" y="4095463"/>
            <a:ext cx="327842" cy="327842"/>
          </a:xfrm>
          <a:prstGeom prst="rect">
            <a:avLst/>
          </a:prstGeom>
        </p:spPr>
      </p:pic>
      <p:pic>
        <p:nvPicPr>
          <p:cNvPr id="70" name="Graphic 69">
            <a:extLst>
              <a:ext uri="{FF2B5EF4-FFF2-40B4-BE49-F238E27FC236}">
                <a16:creationId xmlns:a16="http://schemas.microsoft.com/office/drawing/2014/main" id="{AB39F862-46FF-42A7-8EE2-7DA757736F97}"/>
              </a:ext>
            </a:extLst>
          </p:cNvPr>
          <p:cNvPicPr>
            <a:picLocks noChangeAspect="1"/>
          </p:cNvPicPr>
          <p:nvPr userDrawn="1"/>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348433" y="4706043"/>
            <a:ext cx="327842" cy="327842"/>
          </a:xfrm>
          <a:prstGeom prst="rect">
            <a:avLst/>
          </a:prstGeom>
        </p:spPr>
      </p:pic>
      <p:sp>
        <p:nvSpPr>
          <p:cNvPr id="75" name="TextBox 74">
            <a:extLst>
              <a:ext uri="{FF2B5EF4-FFF2-40B4-BE49-F238E27FC236}">
                <a16:creationId xmlns:a16="http://schemas.microsoft.com/office/drawing/2014/main" id="{A376B00E-2F88-43DC-B165-BF1D5928DBF0}"/>
              </a:ext>
            </a:extLst>
          </p:cNvPr>
          <p:cNvSpPr txBox="1"/>
          <p:nvPr userDrawn="1"/>
        </p:nvSpPr>
        <p:spPr>
          <a:xfrm>
            <a:off x="800100" y="3564532"/>
            <a:ext cx="1642321" cy="161583"/>
          </a:xfrm>
          <a:prstGeom prst="rect">
            <a:avLst/>
          </a:prstGeom>
          <a:noFill/>
        </p:spPr>
        <p:txBody>
          <a:bodyPr wrap="square" lIns="0" tIns="0" rIns="0" bIns="0" rtlCol="0">
            <a:spAutoFit/>
          </a:bodyPr>
          <a:lstStyle/>
          <a:p>
            <a:r>
              <a:rPr lang="sv-SE" sz="1050" dirty="0">
                <a:solidFill>
                  <a:prstClr val="white"/>
                </a:solidFill>
              </a:rPr>
              <a:t>Firm Overview</a:t>
            </a:r>
          </a:p>
        </p:txBody>
      </p:sp>
      <p:sp>
        <p:nvSpPr>
          <p:cNvPr id="81" name="TextBox 80">
            <a:extLst>
              <a:ext uri="{FF2B5EF4-FFF2-40B4-BE49-F238E27FC236}">
                <a16:creationId xmlns:a16="http://schemas.microsoft.com/office/drawing/2014/main" id="{3910E940-2E9E-4FF2-95DC-AEDC31AF80E5}"/>
              </a:ext>
            </a:extLst>
          </p:cNvPr>
          <p:cNvSpPr txBox="1"/>
          <p:nvPr userDrawn="1"/>
        </p:nvSpPr>
        <p:spPr>
          <a:xfrm>
            <a:off x="800100" y="4179931"/>
            <a:ext cx="1642321" cy="161583"/>
          </a:xfrm>
          <a:prstGeom prst="rect">
            <a:avLst/>
          </a:prstGeom>
          <a:noFill/>
        </p:spPr>
        <p:txBody>
          <a:bodyPr wrap="square" lIns="0" tIns="0" rIns="0" bIns="0" rtlCol="0">
            <a:spAutoFit/>
          </a:bodyPr>
          <a:lstStyle/>
          <a:p>
            <a:r>
              <a:rPr lang="sv-SE" sz="1050" dirty="0">
                <a:solidFill>
                  <a:prstClr val="white"/>
                </a:solidFill>
              </a:rPr>
              <a:t>Team Approach</a:t>
            </a:r>
          </a:p>
        </p:txBody>
      </p:sp>
      <p:sp>
        <p:nvSpPr>
          <p:cNvPr id="82" name="TextBox 81">
            <a:extLst>
              <a:ext uri="{FF2B5EF4-FFF2-40B4-BE49-F238E27FC236}">
                <a16:creationId xmlns:a16="http://schemas.microsoft.com/office/drawing/2014/main" id="{B58EE28D-875A-49E2-8366-95948737F20B}"/>
              </a:ext>
            </a:extLst>
          </p:cNvPr>
          <p:cNvSpPr txBox="1"/>
          <p:nvPr userDrawn="1"/>
        </p:nvSpPr>
        <p:spPr>
          <a:xfrm>
            <a:off x="800100" y="4795331"/>
            <a:ext cx="1642321" cy="161583"/>
          </a:xfrm>
          <a:prstGeom prst="rect">
            <a:avLst/>
          </a:prstGeom>
          <a:noFill/>
        </p:spPr>
        <p:txBody>
          <a:bodyPr wrap="square" lIns="0" tIns="0" rIns="0" bIns="0" rtlCol="0">
            <a:spAutoFit/>
          </a:bodyPr>
          <a:lstStyle/>
          <a:p>
            <a:r>
              <a:rPr lang="sv-SE" sz="1050" dirty="0">
                <a:solidFill>
                  <a:prstClr val="white"/>
                </a:solidFill>
              </a:rPr>
              <a:t>Wealth Planning</a:t>
            </a:r>
          </a:p>
        </p:txBody>
      </p:sp>
      <p:cxnSp>
        <p:nvCxnSpPr>
          <p:cNvPr id="92" name="Straight Connector 91">
            <a:extLst>
              <a:ext uri="{FF2B5EF4-FFF2-40B4-BE49-F238E27FC236}">
                <a16:creationId xmlns:a16="http://schemas.microsoft.com/office/drawing/2014/main" id="{683EE7B5-F1AF-4617-A1C3-31BCD91EBE46}"/>
              </a:ext>
            </a:extLst>
          </p:cNvPr>
          <p:cNvCxnSpPr/>
          <p:nvPr userDrawn="1"/>
        </p:nvCxnSpPr>
        <p:spPr>
          <a:xfrm>
            <a:off x="800100" y="3953023"/>
            <a:ext cx="1576805" cy="0"/>
          </a:xfrm>
          <a:prstGeom prst="line">
            <a:avLst/>
          </a:prstGeom>
          <a:ln>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3E852CC-8459-43D3-8139-F509027B8AE3}"/>
              </a:ext>
            </a:extLst>
          </p:cNvPr>
          <p:cNvCxnSpPr/>
          <p:nvPr userDrawn="1"/>
        </p:nvCxnSpPr>
        <p:spPr>
          <a:xfrm>
            <a:off x="800100" y="4568422"/>
            <a:ext cx="1576805" cy="0"/>
          </a:xfrm>
          <a:prstGeom prst="line">
            <a:avLst/>
          </a:prstGeom>
          <a:ln>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pic>
        <p:nvPicPr>
          <p:cNvPr id="96" name="Graphic 95">
            <a:extLst>
              <a:ext uri="{FF2B5EF4-FFF2-40B4-BE49-F238E27FC236}">
                <a16:creationId xmlns:a16="http://schemas.microsoft.com/office/drawing/2014/main" id="{3E33A7EE-7EFA-414E-8773-F53492BA49EE}"/>
              </a:ext>
            </a:extLst>
          </p:cNvPr>
          <p:cNvPicPr>
            <a:picLocks noChangeAspect="1"/>
          </p:cNvPicPr>
          <p:nvPr userDrawn="1"/>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2635563" y="3485683"/>
            <a:ext cx="327842" cy="327842"/>
          </a:xfrm>
          <a:prstGeom prst="rect">
            <a:avLst/>
          </a:prstGeom>
        </p:spPr>
      </p:pic>
      <p:pic>
        <p:nvPicPr>
          <p:cNvPr id="97" name="Graphic 96">
            <a:extLst>
              <a:ext uri="{FF2B5EF4-FFF2-40B4-BE49-F238E27FC236}">
                <a16:creationId xmlns:a16="http://schemas.microsoft.com/office/drawing/2014/main" id="{12A43E55-446D-4A95-BD5B-2F12CAC4C687}"/>
              </a:ext>
            </a:extLst>
          </p:cNvPr>
          <p:cNvPicPr>
            <a:picLocks noChangeAspect="1"/>
          </p:cNvPicPr>
          <p:nvPr userDrawn="1"/>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2635563" y="4095463"/>
            <a:ext cx="327842" cy="327842"/>
          </a:xfrm>
          <a:prstGeom prst="rect">
            <a:avLst/>
          </a:prstGeom>
        </p:spPr>
      </p:pic>
      <p:sp>
        <p:nvSpPr>
          <p:cNvPr id="98" name="TextBox 97">
            <a:extLst>
              <a:ext uri="{FF2B5EF4-FFF2-40B4-BE49-F238E27FC236}">
                <a16:creationId xmlns:a16="http://schemas.microsoft.com/office/drawing/2014/main" id="{5BBCD423-7C60-4644-9D90-802C418F0DA3}"/>
              </a:ext>
            </a:extLst>
          </p:cNvPr>
          <p:cNvSpPr txBox="1"/>
          <p:nvPr userDrawn="1"/>
        </p:nvSpPr>
        <p:spPr>
          <a:xfrm>
            <a:off x="3087230" y="3568813"/>
            <a:ext cx="1642321" cy="161583"/>
          </a:xfrm>
          <a:prstGeom prst="rect">
            <a:avLst/>
          </a:prstGeom>
          <a:noFill/>
        </p:spPr>
        <p:txBody>
          <a:bodyPr wrap="square" lIns="0" tIns="0" rIns="0" bIns="0" rtlCol="0">
            <a:spAutoFit/>
          </a:bodyPr>
          <a:lstStyle/>
          <a:p>
            <a:r>
              <a:rPr lang="sv-SE" sz="1050" dirty="0">
                <a:solidFill>
                  <a:prstClr val="white"/>
                </a:solidFill>
              </a:rPr>
              <a:t>Investment Management</a:t>
            </a:r>
          </a:p>
        </p:txBody>
      </p:sp>
      <p:sp>
        <p:nvSpPr>
          <p:cNvPr id="99" name="TextBox 98">
            <a:extLst>
              <a:ext uri="{FF2B5EF4-FFF2-40B4-BE49-F238E27FC236}">
                <a16:creationId xmlns:a16="http://schemas.microsoft.com/office/drawing/2014/main" id="{6BBBB9C3-53C0-49DD-9789-8D62B2229AC1}"/>
              </a:ext>
            </a:extLst>
          </p:cNvPr>
          <p:cNvSpPr txBox="1"/>
          <p:nvPr userDrawn="1"/>
        </p:nvSpPr>
        <p:spPr>
          <a:xfrm>
            <a:off x="3087230" y="4179931"/>
            <a:ext cx="1642321" cy="161583"/>
          </a:xfrm>
          <a:prstGeom prst="rect">
            <a:avLst/>
          </a:prstGeom>
          <a:noFill/>
        </p:spPr>
        <p:txBody>
          <a:bodyPr wrap="square" lIns="0" tIns="0" rIns="0" bIns="0" rtlCol="0">
            <a:spAutoFit/>
          </a:bodyPr>
          <a:lstStyle/>
          <a:p>
            <a:r>
              <a:rPr lang="sv-SE" sz="1050" dirty="0">
                <a:solidFill>
                  <a:prstClr val="white"/>
                </a:solidFill>
              </a:rPr>
              <a:t>Portfolio Strategy</a:t>
            </a:r>
          </a:p>
        </p:txBody>
      </p:sp>
      <p:cxnSp>
        <p:nvCxnSpPr>
          <p:cNvPr id="100" name="Straight Connector 99">
            <a:extLst>
              <a:ext uri="{FF2B5EF4-FFF2-40B4-BE49-F238E27FC236}">
                <a16:creationId xmlns:a16="http://schemas.microsoft.com/office/drawing/2014/main" id="{0577E3CC-2EC6-4754-873A-DBE9C7347F65}"/>
              </a:ext>
            </a:extLst>
          </p:cNvPr>
          <p:cNvCxnSpPr/>
          <p:nvPr userDrawn="1"/>
        </p:nvCxnSpPr>
        <p:spPr>
          <a:xfrm>
            <a:off x="3087230" y="3953023"/>
            <a:ext cx="1576805" cy="0"/>
          </a:xfrm>
          <a:prstGeom prst="line">
            <a:avLst/>
          </a:prstGeom>
          <a:ln>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89BF0C65-F368-4EDD-8C00-3957A4A1E7AD}"/>
              </a:ext>
            </a:extLst>
          </p:cNvPr>
          <p:cNvGrpSpPr/>
          <p:nvPr userDrawn="1"/>
        </p:nvGrpSpPr>
        <p:grpSpPr>
          <a:xfrm>
            <a:off x="342901" y="872288"/>
            <a:ext cx="4314823" cy="443956"/>
            <a:chOff x="342901" y="824375"/>
            <a:chExt cx="5628015" cy="579072"/>
          </a:xfrm>
        </p:grpSpPr>
        <p:pic>
          <p:nvPicPr>
            <p:cNvPr id="7" name="Picture 6" descr="A close up of a sign&#10;&#10;Description automatically generated">
              <a:extLst>
                <a:ext uri="{FF2B5EF4-FFF2-40B4-BE49-F238E27FC236}">
                  <a16:creationId xmlns:a16="http://schemas.microsoft.com/office/drawing/2014/main" id="{00B47504-3505-4273-96A3-831DCCC1F97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173083" y="824375"/>
              <a:ext cx="2797833" cy="579072"/>
            </a:xfrm>
            <a:prstGeom prst="rect">
              <a:avLst/>
            </a:prstGeom>
          </p:spPr>
        </p:pic>
        <p:pic>
          <p:nvPicPr>
            <p:cNvPr id="40" name="Picture 39" descr="A picture containing drawing, light&#10;&#10;Description automatically generated">
              <a:extLst>
                <a:ext uri="{FF2B5EF4-FFF2-40B4-BE49-F238E27FC236}">
                  <a16:creationId xmlns:a16="http://schemas.microsoft.com/office/drawing/2014/main" id="{7A8B4E84-D763-446B-BA20-1502931C0D9D}"/>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3694"/>
            <a:stretch/>
          </p:blipFill>
          <p:spPr>
            <a:xfrm>
              <a:off x="342901" y="824375"/>
              <a:ext cx="2694721" cy="576072"/>
            </a:xfrm>
            <a:prstGeom prst="rect">
              <a:avLst/>
            </a:prstGeom>
          </p:spPr>
        </p:pic>
      </p:grpSp>
    </p:spTree>
    <p:extLst>
      <p:ext uri="{BB962C8B-B14F-4D97-AF65-F5344CB8AC3E}">
        <p14:creationId xmlns:p14="http://schemas.microsoft.com/office/powerpoint/2010/main" val="107265605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mplat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094C4CF-E0FF-4631-9D1F-8D387744062C}"/>
              </a:ext>
            </a:extLst>
          </p:cNvPr>
          <p:cNvSpPr>
            <a:spLocks noGrp="1"/>
          </p:cNvSpPr>
          <p:nvPr>
            <p:ph type="ftr" sz="quarter" idx="10"/>
          </p:nvPr>
        </p:nvSpPr>
        <p:spPr/>
        <p:txBody>
          <a:bodyPr/>
          <a:lstStyle/>
          <a:p>
            <a:endParaRPr lang="en-US" dirty="0">
              <a:solidFill>
                <a:srgbClr val="414E5D"/>
              </a:solidFill>
            </a:endParaRPr>
          </a:p>
        </p:txBody>
      </p:sp>
      <p:sp>
        <p:nvSpPr>
          <p:cNvPr id="3" name="Title 2">
            <a:extLst>
              <a:ext uri="{FF2B5EF4-FFF2-40B4-BE49-F238E27FC236}">
                <a16:creationId xmlns:a16="http://schemas.microsoft.com/office/drawing/2014/main" id="{04ADB35B-F229-4705-BF5A-E19BC7009EA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8941206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5A008159-7A3B-4021-8C7E-8C087BD4EB5B}"/>
              </a:ext>
            </a:extLst>
          </p:cNvPr>
          <p:cNvSpPr>
            <a:spLocks noGrp="1"/>
          </p:cNvSpPr>
          <p:nvPr>
            <p:ph sz="quarter" idx="13"/>
          </p:nvPr>
        </p:nvSpPr>
        <p:spPr>
          <a:xfrm>
            <a:off x="342900" y="1339913"/>
            <a:ext cx="8458202" cy="4705287"/>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C649F399-7BB9-4EC4-B29A-37A5866A8B25}"/>
              </a:ext>
            </a:extLst>
          </p:cNvPr>
          <p:cNvSpPr>
            <a:spLocks noGrp="1"/>
          </p:cNvSpPr>
          <p:nvPr>
            <p:ph type="ftr" sz="quarter" idx="14"/>
          </p:nvPr>
        </p:nvSpPr>
        <p:spPr/>
        <p:txBody>
          <a:bodyPr/>
          <a:lstStyle/>
          <a:p>
            <a:endParaRPr lang="en-US" dirty="0">
              <a:solidFill>
                <a:srgbClr val="414E5D"/>
              </a:solidFill>
            </a:endParaRPr>
          </a:p>
        </p:txBody>
      </p:sp>
      <p:sp>
        <p:nvSpPr>
          <p:cNvPr id="9" name="Title 8">
            <a:extLst>
              <a:ext uri="{FF2B5EF4-FFF2-40B4-BE49-F238E27FC236}">
                <a16:creationId xmlns:a16="http://schemas.microsoft.com/office/drawing/2014/main" id="{F608ABC0-F4BB-4F1A-9785-9F29F807B9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6275986"/>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E2E4464-8270-4028-A086-64C0DFB06EBF}"/>
              </a:ext>
            </a:extLst>
          </p:cNvPr>
          <p:cNvSpPr>
            <a:spLocks noGrp="1"/>
          </p:cNvSpPr>
          <p:nvPr>
            <p:ph type="title"/>
          </p:nvPr>
        </p:nvSpPr>
        <p:spPr>
          <a:xfrm>
            <a:off x="342900" y="516418"/>
            <a:ext cx="8458202" cy="400957"/>
          </a:xfrm>
          <a:prstGeom prst="rect">
            <a:avLst/>
          </a:prstGeom>
        </p:spPr>
        <p:txBody>
          <a:bodyPr/>
          <a:lstStyle/>
          <a:p>
            <a:r>
              <a:rPr lang="en-US" dirty="0"/>
              <a:t>Click to edit Master title</a:t>
            </a:r>
          </a:p>
        </p:txBody>
      </p:sp>
      <p:sp>
        <p:nvSpPr>
          <p:cNvPr id="9" name="Text Placeholder 3">
            <a:extLst>
              <a:ext uri="{FF2B5EF4-FFF2-40B4-BE49-F238E27FC236}">
                <a16:creationId xmlns:a16="http://schemas.microsoft.com/office/drawing/2014/main" id="{18DD198B-D1BE-427F-BA42-1A4FB12D3BBE}"/>
              </a:ext>
            </a:extLst>
          </p:cNvPr>
          <p:cNvSpPr>
            <a:spLocks noGrp="1"/>
          </p:cNvSpPr>
          <p:nvPr>
            <p:ph type="body" sz="quarter" idx="11" hasCustomPrompt="1"/>
          </p:nvPr>
        </p:nvSpPr>
        <p:spPr>
          <a:xfrm>
            <a:off x="342900" y="999991"/>
            <a:ext cx="8458200" cy="219209"/>
          </a:xfrm>
        </p:spPr>
        <p:txBody>
          <a:bodyPr>
            <a:normAutofit/>
          </a:bodyPr>
          <a:lstStyle>
            <a:lvl1pPr marL="0" indent="0">
              <a:lnSpc>
                <a:spcPct val="90000"/>
              </a:lnSpc>
              <a:spcBef>
                <a:spcPts val="0"/>
              </a:spcBef>
              <a:buNone/>
              <a:defRPr lang="en-US" sz="1400" b="0" kern="1200" dirty="0">
                <a:solidFill>
                  <a:schemeClr val="accent2"/>
                </a:solidFill>
                <a:latin typeface="+mn-lt"/>
                <a:ea typeface="+mn-ea"/>
                <a:cs typeface="+mn-cs"/>
              </a:defRPr>
            </a:lvl1pPr>
          </a:lstStyle>
          <a:p>
            <a:pPr marL="0" lvl="0" indent="0" algn="l" defTabSz="685800" rtl="0" eaLnBrk="1" latinLnBrk="0" hangingPunct="1">
              <a:lnSpc>
                <a:spcPct val="90000"/>
              </a:lnSpc>
              <a:spcBef>
                <a:spcPts val="0"/>
              </a:spcBef>
              <a:buClr>
                <a:schemeClr val="accent1"/>
              </a:buClr>
              <a:buFont typeface="Wingdings" panose="05000000000000000000" pitchFamily="2" charset="2"/>
              <a:buNone/>
            </a:pPr>
            <a:r>
              <a:rPr lang="en-US" dirty="0"/>
              <a:t>Subtitle</a:t>
            </a:r>
          </a:p>
        </p:txBody>
      </p:sp>
      <p:sp>
        <p:nvSpPr>
          <p:cNvPr id="4" name="Footer Placeholder 3">
            <a:extLst>
              <a:ext uri="{FF2B5EF4-FFF2-40B4-BE49-F238E27FC236}">
                <a16:creationId xmlns:a16="http://schemas.microsoft.com/office/drawing/2014/main" id="{B5CB2C30-C9B6-4A17-82CD-512D20673FF7}"/>
              </a:ext>
            </a:extLst>
          </p:cNvPr>
          <p:cNvSpPr>
            <a:spLocks noGrp="1"/>
          </p:cNvSpPr>
          <p:nvPr>
            <p:ph type="ftr" sz="quarter" idx="12"/>
          </p:nvPr>
        </p:nvSpPr>
        <p:spPr/>
        <p:txBody>
          <a:bodyPr/>
          <a:lstStyle/>
          <a:p>
            <a:endParaRPr lang="en-US" dirty="0">
              <a:solidFill>
                <a:srgbClr val="414E5D"/>
              </a:solidFill>
            </a:endParaRPr>
          </a:p>
        </p:txBody>
      </p:sp>
    </p:spTree>
    <p:extLst>
      <p:ext uri="{BB962C8B-B14F-4D97-AF65-F5344CB8AC3E}">
        <p14:creationId xmlns:p14="http://schemas.microsoft.com/office/powerpoint/2010/main" val="153711946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50192D-A57E-4CEA-A611-8416F28B60D3}"/>
              </a:ext>
            </a:extLst>
          </p:cNvPr>
          <p:cNvSpPr>
            <a:spLocks noGrp="1"/>
          </p:cNvSpPr>
          <p:nvPr>
            <p:ph type="ftr" sz="quarter" idx="14"/>
          </p:nvPr>
        </p:nvSpPr>
        <p:spPr/>
        <p:txBody>
          <a:bodyPr/>
          <a:lstStyle/>
          <a:p>
            <a:endParaRPr lang="en-US" dirty="0">
              <a:solidFill>
                <a:srgbClr val="414E5D"/>
              </a:solidFill>
            </a:endParaRPr>
          </a:p>
        </p:txBody>
      </p:sp>
      <p:sp>
        <p:nvSpPr>
          <p:cNvPr id="10" name="Content Placeholder 2">
            <a:extLst>
              <a:ext uri="{FF2B5EF4-FFF2-40B4-BE49-F238E27FC236}">
                <a16:creationId xmlns:a16="http://schemas.microsoft.com/office/drawing/2014/main" id="{F90546E7-7573-4E9A-A8EB-F77394D20017}"/>
              </a:ext>
            </a:extLst>
          </p:cNvPr>
          <p:cNvSpPr>
            <a:spLocks noGrp="1"/>
          </p:cNvSpPr>
          <p:nvPr>
            <p:ph sz="quarter" idx="13"/>
          </p:nvPr>
        </p:nvSpPr>
        <p:spPr>
          <a:xfrm>
            <a:off x="342900" y="1447800"/>
            <a:ext cx="8458202" cy="4597400"/>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04631C06-65E2-4027-93BF-16BA75D2B723}"/>
              </a:ext>
            </a:extLst>
          </p:cNvPr>
          <p:cNvSpPr>
            <a:spLocks noGrp="1"/>
          </p:cNvSpPr>
          <p:nvPr>
            <p:ph type="title"/>
          </p:nvPr>
        </p:nvSpPr>
        <p:spPr>
          <a:xfrm>
            <a:off x="342900" y="516418"/>
            <a:ext cx="8458202" cy="400957"/>
          </a:xfrm>
          <a:prstGeom prst="rect">
            <a:avLst/>
          </a:prstGeom>
        </p:spPr>
        <p:txBody>
          <a:bodyPr/>
          <a:lstStyle/>
          <a:p>
            <a:r>
              <a:rPr lang="en-US" dirty="0"/>
              <a:t>Click to edit Master title</a:t>
            </a:r>
          </a:p>
        </p:txBody>
      </p:sp>
      <p:sp>
        <p:nvSpPr>
          <p:cNvPr id="7" name="Text Placeholder 3">
            <a:extLst>
              <a:ext uri="{FF2B5EF4-FFF2-40B4-BE49-F238E27FC236}">
                <a16:creationId xmlns:a16="http://schemas.microsoft.com/office/drawing/2014/main" id="{9CAEB8FC-B655-4EBC-A0F9-681997A021A1}"/>
              </a:ext>
            </a:extLst>
          </p:cNvPr>
          <p:cNvSpPr>
            <a:spLocks noGrp="1"/>
          </p:cNvSpPr>
          <p:nvPr>
            <p:ph type="body" sz="quarter" idx="11" hasCustomPrompt="1"/>
          </p:nvPr>
        </p:nvSpPr>
        <p:spPr>
          <a:xfrm>
            <a:off x="342900" y="999991"/>
            <a:ext cx="8458200" cy="219209"/>
          </a:xfrm>
        </p:spPr>
        <p:txBody>
          <a:bodyPr anchor="ctr">
            <a:normAutofit/>
          </a:bodyPr>
          <a:lstStyle>
            <a:lvl1pPr marL="0" indent="0">
              <a:lnSpc>
                <a:spcPct val="90000"/>
              </a:lnSpc>
              <a:spcBef>
                <a:spcPts val="0"/>
              </a:spcBef>
              <a:buNone/>
              <a:defRPr sz="1400">
                <a:solidFill>
                  <a:schemeClr val="accent2"/>
                </a:solidFill>
              </a:defRPr>
            </a:lvl1pPr>
          </a:lstStyle>
          <a:p>
            <a:pPr lvl="0"/>
            <a:r>
              <a:rPr lang="en-US" dirty="0"/>
              <a:t>Subtitle</a:t>
            </a:r>
          </a:p>
        </p:txBody>
      </p:sp>
    </p:spTree>
    <p:extLst>
      <p:ext uri="{BB962C8B-B14F-4D97-AF65-F5344CB8AC3E}">
        <p14:creationId xmlns:p14="http://schemas.microsoft.com/office/powerpoint/2010/main" val="803748477"/>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3966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lumn Tag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a:t>
            </a:r>
            <a:endParaRPr lang="en-US" dirty="0"/>
          </a:p>
        </p:txBody>
      </p:sp>
      <p:sp>
        <p:nvSpPr>
          <p:cNvPr id="3" name="Content Placeholder 2"/>
          <p:cNvSpPr>
            <a:spLocks noGrp="1"/>
          </p:cNvSpPr>
          <p:nvPr>
            <p:ph sz="half" idx="1"/>
          </p:nvPr>
        </p:nvSpPr>
        <p:spPr>
          <a:xfrm>
            <a:off x="1044286" y="1770531"/>
            <a:ext cx="3325091" cy="42756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87900" y="1770531"/>
            <a:ext cx="3325091" cy="42756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sz="half" idx="10"/>
          </p:nvPr>
        </p:nvSpPr>
        <p:spPr>
          <a:xfrm>
            <a:off x="831273" y="1221444"/>
            <a:ext cx="7481455" cy="168087"/>
          </a:xfrm>
        </p:spPr>
        <p:txBody>
          <a:bodyPr/>
          <a:lstStyle>
            <a:lvl1pPr algn="ctr">
              <a:defRPr/>
            </a:lvl1pPr>
            <a:lvl2pPr algn="ctr">
              <a:defRPr/>
            </a:lvl2pPr>
            <a:lvl3pPr algn="ctr">
              <a:defRPr/>
            </a:lvl3pPr>
            <a:lvl4pPr algn="ctr">
              <a:defRPr/>
            </a:lvl4pPr>
            <a:lvl5pPr algn="ctr">
              <a:defRPr/>
            </a:lvl5pPr>
          </a:lstStyle>
          <a:p>
            <a:pPr lvl="1"/>
            <a:r>
              <a:rPr lang="en-US"/>
              <a:t>Click to edit Master text styles</a:t>
            </a:r>
            <a:endParaRPr lang="en-US" dirty="0"/>
          </a:p>
        </p:txBody>
      </p:sp>
      <p:sp>
        <p:nvSpPr>
          <p:cNvPr id="6" name="Subtitle 2"/>
          <p:cNvSpPr>
            <a:spLocks noGrp="1"/>
          </p:cNvSpPr>
          <p:nvPr>
            <p:ph type="subTitle" idx="11"/>
          </p:nvPr>
        </p:nvSpPr>
        <p:spPr>
          <a:xfrm>
            <a:off x="831273" y="593914"/>
            <a:ext cx="7481455" cy="145677"/>
          </a:xfrm>
        </p:spPr>
        <p:txBody>
          <a:bodyPr/>
          <a:lstStyle>
            <a:lvl1pPr marL="0" indent="0" algn="ctr">
              <a:buNone/>
              <a:defRPr sz="1059" cap="none" baseline="0"/>
            </a:lvl1pPr>
            <a:lvl2pPr marL="443740" indent="0" algn="ctr">
              <a:buNone/>
              <a:defRPr sz="1941"/>
            </a:lvl2pPr>
            <a:lvl3pPr marL="887478" indent="0" algn="ctr">
              <a:buNone/>
              <a:defRPr sz="1747"/>
            </a:lvl3pPr>
            <a:lvl4pPr marL="1331219" indent="0" algn="ctr">
              <a:buNone/>
              <a:defRPr sz="1553"/>
            </a:lvl4pPr>
            <a:lvl5pPr marL="1774958" indent="0" algn="ctr">
              <a:buNone/>
              <a:defRPr sz="1553"/>
            </a:lvl5pPr>
            <a:lvl6pPr marL="2218697" indent="0" algn="ctr">
              <a:buNone/>
              <a:defRPr sz="1553"/>
            </a:lvl6pPr>
            <a:lvl7pPr marL="2662436" indent="0" algn="ctr">
              <a:buNone/>
              <a:defRPr sz="1553"/>
            </a:lvl7pPr>
            <a:lvl8pPr marL="3106176" indent="0" algn="ctr">
              <a:buNone/>
              <a:defRPr sz="1553"/>
            </a:lvl8pPr>
            <a:lvl9pPr marL="3549915" indent="0" algn="ctr">
              <a:buNone/>
              <a:defRPr sz="1553"/>
            </a:lvl9pPr>
          </a:lstStyle>
          <a:p>
            <a:r>
              <a:rPr lang="en-US"/>
              <a:t>Click to edit Master subtitle style</a:t>
            </a:r>
            <a:endParaRPr lang="en-US" dirty="0"/>
          </a:p>
        </p:txBody>
      </p:sp>
    </p:spTree>
    <p:extLst>
      <p:ext uri="{BB962C8B-B14F-4D97-AF65-F5344CB8AC3E}">
        <p14:creationId xmlns:p14="http://schemas.microsoft.com/office/powerpoint/2010/main" val="3302875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chemeClr val="bg1"/>
        </a:solidFill>
        <a:effectLst/>
      </p:bgPr>
    </p:bg>
    <p:spTree>
      <p:nvGrpSpPr>
        <p:cNvPr id="1" name=""/>
        <p:cNvGrpSpPr/>
        <p:nvPr/>
      </p:nvGrpSpPr>
      <p:grpSpPr>
        <a:xfrm>
          <a:off x="0" y="0"/>
          <a:ext cx="0" cy="0"/>
          <a:chOff x="0" y="0"/>
          <a:chExt cx="0" cy="0"/>
        </a:xfrm>
      </p:grpSpPr>
      <p:pic>
        <p:nvPicPr>
          <p:cNvPr id="12" name="Picture 11" descr="A person sitting on a couch using a computer&#10;&#10;Description automatically generated">
            <a:extLst>
              <a:ext uri="{FF2B5EF4-FFF2-40B4-BE49-F238E27FC236}">
                <a16:creationId xmlns:a16="http://schemas.microsoft.com/office/drawing/2014/main" id="{A7AEAC38-7F54-4C7F-933C-79608E8650FD}"/>
              </a:ext>
            </a:extLst>
          </p:cNvPr>
          <p:cNvPicPr>
            <a:picLocks noChangeAspect="1"/>
          </p:cNvPicPr>
          <p:nvPr userDrawn="1"/>
        </p:nvPicPr>
        <p:blipFill rotWithShape="1">
          <a:blip r:embed="rId2" cstate="print">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0" y="0"/>
            <a:ext cx="9143999" cy="6858000"/>
          </a:xfrm>
          <a:prstGeom prst="rect">
            <a:avLst/>
          </a:prstGeom>
        </p:spPr>
      </p:pic>
      <p:sp>
        <p:nvSpPr>
          <p:cNvPr id="2" name="Rectangle 1">
            <a:extLst>
              <a:ext uri="{FF2B5EF4-FFF2-40B4-BE49-F238E27FC236}">
                <a16:creationId xmlns:a16="http://schemas.microsoft.com/office/drawing/2014/main" id="{87B068EC-0AEF-48D7-BF43-F4EBCDA5D2C8}"/>
              </a:ext>
            </a:extLst>
          </p:cNvPr>
          <p:cNvSpPr/>
          <p:nvPr userDrawn="1"/>
        </p:nvSpPr>
        <p:spPr>
          <a:xfrm>
            <a:off x="0" y="0"/>
            <a:ext cx="9143999" cy="6858000"/>
          </a:xfrm>
          <a:prstGeom prst="rect">
            <a:avLst/>
          </a:prstGeom>
          <a:solidFill>
            <a:srgbClr val="86A9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F54F2822-D1CB-4996-BC30-3529C98C7C55}"/>
              </a:ext>
            </a:extLst>
          </p:cNvPr>
          <p:cNvSpPr/>
          <p:nvPr userDrawn="1"/>
        </p:nvSpPr>
        <p:spPr>
          <a:xfrm>
            <a:off x="0" y="593860"/>
            <a:ext cx="5173980" cy="5709333"/>
          </a:xfrm>
          <a:prstGeom prst="rect">
            <a:avLst/>
          </a:prstGeom>
          <a:solidFill>
            <a:schemeClr val="accent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 Placeholder 20">
            <a:extLst>
              <a:ext uri="{FF2B5EF4-FFF2-40B4-BE49-F238E27FC236}">
                <a16:creationId xmlns:a16="http://schemas.microsoft.com/office/drawing/2014/main" id="{F917BD43-F62A-46DA-9F0A-2ADE62D120A1}"/>
              </a:ext>
            </a:extLst>
          </p:cNvPr>
          <p:cNvSpPr>
            <a:spLocks noGrp="1"/>
          </p:cNvSpPr>
          <p:nvPr>
            <p:ph type="body" sz="quarter" idx="12" hasCustomPrompt="1"/>
          </p:nvPr>
        </p:nvSpPr>
        <p:spPr>
          <a:xfrm>
            <a:off x="342900" y="1471431"/>
            <a:ext cx="4372824" cy="954591"/>
          </a:xfrm>
          <a:prstGeom prst="rect">
            <a:avLst/>
          </a:prstGeom>
        </p:spPr>
        <p:txBody>
          <a:bodyPr anchor="b"/>
          <a:lstStyle>
            <a:lvl1pPr marL="0" indent="0" algn="l">
              <a:lnSpc>
                <a:spcPct val="100000"/>
              </a:lnSpc>
              <a:spcBef>
                <a:spcPts val="0"/>
              </a:spcBef>
              <a:buNone/>
              <a:defRPr sz="3200" b="1" cap="none" spc="0" baseline="0">
                <a:solidFill>
                  <a:schemeClr val="bg1"/>
                </a:solidFill>
              </a:defRPr>
            </a:lvl1pPr>
            <a:lvl2pPr marL="0" indent="0" algn="l">
              <a:lnSpc>
                <a:spcPct val="100000"/>
              </a:lnSpc>
              <a:spcBef>
                <a:spcPts val="0"/>
              </a:spcBef>
              <a:buNone/>
              <a:defRPr sz="1200" cap="all" spc="0" baseline="0">
                <a:solidFill>
                  <a:schemeClr val="bg1"/>
                </a:solidFill>
              </a:defRPr>
            </a:lvl2pPr>
          </a:lstStyle>
          <a:p>
            <a:pPr lvl="0"/>
            <a:r>
              <a:rPr lang="en-US" dirty="0"/>
              <a:t>Cover Slide</a:t>
            </a:r>
          </a:p>
        </p:txBody>
      </p:sp>
      <p:cxnSp>
        <p:nvCxnSpPr>
          <p:cNvPr id="16" name="Straight Connector 15">
            <a:extLst>
              <a:ext uri="{FF2B5EF4-FFF2-40B4-BE49-F238E27FC236}">
                <a16:creationId xmlns:a16="http://schemas.microsoft.com/office/drawing/2014/main" id="{08507C62-6D34-4332-A8F6-571C806A089C}"/>
              </a:ext>
            </a:extLst>
          </p:cNvPr>
          <p:cNvCxnSpPr>
            <a:cxnSpLocks/>
          </p:cNvCxnSpPr>
          <p:nvPr userDrawn="1"/>
        </p:nvCxnSpPr>
        <p:spPr>
          <a:xfrm>
            <a:off x="1696284" y="5370159"/>
            <a:ext cx="0" cy="646331"/>
          </a:xfrm>
          <a:prstGeom prst="line">
            <a:avLst/>
          </a:prstGeom>
          <a:ln>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EA7ED31-1275-4851-943F-FD4F3B25823A}"/>
              </a:ext>
            </a:extLst>
          </p:cNvPr>
          <p:cNvSpPr txBox="1"/>
          <p:nvPr userDrawn="1"/>
        </p:nvSpPr>
        <p:spPr>
          <a:xfrm>
            <a:off x="342900" y="3121301"/>
            <a:ext cx="4381500" cy="184666"/>
          </a:xfrm>
          <a:prstGeom prst="rect">
            <a:avLst/>
          </a:prstGeom>
          <a:noFill/>
        </p:spPr>
        <p:txBody>
          <a:bodyPr wrap="square" lIns="0" tIns="0" rIns="0" bIns="0" rtlCol="0" anchor="ctr" anchorCtr="0">
            <a:spAutoFit/>
          </a:bodyPr>
          <a:lstStyle/>
          <a:p>
            <a:r>
              <a:rPr lang="en-US" sz="1200" b="1" dirty="0">
                <a:solidFill>
                  <a:prstClr val="white"/>
                </a:solidFill>
              </a:rPr>
              <a:t>Introducing:</a:t>
            </a:r>
          </a:p>
        </p:txBody>
      </p:sp>
      <p:sp>
        <p:nvSpPr>
          <p:cNvPr id="36" name="TextBox 35">
            <a:extLst>
              <a:ext uri="{FF2B5EF4-FFF2-40B4-BE49-F238E27FC236}">
                <a16:creationId xmlns:a16="http://schemas.microsoft.com/office/drawing/2014/main" id="{5C84DB27-ACD6-4B1E-A377-14FDADA83ABE}"/>
              </a:ext>
            </a:extLst>
          </p:cNvPr>
          <p:cNvSpPr txBox="1"/>
          <p:nvPr userDrawn="1"/>
        </p:nvSpPr>
        <p:spPr>
          <a:xfrm>
            <a:off x="342900" y="5416325"/>
            <a:ext cx="1098713" cy="569387"/>
          </a:xfrm>
          <a:prstGeom prst="rect">
            <a:avLst/>
          </a:prstGeom>
          <a:noFill/>
        </p:spPr>
        <p:txBody>
          <a:bodyPr wrap="square" lIns="0" tIns="0" rIns="0" bIns="0" rtlCol="0">
            <a:spAutoFit/>
          </a:bodyPr>
          <a:lstStyle/>
          <a:p>
            <a:r>
              <a:rPr lang="sv-SE" sz="1000" b="1" dirty="0">
                <a:solidFill>
                  <a:srgbClr val="1F2A44"/>
                </a:solidFill>
              </a:rPr>
              <a:t>RM1</a:t>
            </a:r>
            <a:r>
              <a:rPr lang="fr-FR" sz="1000" b="1" baseline="30000" dirty="0">
                <a:solidFill>
                  <a:srgbClr val="1F2A44"/>
                </a:solidFill>
              </a:rPr>
              <a:t>®</a:t>
            </a:r>
            <a:endParaRPr lang="sv-SE" sz="1000" b="1" dirty="0">
              <a:solidFill>
                <a:srgbClr val="1F2A44"/>
              </a:solidFill>
            </a:endParaRPr>
          </a:p>
          <a:p>
            <a:r>
              <a:rPr lang="sv-SE" sz="900" dirty="0">
                <a:solidFill>
                  <a:prstClr val="white"/>
                </a:solidFill>
              </a:rPr>
              <a:t>Title</a:t>
            </a:r>
          </a:p>
          <a:p>
            <a:r>
              <a:rPr lang="sv-SE" sz="900" dirty="0">
                <a:solidFill>
                  <a:prstClr val="white"/>
                </a:solidFill>
              </a:rPr>
              <a:t>(717) 291-1234</a:t>
            </a:r>
          </a:p>
          <a:p>
            <a:r>
              <a:rPr lang="sv-SE" sz="900" dirty="0">
                <a:solidFill>
                  <a:prstClr val="white"/>
                </a:solidFill>
              </a:rPr>
              <a:t>AName@fult.com</a:t>
            </a:r>
          </a:p>
        </p:txBody>
      </p:sp>
      <p:sp>
        <p:nvSpPr>
          <p:cNvPr id="37" name="TextBox 36">
            <a:extLst>
              <a:ext uri="{FF2B5EF4-FFF2-40B4-BE49-F238E27FC236}">
                <a16:creationId xmlns:a16="http://schemas.microsoft.com/office/drawing/2014/main" id="{2E8619BF-C93B-41B5-91BB-527466E24EE8}"/>
              </a:ext>
            </a:extLst>
          </p:cNvPr>
          <p:cNvSpPr txBox="1"/>
          <p:nvPr userDrawn="1"/>
        </p:nvSpPr>
        <p:spPr>
          <a:xfrm>
            <a:off x="1950955" y="5416325"/>
            <a:ext cx="1098713" cy="569387"/>
          </a:xfrm>
          <a:prstGeom prst="rect">
            <a:avLst/>
          </a:prstGeom>
          <a:noFill/>
        </p:spPr>
        <p:txBody>
          <a:bodyPr wrap="square" lIns="0" tIns="0" rIns="0" bIns="0" rtlCol="0">
            <a:spAutoFit/>
          </a:bodyPr>
          <a:lstStyle/>
          <a:p>
            <a:r>
              <a:rPr lang="sv-SE" sz="1000" b="1" dirty="0">
                <a:solidFill>
                  <a:srgbClr val="1F2A44"/>
                </a:solidFill>
              </a:rPr>
              <a:t>PM1</a:t>
            </a:r>
            <a:r>
              <a:rPr lang="fr-FR" sz="1000" b="1" dirty="0">
                <a:solidFill>
                  <a:srgbClr val="1F2A44"/>
                </a:solidFill>
              </a:rPr>
              <a:t>®</a:t>
            </a:r>
            <a:endParaRPr lang="sv-SE" sz="1000" b="1" dirty="0">
              <a:solidFill>
                <a:srgbClr val="1F2A44"/>
              </a:solidFill>
            </a:endParaRPr>
          </a:p>
          <a:p>
            <a:r>
              <a:rPr lang="sv-SE" sz="900" dirty="0">
                <a:solidFill>
                  <a:prstClr val="white"/>
                </a:solidFill>
              </a:rPr>
              <a:t>Title</a:t>
            </a:r>
          </a:p>
          <a:p>
            <a:r>
              <a:rPr lang="sv-SE" sz="900" dirty="0">
                <a:solidFill>
                  <a:prstClr val="white"/>
                </a:solidFill>
              </a:rPr>
              <a:t>(717) 291-1234</a:t>
            </a:r>
          </a:p>
          <a:p>
            <a:r>
              <a:rPr lang="sv-SE" sz="900" dirty="0">
                <a:solidFill>
                  <a:prstClr val="white"/>
                </a:solidFill>
              </a:rPr>
              <a:t>AName@fult.com</a:t>
            </a:r>
          </a:p>
        </p:txBody>
      </p:sp>
      <p:sp>
        <p:nvSpPr>
          <p:cNvPr id="38" name="TextBox 37">
            <a:extLst>
              <a:ext uri="{FF2B5EF4-FFF2-40B4-BE49-F238E27FC236}">
                <a16:creationId xmlns:a16="http://schemas.microsoft.com/office/drawing/2014/main" id="{DFD50B6A-263C-4648-B0E4-8337A0CCBA03}"/>
              </a:ext>
            </a:extLst>
          </p:cNvPr>
          <p:cNvSpPr txBox="1"/>
          <p:nvPr userDrawn="1"/>
        </p:nvSpPr>
        <p:spPr>
          <a:xfrm>
            <a:off x="3559011" y="5416325"/>
            <a:ext cx="1098713" cy="569387"/>
          </a:xfrm>
          <a:prstGeom prst="rect">
            <a:avLst/>
          </a:prstGeom>
          <a:noFill/>
        </p:spPr>
        <p:txBody>
          <a:bodyPr wrap="square" lIns="0" tIns="0" rIns="0" bIns="0" rtlCol="0">
            <a:spAutoFit/>
          </a:bodyPr>
          <a:lstStyle/>
          <a:p>
            <a:r>
              <a:rPr lang="sv-SE" sz="1000" b="1" dirty="0">
                <a:solidFill>
                  <a:srgbClr val="1F2A44"/>
                </a:solidFill>
              </a:rPr>
              <a:t>Planner1</a:t>
            </a:r>
            <a:r>
              <a:rPr lang="fr-FR" sz="1000" b="1" dirty="0">
                <a:solidFill>
                  <a:srgbClr val="1F2A44"/>
                </a:solidFill>
              </a:rPr>
              <a:t>®</a:t>
            </a:r>
            <a:endParaRPr lang="sv-SE" sz="1000" b="1" dirty="0">
              <a:solidFill>
                <a:srgbClr val="1F2A44"/>
              </a:solidFill>
            </a:endParaRPr>
          </a:p>
          <a:p>
            <a:r>
              <a:rPr lang="sv-SE" sz="900" dirty="0">
                <a:solidFill>
                  <a:prstClr val="white"/>
                </a:solidFill>
              </a:rPr>
              <a:t>Title</a:t>
            </a:r>
          </a:p>
          <a:p>
            <a:r>
              <a:rPr lang="sv-SE" sz="900" dirty="0">
                <a:solidFill>
                  <a:prstClr val="white"/>
                </a:solidFill>
              </a:rPr>
              <a:t>(717) 291-1234</a:t>
            </a:r>
          </a:p>
          <a:p>
            <a:r>
              <a:rPr lang="sv-SE" sz="900" dirty="0">
                <a:solidFill>
                  <a:prstClr val="white"/>
                </a:solidFill>
              </a:rPr>
              <a:t>AName@fult.com</a:t>
            </a:r>
          </a:p>
        </p:txBody>
      </p:sp>
      <p:cxnSp>
        <p:nvCxnSpPr>
          <p:cNvPr id="21" name="Straight Connector 20">
            <a:extLst>
              <a:ext uri="{FF2B5EF4-FFF2-40B4-BE49-F238E27FC236}">
                <a16:creationId xmlns:a16="http://schemas.microsoft.com/office/drawing/2014/main" id="{00569C4E-5702-43E8-92B5-79225F0AF10A}"/>
              </a:ext>
            </a:extLst>
          </p:cNvPr>
          <p:cNvCxnSpPr/>
          <p:nvPr userDrawn="1"/>
        </p:nvCxnSpPr>
        <p:spPr>
          <a:xfrm>
            <a:off x="342900" y="2942942"/>
            <a:ext cx="4572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3B5C0F0-62B2-4C7C-AB41-AF7F71713C18}"/>
              </a:ext>
            </a:extLst>
          </p:cNvPr>
          <p:cNvCxnSpPr>
            <a:cxnSpLocks/>
          </p:cNvCxnSpPr>
          <p:nvPr userDrawn="1"/>
        </p:nvCxnSpPr>
        <p:spPr>
          <a:xfrm>
            <a:off x="3304339" y="5370159"/>
            <a:ext cx="0" cy="646331"/>
          </a:xfrm>
          <a:prstGeom prst="line">
            <a:avLst/>
          </a:prstGeom>
          <a:ln>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5FD8FDB-EEC1-4650-A30F-F8A942F89D0C}"/>
              </a:ext>
            </a:extLst>
          </p:cNvPr>
          <p:cNvCxnSpPr>
            <a:cxnSpLocks/>
          </p:cNvCxnSpPr>
          <p:nvPr userDrawn="1"/>
        </p:nvCxnSpPr>
        <p:spPr>
          <a:xfrm>
            <a:off x="342900" y="5204894"/>
            <a:ext cx="4381497" cy="0"/>
          </a:xfrm>
          <a:prstGeom prst="line">
            <a:avLst/>
          </a:prstGeom>
          <a:ln>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sp>
        <p:nvSpPr>
          <p:cNvPr id="48" name="Text Placeholder 47">
            <a:extLst>
              <a:ext uri="{FF2B5EF4-FFF2-40B4-BE49-F238E27FC236}">
                <a16:creationId xmlns:a16="http://schemas.microsoft.com/office/drawing/2014/main" id="{9E43DB49-3E1B-49E5-97A6-67EB67944F05}"/>
              </a:ext>
            </a:extLst>
          </p:cNvPr>
          <p:cNvSpPr>
            <a:spLocks noGrp="1"/>
          </p:cNvSpPr>
          <p:nvPr>
            <p:ph type="body" sz="quarter" idx="13" hasCustomPrompt="1"/>
          </p:nvPr>
        </p:nvSpPr>
        <p:spPr>
          <a:xfrm>
            <a:off x="342900" y="2491556"/>
            <a:ext cx="4381497" cy="241300"/>
          </a:xfrm>
        </p:spPr>
        <p:txBody>
          <a:bodyPr/>
          <a:lstStyle>
            <a:lvl1pPr marL="0" algn="l" defTabSz="914400" rtl="0" eaLnBrk="1" latinLnBrk="0" hangingPunct="1">
              <a:defRPr lang="en-US" sz="1200" b="0" kern="1200" dirty="0" smtClean="0">
                <a:solidFill>
                  <a:schemeClr val="bg1"/>
                </a:solidFill>
                <a:latin typeface="+mn-lt"/>
                <a:ea typeface="+mn-ea"/>
                <a:cs typeface="+mn-cs"/>
              </a:defRPr>
            </a:lvl1pPr>
            <a:lvl2pPr marL="0" algn="l" defTabSz="914400" rtl="0" eaLnBrk="1" latinLnBrk="0" hangingPunct="1">
              <a:defRPr lang="en-US" sz="1200" b="0" kern="1200" dirty="0" smtClean="0">
                <a:solidFill>
                  <a:schemeClr val="bg1"/>
                </a:solidFill>
                <a:latin typeface="+mn-lt"/>
                <a:ea typeface="+mn-ea"/>
                <a:cs typeface="+mn-cs"/>
              </a:defRPr>
            </a:lvl2pPr>
            <a:lvl3pPr marL="0" algn="l" defTabSz="914400" rtl="0" eaLnBrk="1" latinLnBrk="0" hangingPunct="1">
              <a:defRPr lang="en-US" sz="1200" b="0" kern="1200" dirty="0" smtClean="0">
                <a:solidFill>
                  <a:schemeClr val="bg1"/>
                </a:solidFill>
                <a:latin typeface="+mn-lt"/>
                <a:ea typeface="+mn-ea"/>
                <a:cs typeface="+mn-cs"/>
              </a:defRPr>
            </a:lvl3pPr>
            <a:lvl4pPr marL="0" algn="l" defTabSz="914400" rtl="0" eaLnBrk="1" latinLnBrk="0" hangingPunct="1">
              <a:defRPr lang="en-US" sz="1200" b="0" kern="1200" dirty="0" smtClean="0">
                <a:solidFill>
                  <a:schemeClr val="bg1"/>
                </a:solidFill>
                <a:latin typeface="+mn-lt"/>
                <a:ea typeface="+mn-ea"/>
                <a:cs typeface="+mn-cs"/>
              </a:defRPr>
            </a:lvl4pPr>
            <a:lvl5pPr marL="0" algn="l" defTabSz="914400" rtl="0" eaLnBrk="1" latinLnBrk="0" hangingPunct="1">
              <a:defRPr lang="en-US" sz="1200" b="0" kern="1200" dirty="0">
                <a:solidFill>
                  <a:schemeClr val="bg1"/>
                </a:solidFill>
                <a:latin typeface="+mn-lt"/>
                <a:ea typeface="+mn-ea"/>
                <a:cs typeface="+mn-cs"/>
              </a:defRPr>
            </a:lvl5pPr>
          </a:lstStyle>
          <a:p>
            <a:pPr lvl="0"/>
            <a:r>
              <a:rPr lang="en-US" dirty="0"/>
              <a:t>Subtitle</a:t>
            </a:r>
          </a:p>
        </p:txBody>
      </p:sp>
      <p:pic>
        <p:nvPicPr>
          <p:cNvPr id="68" name="Graphic 67">
            <a:extLst>
              <a:ext uri="{FF2B5EF4-FFF2-40B4-BE49-F238E27FC236}">
                <a16:creationId xmlns:a16="http://schemas.microsoft.com/office/drawing/2014/main" id="{731C4F48-92ED-4D3B-9740-10967E05D1CC}"/>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48433" y="3485683"/>
            <a:ext cx="327842" cy="327842"/>
          </a:xfrm>
          <a:prstGeom prst="rect">
            <a:avLst/>
          </a:prstGeom>
        </p:spPr>
      </p:pic>
      <p:pic>
        <p:nvPicPr>
          <p:cNvPr id="69" name="Graphic 68">
            <a:extLst>
              <a:ext uri="{FF2B5EF4-FFF2-40B4-BE49-F238E27FC236}">
                <a16:creationId xmlns:a16="http://schemas.microsoft.com/office/drawing/2014/main" id="{B88C9630-970C-4C59-A20B-5ABAE871280E}"/>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48433" y="4095463"/>
            <a:ext cx="327842" cy="327842"/>
          </a:xfrm>
          <a:prstGeom prst="rect">
            <a:avLst/>
          </a:prstGeom>
        </p:spPr>
      </p:pic>
      <p:pic>
        <p:nvPicPr>
          <p:cNvPr id="70" name="Graphic 69">
            <a:extLst>
              <a:ext uri="{FF2B5EF4-FFF2-40B4-BE49-F238E27FC236}">
                <a16:creationId xmlns:a16="http://schemas.microsoft.com/office/drawing/2014/main" id="{AB39F862-46FF-42A7-8EE2-7DA757736F97}"/>
              </a:ext>
            </a:extLst>
          </p:cNvPr>
          <p:cNvPicPr>
            <a:picLocks noChangeAspect="1"/>
          </p:cNvPicPr>
          <p:nvPr userDrawn="1"/>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348433" y="4706043"/>
            <a:ext cx="327842" cy="327842"/>
          </a:xfrm>
          <a:prstGeom prst="rect">
            <a:avLst/>
          </a:prstGeom>
        </p:spPr>
      </p:pic>
      <p:sp>
        <p:nvSpPr>
          <p:cNvPr id="75" name="TextBox 74">
            <a:extLst>
              <a:ext uri="{FF2B5EF4-FFF2-40B4-BE49-F238E27FC236}">
                <a16:creationId xmlns:a16="http://schemas.microsoft.com/office/drawing/2014/main" id="{A376B00E-2F88-43DC-B165-BF1D5928DBF0}"/>
              </a:ext>
            </a:extLst>
          </p:cNvPr>
          <p:cNvSpPr txBox="1"/>
          <p:nvPr userDrawn="1"/>
        </p:nvSpPr>
        <p:spPr>
          <a:xfrm>
            <a:off x="800100" y="3564532"/>
            <a:ext cx="1642321" cy="161583"/>
          </a:xfrm>
          <a:prstGeom prst="rect">
            <a:avLst/>
          </a:prstGeom>
          <a:noFill/>
        </p:spPr>
        <p:txBody>
          <a:bodyPr wrap="square" lIns="0" tIns="0" rIns="0" bIns="0" rtlCol="0">
            <a:spAutoFit/>
          </a:bodyPr>
          <a:lstStyle/>
          <a:p>
            <a:r>
              <a:rPr lang="sv-SE" sz="1050" dirty="0">
                <a:solidFill>
                  <a:prstClr val="white"/>
                </a:solidFill>
              </a:rPr>
              <a:t>Firm Overview</a:t>
            </a:r>
          </a:p>
        </p:txBody>
      </p:sp>
      <p:sp>
        <p:nvSpPr>
          <p:cNvPr id="81" name="TextBox 80">
            <a:extLst>
              <a:ext uri="{FF2B5EF4-FFF2-40B4-BE49-F238E27FC236}">
                <a16:creationId xmlns:a16="http://schemas.microsoft.com/office/drawing/2014/main" id="{3910E940-2E9E-4FF2-95DC-AEDC31AF80E5}"/>
              </a:ext>
            </a:extLst>
          </p:cNvPr>
          <p:cNvSpPr txBox="1"/>
          <p:nvPr userDrawn="1"/>
        </p:nvSpPr>
        <p:spPr>
          <a:xfrm>
            <a:off x="800100" y="4179931"/>
            <a:ext cx="1642321" cy="161583"/>
          </a:xfrm>
          <a:prstGeom prst="rect">
            <a:avLst/>
          </a:prstGeom>
          <a:noFill/>
        </p:spPr>
        <p:txBody>
          <a:bodyPr wrap="square" lIns="0" tIns="0" rIns="0" bIns="0" rtlCol="0">
            <a:spAutoFit/>
          </a:bodyPr>
          <a:lstStyle/>
          <a:p>
            <a:r>
              <a:rPr lang="sv-SE" sz="1050" dirty="0">
                <a:solidFill>
                  <a:prstClr val="white"/>
                </a:solidFill>
              </a:rPr>
              <a:t>Team Approach</a:t>
            </a:r>
          </a:p>
        </p:txBody>
      </p:sp>
      <p:sp>
        <p:nvSpPr>
          <p:cNvPr id="82" name="TextBox 81">
            <a:extLst>
              <a:ext uri="{FF2B5EF4-FFF2-40B4-BE49-F238E27FC236}">
                <a16:creationId xmlns:a16="http://schemas.microsoft.com/office/drawing/2014/main" id="{B58EE28D-875A-49E2-8366-95948737F20B}"/>
              </a:ext>
            </a:extLst>
          </p:cNvPr>
          <p:cNvSpPr txBox="1"/>
          <p:nvPr userDrawn="1"/>
        </p:nvSpPr>
        <p:spPr>
          <a:xfrm>
            <a:off x="800100" y="4795331"/>
            <a:ext cx="1642321" cy="161583"/>
          </a:xfrm>
          <a:prstGeom prst="rect">
            <a:avLst/>
          </a:prstGeom>
          <a:noFill/>
        </p:spPr>
        <p:txBody>
          <a:bodyPr wrap="square" lIns="0" tIns="0" rIns="0" bIns="0" rtlCol="0">
            <a:spAutoFit/>
          </a:bodyPr>
          <a:lstStyle/>
          <a:p>
            <a:r>
              <a:rPr lang="sv-SE" sz="1050" dirty="0">
                <a:solidFill>
                  <a:prstClr val="white"/>
                </a:solidFill>
              </a:rPr>
              <a:t>Wealth Planning</a:t>
            </a:r>
          </a:p>
        </p:txBody>
      </p:sp>
      <p:cxnSp>
        <p:nvCxnSpPr>
          <p:cNvPr id="92" name="Straight Connector 91">
            <a:extLst>
              <a:ext uri="{FF2B5EF4-FFF2-40B4-BE49-F238E27FC236}">
                <a16:creationId xmlns:a16="http://schemas.microsoft.com/office/drawing/2014/main" id="{683EE7B5-F1AF-4617-A1C3-31BCD91EBE46}"/>
              </a:ext>
            </a:extLst>
          </p:cNvPr>
          <p:cNvCxnSpPr/>
          <p:nvPr userDrawn="1"/>
        </p:nvCxnSpPr>
        <p:spPr>
          <a:xfrm>
            <a:off x="800100" y="3953023"/>
            <a:ext cx="1576805" cy="0"/>
          </a:xfrm>
          <a:prstGeom prst="line">
            <a:avLst/>
          </a:prstGeom>
          <a:ln>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3E852CC-8459-43D3-8139-F509027B8AE3}"/>
              </a:ext>
            </a:extLst>
          </p:cNvPr>
          <p:cNvCxnSpPr/>
          <p:nvPr userDrawn="1"/>
        </p:nvCxnSpPr>
        <p:spPr>
          <a:xfrm>
            <a:off x="800100" y="4568422"/>
            <a:ext cx="1576805" cy="0"/>
          </a:xfrm>
          <a:prstGeom prst="line">
            <a:avLst/>
          </a:prstGeom>
          <a:ln>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pic>
        <p:nvPicPr>
          <p:cNvPr id="96" name="Graphic 95">
            <a:extLst>
              <a:ext uri="{FF2B5EF4-FFF2-40B4-BE49-F238E27FC236}">
                <a16:creationId xmlns:a16="http://schemas.microsoft.com/office/drawing/2014/main" id="{3E33A7EE-7EFA-414E-8773-F53492BA49EE}"/>
              </a:ext>
            </a:extLst>
          </p:cNvPr>
          <p:cNvPicPr>
            <a:picLocks noChangeAspect="1"/>
          </p:cNvPicPr>
          <p:nvPr userDrawn="1"/>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2635563" y="3485683"/>
            <a:ext cx="327842" cy="327842"/>
          </a:xfrm>
          <a:prstGeom prst="rect">
            <a:avLst/>
          </a:prstGeom>
        </p:spPr>
      </p:pic>
      <p:pic>
        <p:nvPicPr>
          <p:cNvPr id="97" name="Graphic 96">
            <a:extLst>
              <a:ext uri="{FF2B5EF4-FFF2-40B4-BE49-F238E27FC236}">
                <a16:creationId xmlns:a16="http://schemas.microsoft.com/office/drawing/2014/main" id="{12A43E55-446D-4A95-BD5B-2F12CAC4C687}"/>
              </a:ext>
            </a:extLst>
          </p:cNvPr>
          <p:cNvPicPr>
            <a:picLocks noChangeAspect="1"/>
          </p:cNvPicPr>
          <p:nvPr userDrawn="1"/>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2635563" y="4095463"/>
            <a:ext cx="327842" cy="327842"/>
          </a:xfrm>
          <a:prstGeom prst="rect">
            <a:avLst/>
          </a:prstGeom>
        </p:spPr>
      </p:pic>
      <p:sp>
        <p:nvSpPr>
          <p:cNvPr id="98" name="TextBox 97">
            <a:extLst>
              <a:ext uri="{FF2B5EF4-FFF2-40B4-BE49-F238E27FC236}">
                <a16:creationId xmlns:a16="http://schemas.microsoft.com/office/drawing/2014/main" id="{5BBCD423-7C60-4644-9D90-802C418F0DA3}"/>
              </a:ext>
            </a:extLst>
          </p:cNvPr>
          <p:cNvSpPr txBox="1"/>
          <p:nvPr userDrawn="1"/>
        </p:nvSpPr>
        <p:spPr>
          <a:xfrm>
            <a:off x="3087230" y="3568813"/>
            <a:ext cx="1642321" cy="161583"/>
          </a:xfrm>
          <a:prstGeom prst="rect">
            <a:avLst/>
          </a:prstGeom>
          <a:noFill/>
        </p:spPr>
        <p:txBody>
          <a:bodyPr wrap="square" lIns="0" tIns="0" rIns="0" bIns="0" rtlCol="0">
            <a:spAutoFit/>
          </a:bodyPr>
          <a:lstStyle/>
          <a:p>
            <a:r>
              <a:rPr lang="sv-SE" sz="1050" dirty="0">
                <a:solidFill>
                  <a:prstClr val="white"/>
                </a:solidFill>
              </a:rPr>
              <a:t>Investment Management</a:t>
            </a:r>
          </a:p>
        </p:txBody>
      </p:sp>
      <p:sp>
        <p:nvSpPr>
          <p:cNvPr id="99" name="TextBox 98">
            <a:extLst>
              <a:ext uri="{FF2B5EF4-FFF2-40B4-BE49-F238E27FC236}">
                <a16:creationId xmlns:a16="http://schemas.microsoft.com/office/drawing/2014/main" id="{6BBBB9C3-53C0-49DD-9789-8D62B2229AC1}"/>
              </a:ext>
            </a:extLst>
          </p:cNvPr>
          <p:cNvSpPr txBox="1"/>
          <p:nvPr userDrawn="1"/>
        </p:nvSpPr>
        <p:spPr>
          <a:xfrm>
            <a:off x="3087230" y="4179931"/>
            <a:ext cx="1642321" cy="161583"/>
          </a:xfrm>
          <a:prstGeom prst="rect">
            <a:avLst/>
          </a:prstGeom>
          <a:noFill/>
        </p:spPr>
        <p:txBody>
          <a:bodyPr wrap="square" lIns="0" tIns="0" rIns="0" bIns="0" rtlCol="0">
            <a:spAutoFit/>
          </a:bodyPr>
          <a:lstStyle/>
          <a:p>
            <a:r>
              <a:rPr lang="sv-SE" sz="1050" dirty="0">
                <a:solidFill>
                  <a:prstClr val="white"/>
                </a:solidFill>
              </a:rPr>
              <a:t>Portfolio Strategy</a:t>
            </a:r>
          </a:p>
        </p:txBody>
      </p:sp>
      <p:cxnSp>
        <p:nvCxnSpPr>
          <p:cNvPr id="100" name="Straight Connector 99">
            <a:extLst>
              <a:ext uri="{FF2B5EF4-FFF2-40B4-BE49-F238E27FC236}">
                <a16:creationId xmlns:a16="http://schemas.microsoft.com/office/drawing/2014/main" id="{0577E3CC-2EC6-4754-873A-DBE9C7347F65}"/>
              </a:ext>
            </a:extLst>
          </p:cNvPr>
          <p:cNvCxnSpPr/>
          <p:nvPr userDrawn="1"/>
        </p:nvCxnSpPr>
        <p:spPr>
          <a:xfrm>
            <a:off x="3087230" y="3953023"/>
            <a:ext cx="1576805" cy="0"/>
          </a:xfrm>
          <a:prstGeom prst="line">
            <a:avLst/>
          </a:prstGeom>
          <a:ln>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89BF0C65-F368-4EDD-8C00-3957A4A1E7AD}"/>
              </a:ext>
            </a:extLst>
          </p:cNvPr>
          <p:cNvGrpSpPr/>
          <p:nvPr userDrawn="1"/>
        </p:nvGrpSpPr>
        <p:grpSpPr>
          <a:xfrm>
            <a:off x="342901" y="872288"/>
            <a:ext cx="4314823" cy="443956"/>
            <a:chOff x="342901" y="824375"/>
            <a:chExt cx="5628015" cy="579072"/>
          </a:xfrm>
        </p:grpSpPr>
        <p:pic>
          <p:nvPicPr>
            <p:cNvPr id="7" name="Picture 6" descr="A close up of a sign&#10;&#10;Description automatically generated">
              <a:extLst>
                <a:ext uri="{FF2B5EF4-FFF2-40B4-BE49-F238E27FC236}">
                  <a16:creationId xmlns:a16="http://schemas.microsoft.com/office/drawing/2014/main" id="{00B47504-3505-4273-96A3-831DCCC1F97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173083" y="824375"/>
              <a:ext cx="2797833" cy="579072"/>
            </a:xfrm>
            <a:prstGeom prst="rect">
              <a:avLst/>
            </a:prstGeom>
          </p:spPr>
        </p:pic>
        <p:pic>
          <p:nvPicPr>
            <p:cNvPr id="40" name="Picture 39" descr="A picture containing drawing, light&#10;&#10;Description automatically generated">
              <a:extLst>
                <a:ext uri="{FF2B5EF4-FFF2-40B4-BE49-F238E27FC236}">
                  <a16:creationId xmlns:a16="http://schemas.microsoft.com/office/drawing/2014/main" id="{7A8B4E84-D763-446B-BA20-1502931C0D9D}"/>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3694"/>
            <a:stretch/>
          </p:blipFill>
          <p:spPr>
            <a:xfrm>
              <a:off x="342901" y="824375"/>
              <a:ext cx="2694721" cy="576072"/>
            </a:xfrm>
            <a:prstGeom prst="rect">
              <a:avLst/>
            </a:prstGeom>
          </p:spPr>
        </p:pic>
      </p:grpSp>
    </p:spTree>
    <p:extLst>
      <p:ext uri="{BB962C8B-B14F-4D97-AF65-F5344CB8AC3E}">
        <p14:creationId xmlns:p14="http://schemas.microsoft.com/office/powerpoint/2010/main" val="81833910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solidFill>
          <a:schemeClr val="bg1"/>
        </a:solidFill>
        <a:effectLst/>
      </p:bgPr>
    </p:bg>
    <p:spTree>
      <p:nvGrpSpPr>
        <p:cNvPr id="1" name=""/>
        <p:cNvGrpSpPr/>
        <p:nvPr/>
      </p:nvGrpSpPr>
      <p:grpSpPr>
        <a:xfrm>
          <a:off x="0" y="0"/>
          <a:ext cx="0" cy="0"/>
          <a:chOff x="0" y="0"/>
          <a:chExt cx="0" cy="0"/>
        </a:xfrm>
      </p:grpSpPr>
      <p:pic>
        <p:nvPicPr>
          <p:cNvPr id="12" name="Picture 11" descr="A person sitting on a couch using a computer&#10;&#10;Description automatically generated">
            <a:extLst>
              <a:ext uri="{FF2B5EF4-FFF2-40B4-BE49-F238E27FC236}">
                <a16:creationId xmlns:a16="http://schemas.microsoft.com/office/drawing/2014/main" id="{A7AEAC38-7F54-4C7F-933C-79608E8650FD}"/>
              </a:ext>
            </a:extLst>
          </p:cNvPr>
          <p:cNvPicPr>
            <a:picLocks noChangeAspect="1"/>
          </p:cNvPicPr>
          <p:nvPr userDrawn="1"/>
        </p:nvPicPr>
        <p:blipFill rotWithShape="1">
          <a:blip r:embed="rId2" cstate="print">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l="9900" b="10040"/>
          <a:stretch/>
        </p:blipFill>
        <p:spPr>
          <a:xfrm>
            <a:off x="0" y="0"/>
            <a:ext cx="9144000" cy="6858000"/>
          </a:xfrm>
          <a:prstGeom prst="rect">
            <a:avLst/>
          </a:prstGeom>
        </p:spPr>
      </p:pic>
      <p:sp>
        <p:nvSpPr>
          <p:cNvPr id="15" name="Rectangle 14">
            <a:extLst>
              <a:ext uri="{FF2B5EF4-FFF2-40B4-BE49-F238E27FC236}">
                <a16:creationId xmlns:a16="http://schemas.microsoft.com/office/drawing/2014/main" id="{D32574AF-17CA-44D6-B519-554565BEF07E}"/>
              </a:ext>
            </a:extLst>
          </p:cNvPr>
          <p:cNvSpPr/>
          <p:nvPr userDrawn="1"/>
        </p:nvSpPr>
        <p:spPr>
          <a:xfrm>
            <a:off x="0" y="0"/>
            <a:ext cx="9144000" cy="6858000"/>
          </a:xfrm>
          <a:prstGeom prst="rect">
            <a:avLst/>
          </a:prstGeom>
          <a:solidFill>
            <a:srgbClr val="86A9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F54F2822-D1CB-4996-BC30-3529C98C7C55}"/>
              </a:ext>
            </a:extLst>
          </p:cNvPr>
          <p:cNvSpPr/>
          <p:nvPr userDrawn="1"/>
        </p:nvSpPr>
        <p:spPr>
          <a:xfrm>
            <a:off x="-1" y="2013999"/>
            <a:ext cx="9144001" cy="2829997"/>
          </a:xfrm>
          <a:prstGeom prst="rect">
            <a:avLst/>
          </a:prstGeom>
          <a:solidFill>
            <a:schemeClr val="accent1">
              <a:alpha val="6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1" name="Picture 20" descr="A close up of a sign&#10;&#10;Description automatically generated">
            <a:extLst>
              <a:ext uri="{FF2B5EF4-FFF2-40B4-BE49-F238E27FC236}">
                <a16:creationId xmlns:a16="http://schemas.microsoft.com/office/drawing/2014/main" id="{EC1FD5CE-159E-49D0-A5BA-86E02035687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22979" y="2797936"/>
            <a:ext cx="6098039" cy="1262121"/>
          </a:xfrm>
          <a:prstGeom prst="rect">
            <a:avLst/>
          </a:prstGeom>
        </p:spPr>
      </p:pic>
    </p:spTree>
    <p:extLst>
      <p:ext uri="{BB962C8B-B14F-4D97-AF65-F5344CB8AC3E}">
        <p14:creationId xmlns:p14="http://schemas.microsoft.com/office/powerpoint/2010/main" val="318290841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F0845F9-C09D-45E0-8EBF-F549384A5725}"/>
              </a:ext>
            </a:extLst>
          </p:cNvPr>
          <p:cNvPicPr>
            <a:picLocks noChangeAspect="1"/>
          </p:cNvPicPr>
          <p:nvPr userDrawn="1"/>
        </p:nvPicPr>
        <p:blipFill rotWithShape="1">
          <a:blip r:embed="rId2" cstate="print">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2795878" y="246743"/>
            <a:ext cx="6346243" cy="6364514"/>
          </a:xfrm>
          <a:prstGeom prst="rect">
            <a:avLst/>
          </a:prstGeom>
        </p:spPr>
      </p:pic>
      <p:sp>
        <p:nvSpPr>
          <p:cNvPr id="6" name="Rectangle 5">
            <a:extLst>
              <a:ext uri="{FF2B5EF4-FFF2-40B4-BE49-F238E27FC236}">
                <a16:creationId xmlns:a16="http://schemas.microsoft.com/office/drawing/2014/main" id="{DABDA778-FB8F-45B4-A720-E617A45B3F31}"/>
              </a:ext>
            </a:extLst>
          </p:cNvPr>
          <p:cNvSpPr/>
          <p:nvPr userDrawn="1"/>
        </p:nvSpPr>
        <p:spPr>
          <a:xfrm>
            <a:off x="0" y="246742"/>
            <a:ext cx="9142121" cy="6364515"/>
          </a:xfrm>
          <a:prstGeom prst="rect">
            <a:avLst/>
          </a:prstGeom>
          <a:solidFill>
            <a:srgbClr val="86A9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a:extLst>
              <a:ext uri="{FF2B5EF4-FFF2-40B4-BE49-F238E27FC236}">
                <a16:creationId xmlns:a16="http://schemas.microsoft.com/office/drawing/2014/main" id="{6467A4ED-A75B-4C90-8265-6355E4E68868}"/>
              </a:ext>
            </a:extLst>
          </p:cNvPr>
          <p:cNvSpPr/>
          <p:nvPr userDrawn="1"/>
        </p:nvSpPr>
        <p:spPr>
          <a:xfrm>
            <a:off x="-1" y="0"/>
            <a:ext cx="3041965" cy="6858000"/>
          </a:xfrm>
          <a:prstGeom prst="rect">
            <a:avLst/>
          </a:prstGeom>
          <a:solidFill>
            <a:schemeClr val="accent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 name="Text Placeholder 20">
            <a:extLst>
              <a:ext uri="{FF2B5EF4-FFF2-40B4-BE49-F238E27FC236}">
                <a16:creationId xmlns:a16="http://schemas.microsoft.com/office/drawing/2014/main" id="{A01467AA-2060-4357-BB4B-6270011DFB5B}"/>
              </a:ext>
            </a:extLst>
          </p:cNvPr>
          <p:cNvSpPr>
            <a:spLocks noGrp="1"/>
          </p:cNvSpPr>
          <p:nvPr>
            <p:ph type="body" sz="quarter" idx="12" hasCustomPrompt="1"/>
          </p:nvPr>
        </p:nvSpPr>
        <p:spPr>
          <a:xfrm>
            <a:off x="342900" y="551969"/>
            <a:ext cx="2197100" cy="1100479"/>
          </a:xfrm>
          <a:prstGeom prst="rect">
            <a:avLst/>
          </a:prstGeom>
        </p:spPr>
        <p:txBody>
          <a:bodyPr anchor="b"/>
          <a:lstStyle>
            <a:lvl1pPr marL="0" indent="0" algn="l">
              <a:lnSpc>
                <a:spcPct val="80000"/>
              </a:lnSpc>
              <a:spcBef>
                <a:spcPts val="0"/>
              </a:spcBef>
              <a:buNone/>
              <a:defRPr sz="2800" b="1" strike="noStrike" cap="none" spc="0" baseline="0">
                <a:solidFill>
                  <a:schemeClr val="bg1"/>
                </a:solidFill>
              </a:defRPr>
            </a:lvl1pPr>
          </a:lstStyle>
          <a:p>
            <a:pPr lvl="0"/>
            <a:r>
              <a:rPr lang="en-US" dirty="0"/>
              <a:t>Divider Slide</a:t>
            </a:r>
          </a:p>
        </p:txBody>
      </p:sp>
      <p:cxnSp>
        <p:nvCxnSpPr>
          <p:cNvPr id="17" name="Straight Connector 16">
            <a:extLst>
              <a:ext uri="{FF2B5EF4-FFF2-40B4-BE49-F238E27FC236}">
                <a16:creationId xmlns:a16="http://schemas.microsoft.com/office/drawing/2014/main" id="{B7320EBE-996D-4029-B14A-382DB2D538F2}"/>
              </a:ext>
            </a:extLst>
          </p:cNvPr>
          <p:cNvCxnSpPr>
            <a:cxnSpLocks/>
          </p:cNvCxnSpPr>
          <p:nvPr userDrawn="1"/>
        </p:nvCxnSpPr>
        <p:spPr>
          <a:xfrm>
            <a:off x="342900" y="1933777"/>
            <a:ext cx="2197100"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3"/>
          </p:nvPr>
        </p:nvSpPr>
        <p:spPr/>
        <p:txBody>
          <a:bodyPr/>
          <a:lstStyle/>
          <a:p>
            <a:endParaRPr lang="en-US" dirty="0">
              <a:solidFill>
                <a:srgbClr val="414E5D"/>
              </a:solidFill>
            </a:endParaRPr>
          </a:p>
        </p:txBody>
      </p:sp>
    </p:spTree>
    <p:extLst>
      <p:ext uri="{BB962C8B-B14F-4D97-AF65-F5344CB8AC3E}">
        <p14:creationId xmlns:p14="http://schemas.microsoft.com/office/powerpoint/2010/main" val="30533860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Divider 2">
    <p:bg>
      <p:bgPr>
        <a:solidFill>
          <a:schemeClr val="bg1"/>
        </a:solidFill>
        <a:effectLst/>
      </p:bgPr>
    </p:bg>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24750336-5901-4687-AD28-7E9A74EDCD61}"/>
              </a:ext>
            </a:extLst>
          </p:cNvPr>
          <p:cNvPicPr>
            <a:picLocks noChangeAspect="1" noChangeArrowheads="1"/>
          </p:cNvPicPr>
          <p:nvPr userDrawn="1"/>
        </p:nvPicPr>
        <p:blipFill rotWithShape="1">
          <a:blip r:embed="rId2" cstate="print">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bwMode="auto">
          <a:xfrm>
            <a:off x="2793998" y="246741"/>
            <a:ext cx="6350001" cy="63644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982E5654-AB5E-4F03-AE84-DB29498732A5}"/>
              </a:ext>
            </a:extLst>
          </p:cNvPr>
          <p:cNvSpPr/>
          <p:nvPr userDrawn="1"/>
        </p:nvSpPr>
        <p:spPr>
          <a:xfrm>
            <a:off x="0" y="246740"/>
            <a:ext cx="9143999" cy="6364481"/>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a:extLst>
              <a:ext uri="{FF2B5EF4-FFF2-40B4-BE49-F238E27FC236}">
                <a16:creationId xmlns:a16="http://schemas.microsoft.com/office/drawing/2014/main" id="{6467A4ED-A75B-4C90-8265-6355E4E68868}"/>
              </a:ext>
            </a:extLst>
          </p:cNvPr>
          <p:cNvSpPr/>
          <p:nvPr userDrawn="1"/>
        </p:nvSpPr>
        <p:spPr>
          <a:xfrm>
            <a:off x="-1" y="0"/>
            <a:ext cx="3041965" cy="6858000"/>
          </a:xfrm>
          <a:prstGeom prst="rect">
            <a:avLst/>
          </a:prstGeom>
          <a:solidFill>
            <a:schemeClr val="accent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 name="Text Placeholder 20">
            <a:extLst>
              <a:ext uri="{FF2B5EF4-FFF2-40B4-BE49-F238E27FC236}">
                <a16:creationId xmlns:a16="http://schemas.microsoft.com/office/drawing/2014/main" id="{B6EF1260-D4A6-4A3D-AD2C-C5685F6B0380}"/>
              </a:ext>
            </a:extLst>
          </p:cNvPr>
          <p:cNvSpPr>
            <a:spLocks noGrp="1"/>
          </p:cNvSpPr>
          <p:nvPr>
            <p:ph type="body" sz="quarter" idx="12" hasCustomPrompt="1"/>
          </p:nvPr>
        </p:nvSpPr>
        <p:spPr>
          <a:xfrm>
            <a:off x="320831" y="2444269"/>
            <a:ext cx="2400300" cy="1100479"/>
          </a:xfrm>
          <a:prstGeom prst="rect">
            <a:avLst/>
          </a:prstGeom>
        </p:spPr>
        <p:txBody>
          <a:bodyPr anchor="b"/>
          <a:lstStyle>
            <a:lvl1pPr marL="0" indent="0" algn="l">
              <a:lnSpc>
                <a:spcPct val="80000"/>
              </a:lnSpc>
              <a:spcBef>
                <a:spcPts val="0"/>
              </a:spcBef>
              <a:buNone/>
              <a:defRPr sz="2800" b="1" strike="noStrike" cap="none" spc="0" baseline="0">
                <a:solidFill>
                  <a:schemeClr val="bg1"/>
                </a:solidFill>
              </a:defRPr>
            </a:lvl1pPr>
          </a:lstStyle>
          <a:p>
            <a:pPr lvl="0"/>
            <a:r>
              <a:rPr lang="en-US" dirty="0"/>
              <a:t>Divider Slide</a:t>
            </a:r>
          </a:p>
        </p:txBody>
      </p:sp>
      <p:sp>
        <p:nvSpPr>
          <p:cNvPr id="8" name="Text Placeholder 20">
            <a:extLst>
              <a:ext uri="{FF2B5EF4-FFF2-40B4-BE49-F238E27FC236}">
                <a16:creationId xmlns:a16="http://schemas.microsoft.com/office/drawing/2014/main" id="{F1CF1166-22C8-4A24-9D77-323D1C7721EB}"/>
              </a:ext>
            </a:extLst>
          </p:cNvPr>
          <p:cNvSpPr>
            <a:spLocks noGrp="1"/>
          </p:cNvSpPr>
          <p:nvPr>
            <p:ph type="body" sz="quarter" idx="13" hasCustomPrompt="1"/>
          </p:nvPr>
        </p:nvSpPr>
        <p:spPr>
          <a:xfrm>
            <a:off x="320831" y="4107406"/>
            <a:ext cx="2400300" cy="304800"/>
          </a:xfrm>
          <a:prstGeom prst="rect">
            <a:avLst/>
          </a:prstGeom>
        </p:spPr>
        <p:txBody>
          <a:bodyPr/>
          <a:lstStyle>
            <a:lvl1pPr marL="0" indent="0" algn="l">
              <a:buNone/>
              <a:defRPr sz="1200" b="0" cap="none" spc="0" baseline="0">
                <a:solidFill>
                  <a:schemeClr val="bg1"/>
                </a:solidFill>
              </a:defRPr>
            </a:lvl1pPr>
          </a:lstStyle>
          <a:p>
            <a:pPr lvl="0"/>
            <a:r>
              <a:rPr lang="en-US" dirty="0"/>
              <a:t>Edit master text styles</a:t>
            </a:r>
          </a:p>
        </p:txBody>
      </p:sp>
      <p:cxnSp>
        <p:nvCxnSpPr>
          <p:cNvPr id="9" name="Straight Connector 8">
            <a:extLst>
              <a:ext uri="{FF2B5EF4-FFF2-40B4-BE49-F238E27FC236}">
                <a16:creationId xmlns:a16="http://schemas.microsoft.com/office/drawing/2014/main" id="{862F619B-82B4-426A-B6A9-9231AD5FE36F}"/>
              </a:ext>
            </a:extLst>
          </p:cNvPr>
          <p:cNvCxnSpPr>
            <a:cxnSpLocks/>
          </p:cNvCxnSpPr>
          <p:nvPr userDrawn="1"/>
        </p:nvCxnSpPr>
        <p:spPr>
          <a:xfrm>
            <a:off x="320831" y="3826077"/>
            <a:ext cx="240030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810670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solidFill>
          <a:schemeClr val="bg1"/>
        </a:solidFill>
        <a:effectLst/>
      </p:bgPr>
    </p:bg>
    <p:spTree>
      <p:nvGrpSpPr>
        <p:cNvPr id="1" name=""/>
        <p:cNvGrpSpPr/>
        <p:nvPr/>
      </p:nvGrpSpPr>
      <p:grpSpPr>
        <a:xfrm>
          <a:off x="0" y="0"/>
          <a:ext cx="0" cy="0"/>
          <a:chOff x="0" y="0"/>
          <a:chExt cx="0" cy="0"/>
        </a:xfrm>
      </p:grpSpPr>
      <p:pic>
        <p:nvPicPr>
          <p:cNvPr id="12" name="Picture 11" descr="A person sitting on a couch using a computer&#10;&#10;Description automatically generated">
            <a:extLst>
              <a:ext uri="{FF2B5EF4-FFF2-40B4-BE49-F238E27FC236}">
                <a16:creationId xmlns:a16="http://schemas.microsoft.com/office/drawing/2014/main" id="{A7AEAC38-7F54-4C7F-933C-79608E8650FD}"/>
              </a:ext>
            </a:extLst>
          </p:cNvPr>
          <p:cNvPicPr>
            <a:picLocks noChangeAspect="1"/>
          </p:cNvPicPr>
          <p:nvPr userDrawn="1"/>
        </p:nvPicPr>
        <p:blipFill rotWithShape="1">
          <a:blip r:embed="rId2" cstate="print">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l="9900" b="10040"/>
          <a:stretch/>
        </p:blipFill>
        <p:spPr>
          <a:xfrm>
            <a:off x="0" y="0"/>
            <a:ext cx="9144000" cy="6858000"/>
          </a:xfrm>
          <a:prstGeom prst="rect">
            <a:avLst/>
          </a:prstGeom>
        </p:spPr>
      </p:pic>
      <p:sp>
        <p:nvSpPr>
          <p:cNvPr id="15" name="Rectangle 14">
            <a:extLst>
              <a:ext uri="{FF2B5EF4-FFF2-40B4-BE49-F238E27FC236}">
                <a16:creationId xmlns:a16="http://schemas.microsoft.com/office/drawing/2014/main" id="{D32574AF-17CA-44D6-B519-554565BEF07E}"/>
              </a:ext>
            </a:extLst>
          </p:cNvPr>
          <p:cNvSpPr/>
          <p:nvPr userDrawn="1"/>
        </p:nvSpPr>
        <p:spPr>
          <a:xfrm>
            <a:off x="0" y="0"/>
            <a:ext cx="9144000" cy="6858000"/>
          </a:xfrm>
          <a:prstGeom prst="rect">
            <a:avLst/>
          </a:prstGeom>
          <a:solidFill>
            <a:srgbClr val="86A9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F54F2822-D1CB-4996-BC30-3529C98C7C55}"/>
              </a:ext>
            </a:extLst>
          </p:cNvPr>
          <p:cNvSpPr/>
          <p:nvPr userDrawn="1"/>
        </p:nvSpPr>
        <p:spPr>
          <a:xfrm>
            <a:off x="-1" y="2013999"/>
            <a:ext cx="9144001" cy="2829997"/>
          </a:xfrm>
          <a:prstGeom prst="rect">
            <a:avLst/>
          </a:prstGeom>
          <a:solidFill>
            <a:schemeClr val="accent1">
              <a:alpha val="6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1" name="Picture 20" descr="A close up of a sign&#10;&#10;Description automatically generated">
            <a:extLst>
              <a:ext uri="{FF2B5EF4-FFF2-40B4-BE49-F238E27FC236}">
                <a16:creationId xmlns:a16="http://schemas.microsoft.com/office/drawing/2014/main" id="{EC1FD5CE-159E-49D0-A5BA-86E02035687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22979" y="2797936"/>
            <a:ext cx="6098039" cy="1262121"/>
          </a:xfrm>
          <a:prstGeom prst="rect">
            <a:avLst/>
          </a:prstGeom>
        </p:spPr>
      </p:pic>
    </p:spTree>
    <p:extLst>
      <p:ext uri="{BB962C8B-B14F-4D97-AF65-F5344CB8AC3E}">
        <p14:creationId xmlns:p14="http://schemas.microsoft.com/office/powerpoint/2010/main" val="61913709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27059"/>
          <a:stretch/>
        </p:blipFill>
        <p:spPr>
          <a:xfrm>
            <a:off x="2667617" y="305901"/>
            <a:ext cx="6961905" cy="6364481"/>
          </a:xfrm>
          <a:prstGeom prst="rect">
            <a:avLst/>
          </a:prstGeom>
        </p:spPr>
      </p:pic>
      <p:sp>
        <p:nvSpPr>
          <p:cNvPr id="10" name="Rectangle 9">
            <a:extLst>
              <a:ext uri="{FF2B5EF4-FFF2-40B4-BE49-F238E27FC236}">
                <a16:creationId xmlns:a16="http://schemas.microsoft.com/office/drawing/2014/main" id="{982E5654-AB5E-4F03-AE84-DB29498732A5}"/>
              </a:ext>
            </a:extLst>
          </p:cNvPr>
          <p:cNvSpPr/>
          <p:nvPr userDrawn="1"/>
        </p:nvSpPr>
        <p:spPr>
          <a:xfrm>
            <a:off x="495916" y="305901"/>
            <a:ext cx="9143999" cy="6364481"/>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a:extLst>
              <a:ext uri="{FF2B5EF4-FFF2-40B4-BE49-F238E27FC236}">
                <a16:creationId xmlns:a16="http://schemas.microsoft.com/office/drawing/2014/main" id="{6467A4ED-A75B-4C90-8265-6355E4E68868}"/>
              </a:ext>
            </a:extLst>
          </p:cNvPr>
          <p:cNvSpPr/>
          <p:nvPr userDrawn="1"/>
        </p:nvSpPr>
        <p:spPr>
          <a:xfrm>
            <a:off x="-1" y="0"/>
            <a:ext cx="3041965" cy="6858000"/>
          </a:xfrm>
          <a:prstGeom prst="rect">
            <a:avLst/>
          </a:prstGeom>
          <a:solidFill>
            <a:schemeClr val="accent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 name="Text Placeholder 20">
            <a:extLst>
              <a:ext uri="{FF2B5EF4-FFF2-40B4-BE49-F238E27FC236}">
                <a16:creationId xmlns:a16="http://schemas.microsoft.com/office/drawing/2014/main" id="{B6EF1260-D4A6-4A3D-AD2C-C5685F6B0380}"/>
              </a:ext>
            </a:extLst>
          </p:cNvPr>
          <p:cNvSpPr>
            <a:spLocks noGrp="1"/>
          </p:cNvSpPr>
          <p:nvPr>
            <p:ph type="body" sz="quarter" idx="12" hasCustomPrompt="1"/>
          </p:nvPr>
        </p:nvSpPr>
        <p:spPr>
          <a:xfrm>
            <a:off x="320831" y="2444269"/>
            <a:ext cx="2400300" cy="1100479"/>
          </a:xfrm>
          <a:prstGeom prst="rect">
            <a:avLst/>
          </a:prstGeom>
        </p:spPr>
        <p:txBody>
          <a:bodyPr anchor="b"/>
          <a:lstStyle>
            <a:lvl1pPr marL="0" indent="0" algn="l">
              <a:lnSpc>
                <a:spcPct val="80000"/>
              </a:lnSpc>
              <a:spcBef>
                <a:spcPts val="0"/>
              </a:spcBef>
              <a:buNone/>
              <a:defRPr sz="2800" b="1" strike="noStrike" cap="none" spc="0" baseline="0">
                <a:solidFill>
                  <a:schemeClr val="bg1"/>
                </a:solidFill>
              </a:defRPr>
            </a:lvl1pPr>
          </a:lstStyle>
          <a:p>
            <a:pPr lvl="0"/>
            <a:r>
              <a:rPr lang="en-US" dirty="0"/>
              <a:t>Divider Slide</a:t>
            </a:r>
          </a:p>
        </p:txBody>
      </p:sp>
      <p:sp>
        <p:nvSpPr>
          <p:cNvPr id="8" name="Text Placeholder 20">
            <a:extLst>
              <a:ext uri="{FF2B5EF4-FFF2-40B4-BE49-F238E27FC236}">
                <a16:creationId xmlns:a16="http://schemas.microsoft.com/office/drawing/2014/main" id="{F1CF1166-22C8-4A24-9D77-323D1C7721EB}"/>
              </a:ext>
            </a:extLst>
          </p:cNvPr>
          <p:cNvSpPr>
            <a:spLocks noGrp="1"/>
          </p:cNvSpPr>
          <p:nvPr>
            <p:ph type="body" sz="quarter" idx="13" hasCustomPrompt="1"/>
          </p:nvPr>
        </p:nvSpPr>
        <p:spPr>
          <a:xfrm>
            <a:off x="320831" y="4107406"/>
            <a:ext cx="2400300" cy="304800"/>
          </a:xfrm>
          <a:prstGeom prst="rect">
            <a:avLst/>
          </a:prstGeom>
        </p:spPr>
        <p:txBody>
          <a:bodyPr/>
          <a:lstStyle>
            <a:lvl1pPr marL="0" indent="0" algn="l">
              <a:buNone/>
              <a:defRPr sz="1200" b="0" cap="none" spc="0" baseline="0">
                <a:solidFill>
                  <a:schemeClr val="bg1"/>
                </a:solidFill>
              </a:defRPr>
            </a:lvl1pPr>
          </a:lstStyle>
          <a:p>
            <a:pPr lvl="0"/>
            <a:r>
              <a:rPr lang="en-US" dirty="0"/>
              <a:t>Edit master text styles</a:t>
            </a:r>
          </a:p>
        </p:txBody>
      </p:sp>
      <p:cxnSp>
        <p:nvCxnSpPr>
          <p:cNvPr id="9" name="Straight Connector 8">
            <a:extLst>
              <a:ext uri="{FF2B5EF4-FFF2-40B4-BE49-F238E27FC236}">
                <a16:creationId xmlns:a16="http://schemas.microsoft.com/office/drawing/2014/main" id="{862F619B-82B4-426A-B6A9-9231AD5FE36F}"/>
              </a:ext>
            </a:extLst>
          </p:cNvPr>
          <p:cNvCxnSpPr>
            <a:cxnSpLocks/>
          </p:cNvCxnSpPr>
          <p:nvPr userDrawn="1"/>
        </p:nvCxnSpPr>
        <p:spPr>
          <a:xfrm>
            <a:off x="320831" y="3826077"/>
            <a:ext cx="240030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1025250"/>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bg1"/>
        </a:solidFill>
        <a:effectLst/>
      </p:bgPr>
    </p:bg>
    <p:spTree>
      <p:nvGrpSpPr>
        <p:cNvPr id="1" name=""/>
        <p:cNvGrpSpPr/>
        <p:nvPr/>
      </p:nvGrpSpPr>
      <p:grpSpPr>
        <a:xfrm>
          <a:off x="0" y="0"/>
          <a:ext cx="0" cy="0"/>
          <a:chOff x="0" y="0"/>
          <a:chExt cx="0" cy="0"/>
        </a:xfrm>
      </p:grpSpPr>
      <p:pic>
        <p:nvPicPr>
          <p:cNvPr id="10" name="Picture 2" descr="Image result for Architecture">
            <a:extLst>
              <a:ext uri="{FF2B5EF4-FFF2-40B4-BE49-F238E27FC236}">
                <a16:creationId xmlns:a16="http://schemas.microsoft.com/office/drawing/2014/main" id="{8452CC71-817F-4B18-97ED-A945C7FCA43B}"/>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29612"/>
          <a:stretch/>
        </p:blipFill>
        <p:spPr bwMode="auto">
          <a:xfrm>
            <a:off x="3041963" y="246743"/>
            <a:ext cx="6102036" cy="63724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44B6AFB-D49C-4AB9-9116-0DAA31B8C60A}"/>
              </a:ext>
            </a:extLst>
          </p:cNvPr>
          <p:cNvSpPr/>
          <p:nvPr userDrawn="1"/>
        </p:nvSpPr>
        <p:spPr>
          <a:xfrm>
            <a:off x="0" y="238782"/>
            <a:ext cx="9144000" cy="6380436"/>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a:extLst>
              <a:ext uri="{FF2B5EF4-FFF2-40B4-BE49-F238E27FC236}">
                <a16:creationId xmlns:a16="http://schemas.microsoft.com/office/drawing/2014/main" id="{6467A4ED-A75B-4C90-8265-6355E4E68868}"/>
              </a:ext>
            </a:extLst>
          </p:cNvPr>
          <p:cNvSpPr/>
          <p:nvPr userDrawn="1"/>
        </p:nvSpPr>
        <p:spPr>
          <a:xfrm>
            <a:off x="-1" y="0"/>
            <a:ext cx="3041965" cy="6858000"/>
          </a:xfrm>
          <a:prstGeom prst="rect">
            <a:avLst/>
          </a:prstGeom>
          <a:solidFill>
            <a:srgbClr val="86A9E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 name="Text Placeholder 20">
            <a:extLst>
              <a:ext uri="{FF2B5EF4-FFF2-40B4-BE49-F238E27FC236}">
                <a16:creationId xmlns:a16="http://schemas.microsoft.com/office/drawing/2014/main" id="{35108004-8C26-4E3A-A29E-118778FFEFE8}"/>
              </a:ext>
            </a:extLst>
          </p:cNvPr>
          <p:cNvSpPr>
            <a:spLocks noGrp="1"/>
          </p:cNvSpPr>
          <p:nvPr>
            <p:ph type="body" sz="quarter" idx="12" hasCustomPrompt="1"/>
          </p:nvPr>
        </p:nvSpPr>
        <p:spPr>
          <a:xfrm>
            <a:off x="320831" y="2444269"/>
            <a:ext cx="2400300" cy="1100479"/>
          </a:xfrm>
          <a:prstGeom prst="rect">
            <a:avLst/>
          </a:prstGeom>
        </p:spPr>
        <p:txBody>
          <a:bodyPr anchor="b"/>
          <a:lstStyle>
            <a:lvl1pPr marL="0" indent="0" algn="l">
              <a:lnSpc>
                <a:spcPct val="80000"/>
              </a:lnSpc>
              <a:spcBef>
                <a:spcPts val="0"/>
              </a:spcBef>
              <a:buNone/>
              <a:defRPr sz="2800" b="1" strike="noStrike" cap="none" spc="0" baseline="0">
                <a:solidFill>
                  <a:schemeClr val="bg1"/>
                </a:solidFill>
              </a:defRPr>
            </a:lvl1pPr>
          </a:lstStyle>
          <a:p>
            <a:pPr lvl="0"/>
            <a:r>
              <a:rPr lang="en-US" dirty="0"/>
              <a:t>Divider Slide</a:t>
            </a:r>
          </a:p>
        </p:txBody>
      </p:sp>
      <p:sp>
        <p:nvSpPr>
          <p:cNvPr id="8" name="Text Placeholder 20">
            <a:extLst>
              <a:ext uri="{FF2B5EF4-FFF2-40B4-BE49-F238E27FC236}">
                <a16:creationId xmlns:a16="http://schemas.microsoft.com/office/drawing/2014/main" id="{080B0CBF-D9AE-4128-838A-3E204FC2789D}"/>
              </a:ext>
            </a:extLst>
          </p:cNvPr>
          <p:cNvSpPr>
            <a:spLocks noGrp="1"/>
          </p:cNvSpPr>
          <p:nvPr>
            <p:ph type="body" sz="quarter" idx="13" hasCustomPrompt="1"/>
          </p:nvPr>
        </p:nvSpPr>
        <p:spPr>
          <a:xfrm>
            <a:off x="320831" y="4107406"/>
            <a:ext cx="2400300" cy="304800"/>
          </a:xfrm>
          <a:prstGeom prst="rect">
            <a:avLst/>
          </a:prstGeom>
        </p:spPr>
        <p:txBody>
          <a:bodyPr/>
          <a:lstStyle>
            <a:lvl1pPr marL="0" indent="0" algn="l">
              <a:buNone/>
              <a:defRPr sz="1200" b="0" cap="none" spc="0" baseline="0">
                <a:solidFill>
                  <a:schemeClr val="bg1"/>
                </a:solidFill>
              </a:defRPr>
            </a:lvl1pPr>
          </a:lstStyle>
          <a:p>
            <a:pPr lvl="0"/>
            <a:r>
              <a:rPr lang="en-US" dirty="0"/>
              <a:t>Edit master text styles</a:t>
            </a:r>
          </a:p>
        </p:txBody>
      </p:sp>
      <p:cxnSp>
        <p:nvCxnSpPr>
          <p:cNvPr id="9" name="Straight Connector 8">
            <a:extLst>
              <a:ext uri="{FF2B5EF4-FFF2-40B4-BE49-F238E27FC236}">
                <a16:creationId xmlns:a16="http://schemas.microsoft.com/office/drawing/2014/main" id="{619A1982-F563-4176-880A-98973373ADCF}"/>
              </a:ext>
            </a:extLst>
          </p:cNvPr>
          <p:cNvCxnSpPr>
            <a:cxnSpLocks/>
          </p:cNvCxnSpPr>
          <p:nvPr userDrawn="1"/>
        </p:nvCxnSpPr>
        <p:spPr>
          <a:xfrm>
            <a:off x="320831" y="3826077"/>
            <a:ext cx="240030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86561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Divider 3">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21199"/>
          <a:stretch/>
        </p:blipFill>
        <p:spPr>
          <a:xfrm>
            <a:off x="1610314" y="238782"/>
            <a:ext cx="7541778" cy="6380436"/>
          </a:xfrm>
          <a:prstGeom prst="rect">
            <a:avLst/>
          </a:prstGeom>
        </p:spPr>
      </p:pic>
      <p:sp>
        <p:nvSpPr>
          <p:cNvPr id="11" name="Rectangle 10">
            <a:extLst>
              <a:ext uri="{FF2B5EF4-FFF2-40B4-BE49-F238E27FC236}">
                <a16:creationId xmlns:a16="http://schemas.microsoft.com/office/drawing/2014/main" id="{344B6AFB-D49C-4AB9-9116-0DAA31B8C60A}"/>
              </a:ext>
            </a:extLst>
          </p:cNvPr>
          <p:cNvSpPr/>
          <p:nvPr userDrawn="1"/>
        </p:nvSpPr>
        <p:spPr>
          <a:xfrm>
            <a:off x="-1" y="238782"/>
            <a:ext cx="9144000" cy="6380436"/>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a:extLst>
              <a:ext uri="{FF2B5EF4-FFF2-40B4-BE49-F238E27FC236}">
                <a16:creationId xmlns:a16="http://schemas.microsoft.com/office/drawing/2014/main" id="{6467A4ED-A75B-4C90-8265-6355E4E68868}"/>
              </a:ext>
            </a:extLst>
          </p:cNvPr>
          <p:cNvSpPr/>
          <p:nvPr userDrawn="1"/>
        </p:nvSpPr>
        <p:spPr>
          <a:xfrm>
            <a:off x="-1" y="0"/>
            <a:ext cx="3041965" cy="6858000"/>
          </a:xfrm>
          <a:prstGeom prst="rect">
            <a:avLst/>
          </a:prstGeom>
          <a:solidFill>
            <a:schemeClr val="accent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 name="Text Placeholder 20">
            <a:extLst>
              <a:ext uri="{FF2B5EF4-FFF2-40B4-BE49-F238E27FC236}">
                <a16:creationId xmlns:a16="http://schemas.microsoft.com/office/drawing/2014/main" id="{35108004-8C26-4E3A-A29E-118778FFEFE8}"/>
              </a:ext>
            </a:extLst>
          </p:cNvPr>
          <p:cNvSpPr>
            <a:spLocks noGrp="1"/>
          </p:cNvSpPr>
          <p:nvPr>
            <p:ph type="body" sz="quarter" idx="12" hasCustomPrompt="1"/>
          </p:nvPr>
        </p:nvSpPr>
        <p:spPr>
          <a:xfrm>
            <a:off x="320831" y="2444269"/>
            <a:ext cx="2400300" cy="1100479"/>
          </a:xfrm>
          <a:prstGeom prst="rect">
            <a:avLst/>
          </a:prstGeom>
        </p:spPr>
        <p:txBody>
          <a:bodyPr anchor="b"/>
          <a:lstStyle>
            <a:lvl1pPr marL="0" indent="0" algn="l">
              <a:lnSpc>
                <a:spcPct val="80000"/>
              </a:lnSpc>
              <a:spcBef>
                <a:spcPts val="0"/>
              </a:spcBef>
              <a:buNone/>
              <a:defRPr sz="2800" b="1" strike="noStrike" cap="none" spc="0" baseline="0">
                <a:solidFill>
                  <a:schemeClr val="bg1"/>
                </a:solidFill>
              </a:defRPr>
            </a:lvl1pPr>
          </a:lstStyle>
          <a:p>
            <a:pPr lvl="0"/>
            <a:r>
              <a:rPr lang="en-US" dirty="0"/>
              <a:t>Divider Slide</a:t>
            </a:r>
          </a:p>
        </p:txBody>
      </p:sp>
      <p:sp>
        <p:nvSpPr>
          <p:cNvPr id="8" name="Text Placeholder 20">
            <a:extLst>
              <a:ext uri="{FF2B5EF4-FFF2-40B4-BE49-F238E27FC236}">
                <a16:creationId xmlns:a16="http://schemas.microsoft.com/office/drawing/2014/main" id="{080B0CBF-D9AE-4128-838A-3E204FC2789D}"/>
              </a:ext>
            </a:extLst>
          </p:cNvPr>
          <p:cNvSpPr>
            <a:spLocks noGrp="1"/>
          </p:cNvSpPr>
          <p:nvPr>
            <p:ph type="body" sz="quarter" idx="13" hasCustomPrompt="1"/>
          </p:nvPr>
        </p:nvSpPr>
        <p:spPr>
          <a:xfrm>
            <a:off x="320831" y="4107406"/>
            <a:ext cx="2400300" cy="304800"/>
          </a:xfrm>
          <a:prstGeom prst="rect">
            <a:avLst/>
          </a:prstGeom>
        </p:spPr>
        <p:txBody>
          <a:bodyPr/>
          <a:lstStyle>
            <a:lvl1pPr marL="0" indent="0" algn="l">
              <a:buNone/>
              <a:defRPr sz="1200" b="0" cap="none" spc="0" baseline="0">
                <a:solidFill>
                  <a:schemeClr val="bg1"/>
                </a:solidFill>
              </a:defRPr>
            </a:lvl1pPr>
          </a:lstStyle>
          <a:p>
            <a:pPr lvl="0"/>
            <a:r>
              <a:rPr lang="en-US" dirty="0"/>
              <a:t>Edit master text styles</a:t>
            </a:r>
          </a:p>
        </p:txBody>
      </p:sp>
      <p:cxnSp>
        <p:nvCxnSpPr>
          <p:cNvPr id="9" name="Straight Connector 8">
            <a:extLst>
              <a:ext uri="{FF2B5EF4-FFF2-40B4-BE49-F238E27FC236}">
                <a16:creationId xmlns:a16="http://schemas.microsoft.com/office/drawing/2014/main" id="{619A1982-F563-4176-880A-98973373ADCF}"/>
              </a:ext>
            </a:extLst>
          </p:cNvPr>
          <p:cNvCxnSpPr>
            <a:cxnSpLocks/>
          </p:cNvCxnSpPr>
          <p:nvPr userDrawn="1"/>
        </p:nvCxnSpPr>
        <p:spPr>
          <a:xfrm>
            <a:off x="320831" y="3826077"/>
            <a:ext cx="240030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775516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bg1"/>
        </a:solidFill>
        <a:effectLst/>
      </p:bgPr>
    </p:bg>
    <p:spTree>
      <p:nvGrpSpPr>
        <p:cNvPr id="1" name=""/>
        <p:cNvGrpSpPr/>
        <p:nvPr/>
      </p:nvGrpSpPr>
      <p:grpSpPr>
        <a:xfrm>
          <a:off x="0" y="0"/>
          <a:ext cx="0" cy="0"/>
          <a:chOff x="0" y="0"/>
          <a:chExt cx="0" cy="0"/>
        </a:xfrm>
      </p:grpSpPr>
      <p:pic>
        <p:nvPicPr>
          <p:cNvPr id="4098" name="Picture 2" descr="Image result for meeting">
            <a:extLst>
              <a:ext uri="{FF2B5EF4-FFF2-40B4-BE49-F238E27FC236}">
                <a16:creationId xmlns:a16="http://schemas.microsoft.com/office/drawing/2014/main" id="{1D7223B9-6F9C-423B-96D7-965D24E1AA3C}"/>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32170" r="3879"/>
          <a:stretch/>
        </p:blipFill>
        <p:spPr bwMode="auto">
          <a:xfrm>
            <a:off x="3041962" y="246741"/>
            <a:ext cx="6102037" cy="636448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D416131-B944-48C3-8A0A-EC074D5BC10C}"/>
              </a:ext>
            </a:extLst>
          </p:cNvPr>
          <p:cNvSpPr/>
          <p:nvPr userDrawn="1"/>
        </p:nvSpPr>
        <p:spPr>
          <a:xfrm>
            <a:off x="0" y="246740"/>
            <a:ext cx="9144000" cy="6364485"/>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a:extLst>
              <a:ext uri="{FF2B5EF4-FFF2-40B4-BE49-F238E27FC236}">
                <a16:creationId xmlns:a16="http://schemas.microsoft.com/office/drawing/2014/main" id="{6467A4ED-A75B-4C90-8265-6355E4E68868}"/>
              </a:ext>
            </a:extLst>
          </p:cNvPr>
          <p:cNvSpPr/>
          <p:nvPr userDrawn="1"/>
        </p:nvSpPr>
        <p:spPr>
          <a:xfrm>
            <a:off x="0" y="-18"/>
            <a:ext cx="3041965" cy="6858000"/>
          </a:xfrm>
          <a:prstGeom prst="rect">
            <a:avLst/>
          </a:prstGeom>
          <a:solidFill>
            <a:srgbClr val="86A9E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 name="Text Placeholder 20">
            <a:extLst>
              <a:ext uri="{FF2B5EF4-FFF2-40B4-BE49-F238E27FC236}">
                <a16:creationId xmlns:a16="http://schemas.microsoft.com/office/drawing/2014/main" id="{A01467AA-2060-4357-BB4B-6270011DFB5B}"/>
              </a:ext>
            </a:extLst>
          </p:cNvPr>
          <p:cNvSpPr>
            <a:spLocks noGrp="1"/>
          </p:cNvSpPr>
          <p:nvPr>
            <p:ph type="body" sz="quarter" idx="12" hasCustomPrompt="1"/>
          </p:nvPr>
        </p:nvSpPr>
        <p:spPr>
          <a:xfrm>
            <a:off x="320831" y="2444269"/>
            <a:ext cx="2400300" cy="1100479"/>
          </a:xfrm>
          <a:prstGeom prst="rect">
            <a:avLst/>
          </a:prstGeom>
        </p:spPr>
        <p:txBody>
          <a:bodyPr anchor="b"/>
          <a:lstStyle>
            <a:lvl1pPr marL="0" indent="0" algn="l">
              <a:lnSpc>
                <a:spcPct val="80000"/>
              </a:lnSpc>
              <a:spcBef>
                <a:spcPts val="0"/>
              </a:spcBef>
              <a:buNone/>
              <a:defRPr sz="2800" b="1" strike="noStrike" cap="none" spc="0" baseline="0">
                <a:solidFill>
                  <a:schemeClr val="bg1"/>
                </a:solidFill>
              </a:defRPr>
            </a:lvl1pPr>
          </a:lstStyle>
          <a:p>
            <a:pPr lvl="0"/>
            <a:r>
              <a:rPr lang="en-US" dirty="0"/>
              <a:t>Divider Slide</a:t>
            </a:r>
          </a:p>
        </p:txBody>
      </p:sp>
      <p:sp>
        <p:nvSpPr>
          <p:cNvPr id="5" name="Text Placeholder 20">
            <a:extLst>
              <a:ext uri="{FF2B5EF4-FFF2-40B4-BE49-F238E27FC236}">
                <a16:creationId xmlns:a16="http://schemas.microsoft.com/office/drawing/2014/main" id="{FB2B7502-A02A-4F9D-8A17-69E784CEC16C}"/>
              </a:ext>
            </a:extLst>
          </p:cNvPr>
          <p:cNvSpPr>
            <a:spLocks noGrp="1"/>
          </p:cNvSpPr>
          <p:nvPr>
            <p:ph type="body" sz="quarter" idx="13" hasCustomPrompt="1"/>
          </p:nvPr>
        </p:nvSpPr>
        <p:spPr>
          <a:xfrm>
            <a:off x="320831" y="4107406"/>
            <a:ext cx="2400300" cy="304800"/>
          </a:xfrm>
          <a:prstGeom prst="rect">
            <a:avLst/>
          </a:prstGeom>
        </p:spPr>
        <p:txBody>
          <a:bodyPr/>
          <a:lstStyle>
            <a:lvl1pPr marL="0" indent="0" algn="l">
              <a:buNone/>
              <a:defRPr sz="1200" b="0" cap="none" spc="0" baseline="0">
                <a:solidFill>
                  <a:schemeClr val="bg1"/>
                </a:solidFill>
              </a:defRPr>
            </a:lvl1pPr>
          </a:lstStyle>
          <a:p>
            <a:pPr lvl="0"/>
            <a:r>
              <a:rPr lang="en-US" dirty="0"/>
              <a:t>Edit master text styles</a:t>
            </a:r>
          </a:p>
        </p:txBody>
      </p:sp>
      <p:cxnSp>
        <p:nvCxnSpPr>
          <p:cNvPr id="17" name="Straight Connector 16">
            <a:extLst>
              <a:ext uri="{FF2B5EF4-FFF2-40B4-BE49-F238E27FC236}">
                <a16:creationId xmlns:a16="http://schemas.microsoft.com/office/drawing/2014/main" id="{B7320EBE-996D-4029-B14A-382DB2D538F2}"/>
              </a:ext>
            </a:extLst>
          </p:cNvPr>
          <p:cNvCxnSpPr>
            <a:cxnSpLocks/>
          </p:cNvCxnSpPr>
          <p:nvPr userDrawn="1"/>
        </p:nvCxnSpPr>
        <p:spPr>
          <a:xfrm>
            <a:off x="320831" y="3826077"/>
            <a:ext cx="240030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6196042"/>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bg1"/>
        </a:solidFill>
        <a:effectLst/>
      </p:bgPr>
    </p:bg>
    <p:spTree>
      <p:nvGrpSpPr>
        <p:cNvPr id="1" name=""/>
        <p:cNvGrpSpPr/>
        <p:nvPr/>
      </p:nvGrpSpPr>
      <p:grpSpPr>
        <a:xfrm>
          <a:off x="0" y="0"/>
          <a:ext cx="0" cy="0"/>
          <a:chOff x="0" y="0"/>
          <a:chExt cx="0" cy="0"/>
        </a:xfrm>
      </p:grpSpPr>
      <p:pic>
        <p:nvPicPr>
          <p:cNvPr id="10" name="Picture 9" descr="A person wearing a suit and tie&#10;&#10;Description automatically generated">
            <a:extLst>
              <a:ext uri="{FF2B5EF4-FFF2-40B4-BE49-F238E27FC236}">
                <a16:creationId xmlns:a16="http://schemas.microsoft.com/office/drawing/2014/main" id="{0EBE80E7-3401-46C9-B84B-CEDD6FE49B9D}"/>
              </a:ext>
            </a:extLst>
          </p:cNvPr>
          <p:cNvPicPr>
            <a:picLocks noChangeAspect="1"/>
          </p:cNvPicPr>
          <p:nvPr userDrawn="1"/>
        </p:nvPicPr>
        <p:blipFill rotWithShape="1">
          <a:blip r:embed="rId2" cstate="print">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l="9647" r="26450"/>
          <a:stretch/>
        </p:blipFill>
        <p:spPr>
          <a:xfrm>
            <a:off x="3041962" y="246741"/>
            <a:ext cx="6102038" cy="6364474"/>
          </a:xfrm>
          <a:prstGeom prst="rect">
            <a:avLst/>
          </a:prstGeom>
        </p:spPr>
      </p:pic>
      <p:sp>
        <p:nvSpPr>
          <p:cNvPr id="7" name="Rectangle 6">
            <a:extLst>
              <a:ext uri="{FF2B5EF4-FFF2-40B4-BE49-F238E27FC236}">
                <a16:creationId xmlns:a16="http://schemas.microsoft.com/office/drawing/2014/main" id="{D7D6B574-4F45-4441-8A7D-CF86A82E4585}"/>
              </a:ext>
            </a:extLst>
          </p:cNvPr>
          <p:cNvSpPr/>
          <p:nvPr userDrawn="1"/>
        </p:nvSpPr>
        <p:spPr>
          <a:xfrm>
            <a:off x="0" y="246742"/>
            <a:ext cx="9144000" cy="6364473"/>
          </a:xfrm>
          <a:prstGeom prst="rect">
            <a:avLst/>
          </a:prstGeom>
          <a:solidFill>
            <a:srgbClr val="312D3A">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a:extLst>
              <a:ext uri="{FF2B5EF4-FFF2-40B4-BE49-F238E27FC236}">
                <a16:creationId xmlns:a16="http://schemas.microsoft.com/office/drawing/2014/main" id="{6467A4ED-A75B-4C90-8265-6355E4E68868}"/>
              </a:ext>
            </a:extLst>
          </p:cNvPr>
          <p:cNvSpPr/>
          <p:nvPr userDrawn="1"/>
        </p:nvSpPr>
        <p:spPr>
          <a:xfrm>
            <a:off x="-1" y="0"/>
            <a:ext cx="3041965" cy="6858000"/>
          </a:xfrm>
          <a:prstGeom prst="rect">
            <a:avLst/>
          </a:prstGeom>
          <a:solidFill>
            <a:srgbClr val="86A9E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 name="Text Placeholder 20">
            <a:extLst>
              <a:ext uri="{FF2B5EF4-FFF2-40B4-BE49-F238E27FC236}">
                <a16:creationId xmlns:a16="http://schemas.microsoft.com/office/drawing/2014/main" id="{A01467AA-2060-4357-BB4B-6270011DFB5B}"/>
              </a:ext>
            </a:extLst>
          </p:cNvPr>
          <p:cNvSpPr>
            <a:spLocks noGrp="1"/>
          </p:cNvSpPr>
          <p:nvPr>
            <p:ph type="body" sz="quarter" idx="12" hasCustomPrompt="1"/>
          </p:nvPr>
        </p:nvSpPr>
        <p:spPr>
          <a:xfrm>
            <a:off x="320831" y="2444269"/>
            <a:ext cx="2400300" cy="1100479"/>
          </a:xfrm>
          <a:prstGeom prst="rect">
            <a:avLst/>
          </a:prstGeom>
        </p:spPr>
        <p:txBody>
          <a:bodyPr anchor="b"/>
          <a:lstStyle>
            <a:lvl1pPr marL="0" indent="0" algn="l">
              <a:lnSpc>
                <a:spcPct val="80000"/>
              </a:lnSpc>
              <a:spcBef>
                <a:spcPts val="0"/>
              </a:spcBef>
              <a:buNone/>
              <a:defRPr sz="2800" b="1" strike="noStrike" cap="none" spc="0" baseline="0">
                <a:solidFill>
                  <a:schemeClr val="bg1"/>
                </a:solidFill>
              </a:defRPr>
            </a:lvl1pPr>
          </a:lstStyle>
          <a:p>
            <a:pPr lvl="0"/>
            <a:r>
              <a:rPr lang="en-US" dirty="0"/>
              <a:t>Divider Slide</a:t>
            </a:r>
          </a:p>
        </p:txBody>
      </p:sp>
      <p:sp>
        <p:nvSpPr>
          <p:cNvPr id="5" name="Text Placeholder 20">
            <a:extLst>
              <a:ext uri="{FF2B5EF4-FFF2-40B4-BE49-F238E27FC236}">
                <a16:creationId xmlns:a16="http://schemas.microsoft.com/office/drawing/2014/main" id="{FB2B7502-A02A-4F9D-8A17-69E784CEC16C}"/>
              </a:ext>
            </a:extLst>
          </p:cNvPr>
          <p:cNvSpPr>
            <a:spLocks noGrp="1"/>
          </p:cNvSpPr>
          <p:nvPr>
            <p:ph type="body" sz="quarter" idx="13" hasCustomPrompt="1"/>
          </p:nvPr>
        </p:nvSpPr>
        <p:spPr>
          <a:xfrm>
            <a:off x="320831" y="4107406"/>
            <a:ext cx="2400300" cy="304800"/>
          </a:xfrm>
          <a:prstGeom prst="rect">
            <a:avLst/>
          </a:prstGeom>
        </p:spPr>
        <p:txBody>
          <a:bodyPr/>
          <a:lstStyle>
            <a:lvl1pPr marL="0" indent="0" algn="l">
              <a:buNone/>
              <a:defRPr sz="1200" b="0" cap="none" spc="0" baseline="0">
                <a:solidFill>
                  <a:schemeClr val="bg1"/>
                </a:solidFill>
              </a:defRPr>
            </a:lvl1pPr>
          </a:lstStyle>
          <a:p>
            <a:pPr lvl="0"/>
            <a:r>
              <a:rPr lang="en-US" dirty="0"/>
              <a:t>Edit master text styles</a:t>
            </a:r>
          </a:p>
        </p:txBody>
      </p:sp>
      <p:cxnSp>
        <p:nvCxnSpPr>
          <p:cNvPr id="17" name="Straight Connector 16">
            <a:extLst>
              <a:ext uri="{FF2B5EF4-FFF2-40B4-BE49-F238E27FC236}">
                <a16:creationId xmlns:a16="http://schemas.microsoft.com/office/drawing/2014/main" id="{B7320EBE-996D-4029-B14A-382DB2D538F2}"/>
              </a:ext>
            </a:extLst>
          </p:cNvPr>
          <p:cNvCxnSpPr>
            <a:cxnSpLocks/>
          </p:cNvCxnSpPr>
          <p:nvPr userDrawn="1"/>
        </p:nvCxnSpPr>
        <p:spPr>
          <a:xfrm>
            <a:off x="320831" y="3826077"/>
            <a:ext cx="240030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352087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mplat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094C4CF-E0FF-4631-9D1F-8D387744062C}"/>
              </a:ext>
            </a:extLst>
          </p:cNvPr>
          <p:cNvSpPr>
            <a:spLocks noGrp="1"/>
          </p:cNvSpPr>
          <p:nvPr>
            <p:ph type="ftr" sz="quarter" idx="10"/>
          </p:nvPr>
        </p:nvSpPr>
        <p:spPr/>
        <p:txBody>
          <a:bodyPr/>
          <a:lstStyle/>
          <a:p>
            <a:endParaRPr lang="en-US" dirty="0">
              <a:solidFill>
                <a:srgbClr val="414E5D"/>
              </a:solidFill>
            </a:endParaRPr>
          </a:p>
        </p:txBody>
      </p:sp>
      <p:sp>
        <p:nvSpPr>
          <p:cNvPr id="3" name="Title 2">
            <a:extLst>
              <a:ext uri="{FF2B5EF4-FFF2-40B4-BE49-F238E27FC236}">
                <a16:creationId xmlns:a16="http://schemas.microsoft.com/office/drawing/2014/main" id="{04ADB35B-F229-4705-BF5A-E19BC7009EAE}"/>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656123106"/>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5A008159-7A3B-4021-8C7E-8C087BD4EB5B}"/>
              </a:ext>
            </a:extLst>
          </p:cNvPr>
          <p:cNvSpPr>
            <a:spLocks noGrp="1"/>
          </p:cNvSpPr>
          <p:nvPr>
            <p:ph sz="quarter" idx="13"/>
          </p:nvPr>
        </p:nvSpPr>
        <p:spPr>
          <a:xfrm>
            <a:off x="342900" y="1339913"/>
            <a:ext cx="8458202" cy="4705287"/>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C649F399-7BB9-4EC4-B29A-37A5866A8B25}"/>
              </a:ext>
            </a:extLst>
          </p:cNvPr>
          <p:cNvSpPr>
            <a:spLocks noGrp="1"/>
          </p:cNvSpPr>
          <p:nvPr>
            <p:ph type="ftr" sz="quarter" idx="14"/>
          </p:nvPr>
        </p:nvSpPr>
        <p:spPr/>
        <p:txBody>
          <a:bodyPr/>
          <a:lstStyle/>
          <a:p>
            <a:endParaRPr lang="en-US" dirty="0">
              <a:solidFill>
                <a:srgbClr val="414E5D"/>
              </a:solidFill>
            </a:endParaRPr>
          </a:p>
        </p:txBody>
      </p:sp>
      <p:sp>
        <p:nvSpPr>
          <p:cNvPr id="9" name="Title 8">
            <a:extLst>
              <a:ext uri="{FF2B5EF4-FFF2-40B4-BE49-F238E27FC236}">
                <a16:creationId xmlns:a16="http://schemas.microsoft.com/office/drawing/2014/main" id="{F608ABC0-F4BB-4F1A-9785-9F29F807B9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1277697"/>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E2E4464-8270-4028-A086-64C0DFB06EBF}"/>
              </a:ext>
            </a:extLst>
          </p:cNvPr>
          <p:cNvSpPr>
            <a:spLocks noGrp="1"/>
          </p:cNvSpPr>
          <p:nvPr>
            <p:ph type="title"/>
          </p:nvPr>
        </p:nvSpPr>
        <p:spPr>
          <a:xfrm>
            <a:off x="342900" y="516418"/>
            <a:ext cx="8458202" cy="400957"/>
          </a:xfrm>
          <a:prstGeom prst="rect">
            <a:avLst/>
          </a:prstGeom>
        </p:spPr>
        <p:txBody>
          <a:bodyPr/>
          <a:lstStyle/>
          <a:p>
            <a:r>
              <a:rPr lang="en-US" dirty="0"/>
              <a:t>Click to edit Master title</a:t>
            </a:r>
          </a:p>
        </p:txBody>
      </p:sp>
      <p:sp>
        <p:nvSpPr>
          <p:cNvPr id="9" name="Text Placeholder 3">
            <a:extLst>
              <a:ext uri="{FF2B5EF4-FFF2-40B4-BE49-F238E27FC236}">
                <a16:creationId xmlns:a16="http://schemas.microsoft.com/office/drawing/2014/main" id="{18DD198B-D1BE-427F-BA42-1A4FB12D3BBE}"/>
              </a:ext>
            </a:extLst>
          </p:cNvPr>
          <p:cNvSpPr>
            <a:spLocks noGrp="1"/>
          </p:cNvSpPr>
          <p:nvPr>
            <p:ph type="body" sz="quarter" idx="11" hasCustomPrompt="1"/>
          </p:nvPr>
        </p:nvSpPr>
        <p:spPr>
          <a:xfrm>
            <a:off x="342900" y="999991"/>
            <a:ext cx="8458200" cy="219209"/>
          </a:xfrm>
        </p:spPr>
        <p:txBody>
          <a:bodyPr>
            <a:normAutofit/>
          </a:bodyPr>
          <a:lstStyle>
            <a:lvl1pPr marL="0" indent="0">
              <a:lnSpc>
                <a:spcPct val="90000"/>
              </a:lnSpc>
              <a:spcBef>
                <a:spcPts val="0"/>
              </a:spcBef>
              <a:buNone/>
              <a:defRPr lang="en-US" sz="1400" b="0" kern="1200" dirty="0">
                <a:solidFill>
                  <a:schemeClr val="accent2"/>
                </a:solidFill>
                <a:latin typeface="+mn-lt"/>
                <a:ea typeface="+mn-ea"/>
                <a:cs typeface="+mn-cs"/>
              </a:defRPr>
            </a:lvl1pPr>
          </a:lstStyle>
          <a:p>
            <a:pPr marL="0" lvl="0" indent="0" algn="l" defTabSz="685800" rtl="0" eaLnBrk="1" latinLnBrk="0" hangingPunct="1">
              <a:lnSpc>
                <a:spcPct val="90000"/>
              </a:lnSpc>
              <a:spcBef>
                <a:spcPts val="0"/>
              </a:spcBef>
              <a:buClr>
                <a:schemeClr val="accent1"/>
              </a:buClr>
              <a:buFont typeface="Wingdings" panose="05000000000000000000" pitchFamily="2" charset="2"/>
              <a:buNone/>
            </a:pPr>
            <a:r>
              <a:rPr lang="en-US" dirty="0"/>
              <a:t>Subtitle</a:t>
            </a:r>
          </a:p>
        </p:txBody>
      </p:sp>
      <p:sp>
        <p:nvSpPr>
          <p:cNvPr id="4" name="Footer Placeholder 3">
            <a:extLst>
              <a:ext uri="{FF2B5EF4-FFF2-40B4-BE49-F238E27FC236}">
                <a16:creationId xmlns:a16="http://schemas.microsoft.com/office/drawing/2014/main" id="{B5CB2C30-C9B6-4A17-82CD-512D20673FF7}"/>
              </a:ext>
            </a:extLst>
          </p:cNvPr>
          <p:cNvSpPr>
            <a:spLocks noGrp="1"/>
          </p:cNvSpPr>
          <p:nvPr>
            <p:ph type="ftr" sz="quarter" idx="12"/>
          </p:nvPr>
        </p:nvSpPr>
        <p:spPr/>
        <p:txBody>
          <a:bodyPr/>
          <a:lstStyle/>
          <a:p>
            <a:endParaRPr lang="en-US" dirty="0">
              <a:solidFill>
                <a:srgbClr val="414E5D"/>
              </a:solidFill>
            </a:endParaRPr>
          </a:p>
        </p:txBody>
      </p:sp>
    </p:spTree>
    <p:extLst>
      <p:ext uri="{BB962C8B-B14F-4D97-AF65-F5344CB8AC3E}">
        <p14:creationId xmlns:p14="http://schemas.microsoft.com/office/powerpoint/2010/main" val="3429945149"/>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50192D-A57E-4CEA-A611-8416F28B60D3}"/>
              </a:ext>
            </a:extLst>
          </p:cNvPr>
          <p:cNvSpPr>
            <a:spLocks noGrp="1"/>
          </p:cNvSpPr>
          <p:nvPr>
            <p:ph type="ftr" sz="quarter" idx="14"/>
          </p:nvPr>
        </p:nvSpPr>
        <p:spPr/>
        <p:txBody>
          <a:bodyPr/>
          <a:lstStyle/>
          <a:p>
            <a:endParaRPr lang="en-US" dirty="0">
              <a:solidFill>
                <a:srgbClr val="414E5D"/>
              </a:solidFill>
            </a:endParaRPr>
          </a:p>
        </p:txBody>
      </p:sp>
      <p:sp>
        <p:nvSpPr>
          <p:cNvPr id="10" name="Content Placeholder 2">
            <a:extLst>
              <a:ext uri="{FF2B5EF4-FFF2-40B4-BE49-F238E27FC236}">
                <a16:creationId xmlns:a16="http://schemas.microsoft.com/office/drawing/2014/main" id="{F90546E7-7573-4E9A-A8EB-F77394D20017}"/>
              </a:ext>
            </a:extLst>
          </p:cNvPr>
          <p:cNvSpPr>
            <a:spLocks noGrp="1"/>
          </p:cNvSpPr>
          <p:nvPr>
            <p:ph sz="quarter" idx="13"/>
          </p:nvPr>
        </p:nvSpPr>
        <p:spPr>
          <a:xfrm>
            <a:off x="342900" y="1447800"/>
            <a:ext cx="8458202" cy="4597400"/>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04631C06-65E2-4027-93BF-16BA75D2B723}"/>
              </a:ext>
            </a:extLst>
          </p:cNvPr>
          <p:cNvSpPr>
            <a:spLocks noGrp="1"/>
          </p:cNvSpPr>
          <p:nvPr>
            <p:ph type="title"/>
          </p:nvPr>
        </p:nvSpPr>
        <p:spPr>
          <a:xfrm>
            <a:off x="342900" y="516418"/>
            <a:ext cx="8458202" cy="400957"/>
          </a:xfrm>
          <a:prstGeom prst="rect">
            <a:avLst/>
          </a:prstGeom>
        </p:spPr>
        <p:txBody>
          <a:bodyPr/>
          <a:lstStyle/>
          <a:p>
            <a:r>
              <a:rPr lang="en-US" dirty="0"/>
              <a:t>Click to edit Master title</a:t>
            </a:r>
          </a:p>
        </p:txBody>
      </p:sp>
      <p:sp>
        <p:nvSpPr>
          <p:cNvPr id="7" name="Text Placeholder 3">
            <a:extLst>
              <a:ext uri="{FF2B5EF4-FFF2-40B4-BE49-F238E27FC236}">
                <a16:creationId xmlns:a16="http://schemas.microsoft.com/office/drawing/2014/main" id="{9CAEB8FC-B655-4EBC-A0F9-681997A021A1}"/>
              </a:ext>
            </a:extLst>
          </p:cNvPr>
          <p:cNvSpPr>
            <a:spLocks noGrp="1"/>
          </p:cNvSpPr>
          <p:nvPr>
            <p:ph type="body" sz="quarter" idx="11" hasCustomPrompt="1"/>
          </p:nvPr>
        </p:nvSpPr>
        <p:spPr>
          <a:xfrm>
            <a:off x="342900" y="999991"/>
            <a:ext cx="8458200" cy="219209"/>
          </a:xfrm>
        </p:spPr>
        <p:txBody>
          <a:bodyPr anchor="ctr">
            <a:normAutofit/>
          </a:bodyPr>
          <a:lstStyle>
            <a:lvl1pPr marL="0" indent="0">
              <a:lnSpc>
                <a:spcPct val="90000"/>
              </a:lnSpc>
              <a:spcBef>
                <a:spcPts val="0"/>
              </a:spcBef>
              <a:buNone/>
              <a:defRPr sz="1400">
                <a:solidFill>
                  <a:schemeClr val="accent2"/>
                </a:solidFill>
              </a:defRPr>
            </a:lvl1pPr>
          </a:lstStyle>
          <a:p>
            <a:pPr lvl="0"/>
            <a:r>
              <a:rPr lang="en-US" dirty="0"/>
              <a:t>Subtitle</a:t>
            </a:r>
          </a:p>
        </p:txBody>
      </p:sp>
    </p:spTree>
    <p:extLst>
      <p:ext uri="{BB962C8B-B14F-4D97-AF65-F5344CB8AC3E}">
        <p14:creationId xmlns:p14="http://schemas.microsoft.com/office/powerpoint/2010/main" val="1879970719"/>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095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F0845F9-C09D-45E0-8EBF-F549384A5725}"/>
              </a:ext>
            </a:extLst>
          </p:cNvPr>
          <p:cNvPicPr>
            <a:picLocks noChangeAspect="1"/>
          </p:cNvPicPr>
          <p:nvPr userDrawn="1"/>
        </p:nvPicPr>
        <p:blipFill rotWithShape="1">
          <a:blip r:embed="rId2" cstate="print">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2795878" y="246743"/>
            <a:ext cx="6346243" cy="6364514"/>
          </a:xfrm>
          <a:prstGeom prst="rect">
            <a:avLst/>
          </a:prstGeom>
        </p:spPr>
      </p:pic>
      <p:sp>
        <p:nvSpPr>
          <p:cNvPr id="6" name="Rectangle 5">
            <a:extLst>
              <a:ext uri="{FF2B5EF4-FFF2-40B4-BE49-F238E27FC236}">
                <a16:creationId xmlns:a16="http://schemas.microsoft.com/office/drawing/2014/main" id="{DABDA778-FB8F-45B4-A720-E617A45B3F31}"/>
              </a:ext>
            </a:extLst>
          </p:cNvPr>
          <p:cNvSpPr/>
          <p:nvPr userDrawn="1"/>
        </p:nvSpPr>
        <p:spPr>
          <a:xfrm>
            <a:off x="0" y="246742"/>
            <a:ext cx="9142121" cy="6364515"/>
          </a:xfrm>
          <a:prstGeom prst="rect">
            <a:avLst/>
          </a:prstGeom>
          <a:solidFill>
            <a:srgbClr val="86A9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a:extLst>
              <a:ext uri="{FF2B5EF4-FFF2-40B4-BE49-F238E27FC236}">
                <a16:creationId xmlns:a16="http://schemas.microsoft.com/office/drawing/2014/main" id="{6467A4ED-A75B-4C90-8265-6355E4E68868}"/>
              </a:ext>
            </a:extLst>
          </p:cNvPr>
          <p:cNvSpPr/>
          <p:nvPr userDrawn="1"/>
        </p:nvSpPr>
        <p:spPr>
          <a:xfrm>
            <a:off x="-1" y="0"/>
            <a:ext cx="3041965" cy="6858000"/>
          </a:xfrm>
          <a:prstGeom prst="rect">
            <a:avLst/>
          </a:prstGeom>
          <a:solidFill>
            <a:schemeClr val="accent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 name="Text Placeholder 20">
            <a:extLst>
              <a:ext uri="{FF2B5EF4-FFF2-40B4-BE49-F238E27FC236}">
                <a16:creationId xmlns:a16="http://schemas.microsoft.com/office/drawing/2014/main" id="{A01467AA-2060-4357-BB4B-6270011DFB5B}"/>
              </a:ext>
            </a:extLst>
          </p:cNvPr>
          <p:cNvSpPr>
            <a:spLocks noGrp="1"/>
          </p:cNvSpPr>
          <p:nvPr>
            <p:ph type="body" sz="quarter" idx="12" hasCustomPrompt="1"/>
          </p:nvPr>
        </p:nvSpPr>
        <p:spPr>
          <a:xfrm>
            <a:off x="342900" y="551969"/>
            <a:ext cx="2197100" cy="1100479"/>
          </a:xfrm>
          <a:prstGeom prst="rect">
            <a:avLst/>
          </a:prstGeom>
        </p:spPr>
        <p:txBody>
          <a:bodyPr anchor="b"/>
          <a:lstStyle>
            <a:lvl1pPr marL="0" indent="0" algn="l">
              <a:lnSpc>
                <a:spcPct val="80000"/>
              </a:lnSpc>
              <a:spcBef>
                <a:spcPts val="0"/>
              </a:spcBef>
              <a:buNone/>
              <a:defRPr sz="2800" b="1" strike="noStrike" cap="none" spc="0" baseline="0">
                <a:solidFill>
                  <a:schemeClr val="bg1"/>
                </a:solidFill>
              </a:defRPr>
            </a:lvl1pPr>
          </a:lstStyle>
          <a:p>
            <a:pPr lvl="0"/>
            <a:r>
              <a:rPr lang="en-US" dirty="0"/>
              <a:t>Divider Slide</a:t>
            </a:r>
          </a:p>
        </p:txBody>
      </p:sp>
      <p:cxnSp>
        <p:nvCxnSpPr>
          <p:cNvPr id="17" name="Straight Connector 16">
            <a:extLst>
              <a:ext uri="{FF2B5EF4-FFF2-40B4-BE49-F238E27FC236}">
                <a16:creationId xmlns:a16="http://schemas.microsoft.com/office/drawing/2014/main" id="{B7320EBE-996D-4029-B14A-382DB2D538F2}"/>
              </a:ext>
            </a:extLst>
          </p:cNvPr>
          <p:cNvCxnSpPr>
            <a:cxnSpLocks/>
          </p:cNvCxnSpPr>
          <p:nvPr userDrawn="1"/>
        </p:nvCxnSpPr>
        <p:spPr>
          <a:xfrm>
            <a:off x="342900" y="1933777"/>
            <a:ext cx="2197100"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464839"/>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chemeClr val="bg1"/>
        </a:solidFill>
        <a:effectLst/>
      </p:bgPr>
    </p:bg>
    <p:spTree>
      <p:nvGrpSpPr>
        <p:cNvPr id="1" name=""/>
        <p:cNvGrpSpPr/>
        <p:nvPr/>
      </p:nvGrpSpPr>
      <p:grpSpPr>
        <a:xfrm>
          <a:off x="0" y="0"/>
          <a:ext cx="0" cy="0"/>
          <a:chOff x="0" y="0"/>
          <a:chExt cx="0" cy="0"/>
        </a:xfrm>
      </p:grpSpPr>
      <p:pic>
        <p:nvPicPr>
          <p:cNvPr id="12" name="Picture 11" descr="A person sitting on a couch using a computer&#10;&#10;Description automatically generated">
            <a:extLst>
              <a:ext uri="{FF2B5EF4-FFF2-40B4-BE49-F238E27FC236}">
                <a16:creationId xmlns:a16="http://schemas.microsoft.com/office/drawing/2014/main" id="{A7AEAC38-7F54-4C7F-933C-79608E8650FD}"/>
              </a:ext>
            </a:extLst>
          </p:cNvPr>
          <p:cNvPicPr>
            <a:picLocks noChangeAspect="1"/>
          </p:cNvPicPr>
          <p:nvPr userDrawn="1"/>
        </p:nvPicPr>
        <p:blipFill rotWithShape="1">
          <a:blip r:embed="rId2" cstate="print">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0" y="0"/>
            <a:ext cx="9143999" cy="6858000"/>
          </a:xfrm>
          <a:prstGeom prst="rect">
            <a:avLst/>
          </a:prstGeom>
        </p:spPr>
      </p:pic>
      <p:sp>
        <p:nvSpPr>
          <p:cNvPr id="2" name="Rectangle 1">
            <a:extLst>
              <a:ext uri="{FF2B5EF4-FFF2-40B4-BE49-F238E27FC236}">
                <a16:creationId xmlns:a16="http://schemas.microsoft.com/office/drawing/2014/main" id="{87B068EC-0AEF-48D7-BF43-F4EBCDA5D2C8}"/>
              </a:ext>
            </a:extLst>
          </p:cNvPr>
          <p:cNvSpPr/>
          <p:nvPr userDrawn="1"/>
        </p:nvSpPr>
        <p:spPr>
          <a:xfrm>
            <a:off x="0" y="0"/>
            <a:ext cx="9143999" cy="6858000"/>
          </a:xfrm>
          <a:prstGeom prst="rect">
            <a:avLst/>
          </a:prstGeom>
          <a:solidFill>
            <a:schemeClr val="accent3">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F54F2822-D1CB-4996-BC30-3529C98C7C55}"/>
              </a:ext>
            </a:extLst>
          </p:cNvPr>
          <p:cNvSpPr/>
          <p:nvPr userDrawn="1"/>
        </p:nvSpPr>
        <p:spPr>
          <a:xfrm>
            <a:off x="0" y="593860"/>
            <a:ext cx="5173980" cy="5709333"/>
          </a:xfrm>
          <a:prstGeom prst="rect">
            <a:avLst/>
          </a:prstGeom>
          <a:solidFill>
            <a:schemeClr val="accent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 Placeholder 20">
            <a:extLst>
              <a:ext uri="{FF2B5EF4-FFF2-40B4-BE49-F238E27FC236}">
                <a16:creationId xmlns:a16="http://schemas.microsoft.com/office/drawing/2014/main" id="{F917BD43-F62A-46DA-9F0A-2ADE62D120A1}"/>
              </a:ext>
            </a:extLst>
          </p:cNvPr>
          <p:cNvSpPr>
            <a:spLocks noGrp="1"/>
          </p:cNvSpPr>
          <p:nvPr>
            <p:ph type="body" sz="quarter" idx="12" hasCustomPrompt="1"/>
          </p:nvPr>
        </p:nvSpPr>
        <p:spPr>
          <a:xfrm>
            <a:off x="342900" y="1471431"/>
            <a:ext cx="4372824" cy="954591"/>
          </a:xfrm>
          <a:prstGeom prst="rect">
            <a:avLst/>
          </a:prstGeom>
        </p:spPr>
        <p:txBody>
          <a:bodyPr anchor="b"/>
          <a:lstStyle>
            <a:lvl1pPr marL="0" indent="0" algn="l">
              <a:lnSpc>
                <a:spcPct val="100000"/>
              </a:lnSpc>
              <a:spcBef>
                <a:spcPts val="0"/>
              </a:spcBef>
              <a:buNone/>
              <a:defRPr sz="3200" b="1" cap="none" spc="0" baseline="0">
                <a:solidFill>
                  <a:schemeClr val="bg1"/>
                </a:solidFill>
              </a:defRPr>
            </a:lvl1pPr>
            <a:lvl2pPr marL="0" indent="0" algn="l">
              <a:lnSpc>
                <a:spcPct val="100000"/>
              </a:lnSpc>
              <a:spcBef>
                <a:spcPts val="0"/>
              </a:spcBef>
              <a:buNone/>
              <a:defRPr sz="1200" cap="all" spc="0" baseline="0">
                <a:solidFill>
                  <a:schemeClr val="bg1"/>
                </a:solidFill>
              </a:defRPr>
            </a:lvl2pPr>
          </a:lstStyle>
          <a:p>
            <a:pPr lvl="0"/>
            <a:r>
              <a:rPr lang="en-US" dirty="0"/>
              <a:t>Cover Slide</a:t>
            </a:r>
          </a:p>
        </p:txBody>
      </p:sp>
      <p:cxnSp>
        <p:nvCxnSpPr>
          <p:cNvPr id="16" name="Straight Connector 15">
            <a:extLst>
              <a:ext uri="{FF2B5EF4-FFF2-40B4-BE49-F238E27FC236}">
                <a16:creationId xmlns:a16="http://schemas.microsoft.com/office/drawing/2014/main" id="{08507C62-6D34-4332-A8F6-571C806A089C}"/>
              </a:ext>
            </a:extLst>
          </p:cNvPr>
          <p:cNvCxnSpPr>
            <a:cxnSpLocks/>
          </p:cNvCxnSpPr>
          <p:nvPr userDrawn="1"/>
        </p:nvCxnSpPr>
        <p:spPr>
          <a:xfrm>
            <a:off x="1696284" y="5370159"/>
            <a:ext cx="0" cy="646331"/>
          </a:xfrm>
          <a:prstGeom prst="line">
            <a:avLst/>
          </a:prstGeom>
          <a:ln>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EA7ED31-1275-4851-943F-FD4F3B25823A}"/>
              </a:ext>
            </a:extLst>
          </p:cNvPr>
          <p:cNvSpPr txBox="1"/>
          <p:nvPr userDrawn="1"/>
        </p:nvSpPr>
        <p:spPr>
          <a:xfrm>
            <a:off x="342900" y="3121301"/>
            <a:ext cx="4381500" cy="184666"/>
          </a:xfrm>
          <a:prstGeom prst="rect">
            <a:avLst/>
          </a:prstGeom>
          <a:noFill/>
        </p:spPr>
        <p:txBody>
          <a:bodyPr wrap="square" lIns="0" tIns="0" rIns="0" bIns="0" rtlCol="0" anchor="ctr" anchorCtr="0">
            <a:spAutoFit/>
          </a:bodyPr>
          <a:lstStyle/>
          <a:p>
            <a:r>
              <a:rPr lang="en-US" sz="1200" b="1" dirty="0">
                <a:solidFill>
                  <a:prstClr val="white"/>
                </a:solidFill>
              </a:rPr>
              <a:t>Introducing:</a:t>
            </a:r>
          </a:p>
        </p:txBody>
      </p:sp>
      <p:sp>
        <p:nvSpPr>
          <p:cNvPr id="36" name="TextBox 35">
            <a:extLst>
              <a:ext uri="{FF2B5EF4-FFF2-40B4-BE49-F238E27FC236}">
                <a16:creationId xmlns:a16="http://schemas.microsoft.com/office/drawing/2014/main" id="{5C84DB27-ACD6-4B1E-A377-14FDADA83ABE}"/>
              </a:ext>
            </a:extLst>
          </p:cNvPr>
          <p:cNvSpPr txBox="1"/>
          <p:nvPr userDrawn="1"/>
        </p:nvSpPr>
        <p:spPr>
          <a:xfrm>
            <a:off x="342900" y="5416325"/>
            <a:ext cx="1098713" cy="569387"/>
          </a:xfrm>
          <a:prstGeom prst="rect">
            <a:avLst/>
          </a:prstGeom>
          <a:noFill/>
        </p:spPr>
        <p:txBody>
          <a:bodyPr wrap="square" lIns="0" tIns="0" rIns="0" bIns="0" rtlCol="0">
            <a:spAutoFit/>
          </a:bodyPr>
          <a:lstStyle/>
          <a:p>
            <a:r>
              <a:rPr lang="sv-SE" sz="1000" b="1" dirty="0">
                <a:solidFill>
                  <a:srgbClr val="1F2A44"/>
                </a:solidFill>
              </a:rPr>
              <a:t>RM1</a:t>
            </a:r>
            <a:r>
              <a:rPr lang="fr-FR" sz="1000" b="1" baseline="30000" dirty="0">
                <a:solidFill>
                  <a:srgbClr val="1F2A44"/>
                </a:solidFill>
              </a:rPr>
              <a:t>®</a:t>
            </a:r>
            <a:endParaRPr lang="sv-SE" sz="1000" b="1" dirty="0">
              <a:solidFill>
                <a:srgbClr val="1F2A44"/>
              </a:solidFill>
            </a:endParaRPr>
          </a:p>
          <a:p>
            <a:r>
              <a:rPr lang="sv-SE" sz="900" dirty="0">
                <a:solidFill>
                  <a:prstClr val="white"/>
                </a:solidFill>
              </a:rPr>
              <a:t>Title</a:t>
            </a:r>
          </a:p>
          <a:p>
            <a:r>
              <a:rPr lang="sv-SE" sz="900" dirty="0">
                <a:solidFill>
                  <a:prstClr val="white"/>
                </a:solidFill>
              </a:rPr>
              <a:t>(717) 291-1234</a:t>
            </a:r>
          </a:p>
          <a:p>
            <a:r>
              <a:rPr lang="sv-SE" sz="900" dirty="0">
                <a:solidFill>
                  <a:prstClr val="white"/>
                </a:solidFill>
              </a:rPr>
              <a:t>AName@fult.com</a:t>
            </a:r>
          </a:p>
        </p:txBody>
      </p:sp>
      <p:sp>
        <p:nvSpPr>
          <p:cNvPr id="37" name="TextBox 36">
            <a:extLst>
              <a:ext uri="{FF2B5EF4-FFF2-40B4-BE49-F238E27FC236}">
                <a16:creationId xmlns:a16="http://schemas.microsoft.com/office/drawing/2014/main" id="{2E8619BF-C93B-41B5-91BB-527466E24EE8}"/>
              </a:ext>
            </a:extLst>
          </p:cNvPr>
          <p:cNvSpPr txBox="1"/>
          <p:nvPr userDrawn="1"/>
        </p:nvSpPr>
        <p:spPr>
          <a:xfrm>
            <a:off x="1950955" y="5416325"/>
            <a:ext cx="1098713" cy="569387"/>
          </a:xfrm>
          <a:prstGeom prst="rect">
            <a:avLst/>
          </a:prstGeom>
          <a:noFill/>
        </p:spPr>
        <p:txBody>
          <a:bodyPr wrap="square" lIns="0" tIns="0" rIns="0" bIns="0" rtlCol="0">
            <a:spAutoFit/>
          </a:bodyPr>
          <a:lstStyle/>
          <a:p>
            <a:r>
              <a:rPr lang="sv-SE" sz="1000" b="1" dirty="0">
                <a:solidFill>
                  <a:srgbClr val="1F2A44"/>
                </a:solidFill>
              </a:rPr>
              <a:t>PM1</a:t>
            </a:r>
            <a:r>
              <a:rPr lang="fr-FR" sz="1000" b="1" dirty="0">
                <a:solidFill>
                  <a:srgbClr val="1F2A44"/>
                </a:solidFill>
              </a:rPr>
              <a:t>®</a:t>
            </a:r>
            <a:endParaRPr lang="sv-SE" sz="1000" b="1" dirty="0">
              <a:solidFill>
                <a:srgbClr val="1F2A44"/>
              </a:solidFill>
            </a:endParaRPr>
          </a:p>
          <a:p>
            <a:r>
              <a:rPr lang="sv-SE" sz="900" dirty="0">
                <a:solidFill>
                  <a:prstClr val="white"/>
                </a:solidFill>
              </a:rPr>
              <a:t>Title</a:t>
            </a:r>
          </a:p>
          <a:p>
            <a:r>
              <a:rPr lang="sv-SE" sz="900" dirty="0">
                <a:solidFill>
                  <a:prstClr val="white"/>
                </a:solidFill>
              </a:rPr>
              <a:t>(717) 291-1234</a:t>
            </a:r>
          </a:p>
          <a:p>
            <a:r>
              <a:rPr lang="sv-SE" sz="900" dirty="0">
                <a:solidFill>
                  <a:prstClr val="white"/>
                </a:solidFill>
              </a:rPr>
              <a:t>AName@fult.com</a:t>
            </a:r>
          </a:p>
        </p:txBody>
      </p:sp>
      <p:sp>
        <p:nvSpPr>
          <p:cNvPr id="38" name="TextBox 37">
            <a:extLst>
              <a:ext uri="{FF2B5EF4-FFF2-40B4-BE49-F238E27FC236}">
                <a16:creationId xmlns:a16="http://schemas.microsoft.com/office/drawing/2014/main" id="{DFD50B6A-263C-4648-B0E4-8337A0CCBA03}"/>
              </a:ext>
            </a:extLst>
          </p:cNvPr>
          <p:cNvSpPr txBox="1"/>
          <p:nvPr userDrawn="1"/>
        </p:nvSpPr>
        <p:spPr>
          <a:xfrm>
            <a:off x="3559011" y="5416325"/>
            <a:ext cx="1098713" cy="569387"/>
          </a:xfrm>
          <a:prstGeom prst="rect">
            <a:avLst/>
          </a:prstGeom>
          <a:noFill/>
        </p:spPr>
        <p:txBody>
          <a:bodyPr wrap="square" lIns="0" tIns="0" rIns="0" bIns="0" rtlCol="0">
            <a:spAutoFit/>
          </a:bodyPr>
          <a:lstStyle/>
          <a:p>
            <a:r>
              <a:rPr lang="sv-SE" sz="1000" b="1" dirty="0">
                <a:solidFill>
                  <a:srgbClr val="1F2A44"/>
                </a:solidFill>
              </a:rPr>
              <a:t>Planner1</a:t>
            </a:r>
            <a:r>
              <a:rPr lang="fr-FR" sz="1000" b="1" dirty="0">
                <a:solidFill>
                  <a:srgbClr val="1F2A44"/>
                </a:solidFill>
              </a:rPr>
              <a:t>®</a:t>
            </a:r>
            <a:endParaRPr lang="sv-SE" sz="1000" b="1" dirty="0">
              <a:solidFill>
                <a:srgbClr val="1F2A44"/>
              </a:solidFill>
            </a:endParaRPr>
          </a:p>
          <a:p>
            <a:r>
              <a:rPr lang="sv-SE" sz="900" dirty="0">
                <a:solidFill>
                  <a:prstClr val="white"/>
                </a:solidFill>
              </a:rPr>
              <a:t>Title</a:t>
            </a:r>
          </a:p>
          <a:p>
            <a:r>
              <a:rPr lang="sv-SE" sz="900" dirty="0">
                <a:solidFill>
                  <a:prstClr val="white"/>
                </a:solidFill>
              </a:rPr>
              <a:t>(717) 291-1234</a:t>
            </a:r>
          </a:p>
          <a:p>
            <a:r>
              <a:rPr lang="sv-SE" sz="900" dirty="0">
                <a:solidFill>
                  <a:prstClr val="white"/>
                </a:solidFill>
              </a:rPr>
              <a:t>AName@fult.com</a:t>
            </a:r>
          </a:p>
        </p:txBody>
      </p:sp>
      <p:cxnSp>
        <p:nvCxnSpPr>
          <p:cNvPr id="21" name="Straight Connector 20">
            <a:extLst>
              <a:ext uri="{FF2B5EF4-FFF2-40B4-BE49-F238E27FC236}">
                <a16:creationId xmlns:a16="http://schemas.microsoft.com/office/drawing/2014/main" id="{00569C4E-5702-43E8-92B5-79225F0AF10A}"/>
              </a:ext>
            </a:extLst>
          </p:cNvPr>
          <p:cNvCxnSpPr/>
          <p:nvPr userDrawn="1"/>
        </p:nvCxnSpPr>
        <p:spPr>
          <a:xfrm>
            <a:off x="342900" y="2942942"/>
            <a:ext cx="4572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3B5C0F0-62B2-4C7C-AB41-AF7F71713C18}"/>
              </a:ext>
            </a:extLst>
          </p:cNvPr>
          <p:cNvCxnSpPr>
            <a:cxnSpLocks/>
          </p:cNvCxnSpPr>
          <p:nvPr userDrawn="1"/>
        </p:nvCxnSpPr>
        <p:spPr>
          <a:xfrm>
            <a:off x="3304339" y="5370159"/>
            <a:ext cx="0" cy="646331"/>
          </a:xfrm>
          <a:prstGeom prst="line">
            <a:avLst/>
          </a:prstGeom>
          <a:ln>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5FD8FDB-EEC1-4650-A30F-F8A942F89D0C}"/>
              </a:ext>
            </a:extLst>
          </p:cNvPr>
          <p:cNvCxnSpPr>
            <a:cxnSpLocks/>
          </p:cNvCxnSpPr>
          <p:nvPr userDrawn="1"/>
        </p:nvCxnSpPr>
        <p:spPr>
          <a:xfrm>
            <a:off x="342900" y="5204894"/>
            <a:ext cx="4381497" cy="0"/>
          </a:xfrm>
          <a:prstGeom prst="line">
            <a:avLst/>
          </a:prstGeom>
          <a:ln>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sp>
        <p:nvSpPr>
          <p:cNvPr id="48" name="Text Placeholder 47">
            <a:extLst>
              <a:ext uri="{FF2B5EF4-FFF2-40B4-BE49-F238E27FC236}">
                <a16:creationId xmlns:a16="http://schemas.microsoft.com/office/drawing/2014/main" id="{9E43DB49-3E1B-49E5-97A6-67EB67944F05}"/>
              </a:ext>
            </a:extLst>
          </p:cNvPr>
          <p:cNvSpPr>
            <a:spLocks noGrp="1"/>
          </p:cNvSpPr>
          <p:nvPr>
            <p:ph type="body" sz="quarter" idx="13" hasCustomPrompt="1"/>
          </p:nvPr>
        </p:nvSpPr>
        <p:spPr>
          <a:xfrm>
            <a:off x="342900" y="2491556"/>
            <a:ext cx="4381497" cy="241300"/>
          </a:xfrm>
        </p:spPr>
        <p:txBody>
          <a:bodyPr/>
          <a:lstStyle>
            <a:lvl1pPr marL="0" algn="l" defTabSz="914400" rtl="0" eaLnBrk="1" latinLnBrk="0" hangingPunct="1">
              <a:defRPr lang="en-US" sz="1200" b="0" kern="1200" dirty="0" smtClean="0">
                <a:solidFill>
                  <a:schemeClr val="bg1"/>
                </a:solidFill>
                <a:latin typeface="+mn-lt"/>
                <a:ea typeface="+mn-ea"/>
                <a:cs typeface="+mn-cs"/>
              </a:defRPr>
            </a:lvl1pPr>
            <a:lvl2pPr marL="0" algn="l" defTabSz="914400" rtl="0" eaLnBrk="1" latinLnBrk="0" hangingPunct="1">
              <a:defRPr lang="en-US" sz="1200" b="0" kern="1200" dirty="0" smtClean="0">
                <a:solidFill>
                  <a:schemeClr val="bg1"/>
                </a:solidFill>
                <a:latin typeface="+mn-lt"/>
                <a:ea typeface="+mn-ea"/>
                <a:cs typeface="+mn-cs"/>
              </a:defRPr>
            </a:lvl2pPr>
            <a:lvl3pPr marL="0" algn="l" defTabSz="914400" rtl="0" eaLnBrk="1" latinLnBrk="0" hangingPunct="1">
              <a:defRPr lang="en-US" sz="1200" b="0" kern="1200" dirty="0" smtClean="0">
                <a:solidFill>
                  <a:schemeClr val="bg1"/>
                </a:solidFill>
                <a:latin typeface="+mn-lt"/>
                <a:ea typeface="+mn-ea"/>
                <a:cs typeface="+mn-cs"/>
              </a:defRPr>
            </a:lvl3pPr>
            <a:lvl4pPr marL="0" algn="l" defTabSz="914400" rtl="0" eaLnBrk="1" latinLnBrk="0" hangingPunct="1">
              <a:defRPr lang="en-US" sz="1200" b="0" kern="1200" dirty="0" smtClean="0">
                <a:solidFill>
                  <a:schemeClr val="bg1"/>
                </a:solidFill>
                <a:latin typeface="+mn-lt"/>
                <a:ea typeface="+mn-ea"/>
                <a:cs typeface="+mn-cs"/>
              </a:defRPr>
            </a:lvl4pPr>
            <a:lvl5pPr marL="0" algn="l" defTabSz="914400" rtl="0" eaLnBrk="1" latinLnBrk="0" hangingPunct="1">
              <a:defRPr lang="en-US" sz="1200" b="0" kern="1200" dirty="0">
                <a:solidFill>
                  <a:schemeClr val="bg1"/>
                </a:solidFill>
                <a:latin typeface="+mn-lt"/>
                <a:ea typeface="+mn-ea"/>
                <a:cs typeface="+mn-cs"/>
              </a:defRPr>
            </a:lvl5pPr>
          </a:lstStyle>
          <a:p>
            <a:pPr lvl="0"/>
            <a:r>
              <a:rPr lang="en-US" dirty="0"/>
              <a:t>Subtitle</a:t>
            </a:r>
          </a:p>
        </p:txBody>
      </p:sp>
      <p:pic>
        <p:nvPicPr>
          <p:cNvPr id="68" name="Graphic 67">
            <a:extLst>
              <a:ext uri="{FF2B5EF4-FFF2-40B4-BE49-F238E27FC236}">
                <a16:creationId xmlns:a16="http://schemas.microsoft.com/office/drawing/2014/main" id="{731C4F48-92ED-4D3B-9740-10967E05D1CC}"/>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48433" y="3485683"/>
            <a:ext cx="327842" cy="327842"/>
          </a:xfrm>
          <a:prstGeom prst="rect">
            <a:avLst/>
          </a:prstGeom>
        </p:spPr>
      </p:pic>
      <p:pic>
        <p:nvPicPr>
          <p:cNvPr id="69" name="Graphic 68">
            <a:extLst>
              <a:ext uri="{FF2B5EF4-FFF2-40B4-BE49-F238E27FC236}">
                <a16:creationId xmlns:a16="http://schemas.microsoft.com/office/drawing/2014/main" id="{B88C9630-970C-4C59-A20B-5ABAE871280E}"/>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48433" y="4095463"/>
            <a:ext cx="327842" cy="327842"/>
          </a:xfrm>
          <a:prstGeom prst="rect">
            <a:avLst/>
          </a:prstGeom>
        </p:spPr>
      </p:pic>
      <p:pic>
        <p:nvPicPr>
          <p:cNvPr id="70" name="Graphic 69">
            <a:extLst>
              <a:ext uri="{FF2B5EF4-FFF2-40B4-BE49-F238E27FC236}">
                <a16:creationId xmlns:a16="http://schemas.microsoft.com/office/drawing/2014/main" id="{AB39F862-46FF-42A7-8EE2-7DA757736F97}"/>
              </a:ext>
            </a:extLst>
          </p:cNvPr>
          <p:cNvPicPr>
            <a:picLocks noChangeAspect="1"/>
          </p:cNvPicPr>
          <p:nvPr userDrawn="1"/>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348433" y="4706043"/>
            <a:ext cx="327842" cy="327842"/>
          </a:xfrm>
          <a:prstGeom prst="rect">
            <a:avLst/>
          </a:prstGeom>
        </p:spPr>
      </p:pic>
      <p:sp>
        <p:nvSpPr>
          <p:cNvPr id="75" name="TextBox 74">
            <a:extLst>
              <a:ext uri="{FF2B5EF4-FFF2-40B4-BE49-F238E27FC236}">
                <a16:creationId xmlns:a16="http://schemas.microsoft.com/office/drawing/2014/main" id="{A376B00E-2F88-43DC-B165-BF1D5928DBF0}"/>
              </a:ext>
            </a:extLst>
          </p:cNvPr>
          <p:cNvSpPr txBox="1"/>
          <p:nvPr userDrawn="1"/>
        </p:nvSpPr>
        <p:spPr>
          <a:xfrm>
            <a:off x="800100" y="3564532"/>
            <a:ext cx="1642321" cy="161583"/>
          </a:xfrm>
          <a:prstGeom prst="rect">
            <a:avLst/>
          </a:prstGeom>
          <a:noFill/>
        </p:spPr>
        <p:txBody>
          <a:bodyPr wrap="square" lIns="0" tIns="0" rIns="0" bIns="0" rtlCol="0">
            <a:spAutoFit/>
          </a:bodyPr>
          <a:lstStyle/>
          <a:p>
            <a:r>
              <a:rPr lang="sv-SE" sz="1050" dirty="0">
                <a:solidFill>
                  <a:prstClr val="white"/>
                </a:solidFill>
              </a:rPr>
              <a:t>Firm Overview</a:t>
            </a:r>
          </a:p>
        </p:txBody>
      </p:sp>
      <p:sp>
        <p:nvSpPr>
          <p:cNvPr id="81" name="TextBox 80">
            <a:extLst>
              <a:ext uri="{FF2B5EF4-FFF2-40B4-BE49-F238E27FC236}">
                <a16:creationId xmlns:a16="http://schemas.microsoft.com/office/drawing/2014/main" id="{3910E940-2E9E-4FF2-95DC-AEDC31AF80E5}"/>
              </a:ext>
            </a:extLst>
          </p:cNvPr>
          <p:cNvSpPr txBox="1"/>
          <p:nvPr userDrawn="1"/>
        </p:nvSpPr>
        <p:spPr>
          <a:xfrm>
            <a:off x="800100" y="4179931"/>
            <a:ext cx="1642321" cy="161583"/>
          </a:xfrm>
          <a:prstGeom prst="rect">
            <a:avLst/>
          </a:prstGeom>
          <a:noFill/>
        </p:spPr>
        <p:txBody>
          <a:bodyPr wrap="square" lIns="0" tIns="0" rIns="0" bIns="0" rtlCol="0">
            <a:spAutoFit/>
          </a:bodyPr>
          <a:lstStyle/>
          <a:p>
            <a:r>
              <a:rPr lang="sv-SE" sz="1050" dirty="0">
                <a:solidFill>
                  <a:prstClr val="white"/>
                </a:solidFill>
              </a:rPr>
              <a:t>Team Approach</a:t>
            </a:r>
          </a:p>
        </p:txBody>
      </p:sp>
      <p:sp>
        <p:nvSpPr>
          <p:cNvPr id="82" name="TextBox 81">
            <a:extLst>
              <a:ext uri="{FF2B5EF4-FFF2-40B4-BE49-F238E27FC236}">
                <a16:creationId xmlns:a16="http://schemas.microsoft.com/office/drawing/2014/main" id="{B58EE28D-875A-49E2-8366-95948737F20B}"/>
              </a:ext>
            </a:extLst>
          </p:cNvPr>
          <p:cNvSpPr txBox="1"/>
          <p:nvPr userDrawn="1"/>
        </p:nvSpPr>
        <p:spPr>
          <a:xfrm>
            <a:off x="800100" y="4795331"/>
            <a:ext cx="1642321" cy="161583"/>
          </a:xfrm>
          <a:prstGeom prst="rect">
            <a:avLst/>
          </a:prstGeom>
          <a:noFill/>
        </p:spPr>
        <p:txBody>
          <a:bodyPr wrap="square" lIns="0" tIns="0" rIns="0" bIns="0" rtlCol="0">
            <a:spAutoFit/>
          </a:bodyPr>
          <a:lstStyle/>
          <a:p>
            <a:r>
              <a:rPr lang="sv-SE" sz="1050" dirty="0">
                <a:solidFill>
                  <a:prstClr val="white"/>
                </a:solidFill>
              </a:rPr>
              <a:t>Wealth Planning</a:t>
            </a:r>
          </a:p>
        </p:txBody>
      </p:sp>
      <p:cxnSp>
        <p:nvCxnSpPr>
          <p:cNvPr id="92" name="Straight Connector 91">
            <a:extLst>
              <a:ext uri="{FF2B5EF4-FFF2-40B4-BE49-F238E27FC236}">
                <a16:creationId xmlns:a16="http://schemas.microsoft.com/office/drawing/2014/main" id="{683EE7B5-F1AF-4617-A1C3-31BCD91EBE46}"/>
              </a:ext>
            </a:extLst>
          </p:cNvPr>
          <p:cNvCxnSpPr/>
          <p:nvPr userDrawn="1"/>
        </p:nvCxnSpPr>
        <p:spPr>
          <a:xfrm>
            <a:off x="800100" y="3953023"/>
            <a:ext cx="1576805" cy="0"/>
          </a:xfrm>
          <a:prstGeom prst="line">
            <a:avLst/>
          </a:prstGeom>
          <a:ln>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3E852CC-8459-43D3-8139-F509027B8AE3}"/>
              </a:ext>
            </a:extLst>
          </p:cNvPr>
          <p:cNvCxnSpPr/>
          <p:nvPr userDrawn="1"/>
        </p:nvCxnSpPr>
        <p:spPr>
          <a:xfrm>
            <a:off x="800100" y="4568422"/>
            <a:ext cx="1576805" cy="0"/>
          </a:xfrm>
          <a:prstGeom prst="line">
            <a:avLst/>
          </a:prstGeom>
          <a:ln>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pic>
        <p:nvPicPr>
          <p:cNvPr id="96" name="Graphic 95">
            <a:extLst>
              <a:ext uri="{FF2B5EF4-FFF2-40B4-BE49-F238E27FC236}">
                <a16:creationId xmlns:a16="http://schemas.microsoft.com/office/drawing/2014/main" id="{3E33A7EE-7EFA-414E-8773-F53492BA49EE}"/>
              </a:ext>
            </a:extLst>
          </p:cNvPr>
          <p:cNvPicPr>
            <a:picLocks noChangeAspect="1"/>
          </p:cNvPicPr>
          <p:nvPr userDrawn="1"/>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2635563" y="3485683"/>
            <a:ext cx="327842" cy="327842"/>
          </a:xfrm>
          <a:prstGeom prst="rect">
            <a:avLst/>
          </a:prstGeom>
        </p:spPr>
      </p:pic>
      <p:pic>
        <p:nvPicPr>
          <p:cNvPr id="97" name="Graphic 96">
            <a:extLst>
              <a:ext uri="{FF2B5EF4-FFF2-40B4-BE49-F238E27FC236}">
                <a16:creationId xmlns:a16="http://schemas.microsoft.com/office/drawing/2014/main" id="{12A43E55-446D-4A95-BD5B-2F12CAC4C687}"/>
              </a:ext>
            </a:extLst>
          </p:cNvPr>
          <p:cNvPicPr>
            <a:picLocks noChangeAspect="1"/>
          </p:cNvPicPr>
          <p:nvPr userDrawn="1"/>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2635563" y="4095463"/>
            <a:ext cx="327842" cy="327842"/>
          </a:xfrm>
          <a:prstGeom prst="rect">
            <a:avLst/>
          </a:prstGeom>
        </p:spPr>
      </p:pic>
      <p:sp>
        <p:nvSpPr>
          <p:cNvPr id="98" name="TextBox 97">
            <a:extLst>
              <a:ext uri="{FF2B5EF4-FFF2-40B4-BE49-F238E27FC236}">
                <a16:creationId xmlns:a16="http://schemas.microsoft.com/office/drawing/2014/main" id="{5BBCD423-7C60-4644-9D90-802C418F0DA3}"/>
              </a:ext>
            </a:extLst>
          </p:cNvPr>
          <p:cNvSpPr txBox="1"/>
          <p:nvPr userDrawn="1"/>
        </p:nvSpPr>
        <p:spPr>
          <a:xfrm>
            <a:off x="3087230" y="3568813"/>
            <a:ext cx="1642321" cy="161583"/>
          </a:xfrm>
          <a:prstGeom prst="rect">
            <a:avLst/>
          </a:prstGeom>
          <a:noFill/>
        </p:spPr>
        <p:txBody>
          <a:bodyPr wrap="square" lIns="0" tIns="0" rIns="0" bIns="0" rtlCol="0">
            <a:spAutoFit/>
          </a:bodyPr>
          <a:lstStyle/>
          <a:p>
            <a:r>
              <a:rPr lang="sv-SE" sz="1050" dirty="0">
                <a:solidFill>
                  <a:prstClr val="white"/>
                </a:solidFill>
              </a:rPr>
              <a:t>Investment Management</a:t>
            </a:r>
          </a:p>
        </p:txBody>
      </p:sp>
      <p:sp>
        <p:nvSpPr>
          <p:cNvPr id="99" name="TextBox 98">
            <a:extLst>
              <a:ext uri="{FF2B5EF4-FFF2-40B4-BE49-F238E27FC236}">
                <a16:creationId xmlns:a16="http://schemas.microsoft.com/office/drawing/2014/main" id="{6BBBB9C3-53C0-49DD-9789-8D62B2229AC1}"/>
              </a:ext>
            </a:extLst>
          </p:cNvPr>
          <p:cNvSpPr txBox="1"/>
          <p:nvPr userDrawn="1"/>
        </p:nvSpPr>
        <p:spPr>
          <a:xfrm>
            <a:off x="3087230" y="4179931"/>
            <a:ext cx="1642321" cy="161583"/>
          </a:xfrm>
          <a:prstGeom prst="rect">
            <a:avLst/>
          </a:prstGeom>
          <a:noFill/>
        </p:spPr>
        <p:txBody>
          <a:bodyPr wrap="square" lIns="0" tIns="0" rIns="0" bIns="0" rtlCol="0">
            <a:spAutoFit/>
          </a:bodyPr>
          <a:lstStyle/>
          <a:p>
            <a:r>
              <a:rPr lang="sv-SE" sz="1050" dirty="0">
                <a:solidFill>
                  <a:prstClr val="white"/>
                </a:solidFill>
              </a:rPr>
              <a:t>Portfolio Strategy</a:t>
            </a:r>
          </a:p>
        </p:txBody>
      </p:sp>
      <p:cxnSp>
        <p:nvCxnSpPr>
          <p:cNvPr id="100" name="Straight Connector 99">
            <a:extLst>
              <a:ext uri="{FF2B5EF4-FFF2-40B4-BE49-F238E27FC236}">
                <a16:creationId xmlns:a16="http://schemas.microsoft.com/office/drawing/2014/main" id="{0577E3CC-2EC6-4754-873A-DBE9C7347F65}"/>
              </a:ext>
            </a:extLst>
          </p:cNvPr>
          <p:cNvCxnSpPr/>
          <p:nvPr userDrawn="1"/>
        </p:nvCxnSpPr>
        <p:spPr>
          <a:xfrm>
            <a:off x="3087230" y="3953023"/>
            <a:ext cx="1576805" cy="0"/>
          </a:xfrm>
          <a:prstGeom prst="line">
            <a:avLst/>
          </a:prstGeom>
          <a:ln>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89BF0C65-F368-4EDD-8C00-3957A4A1E7AD}"/>
              </a:ext>
            </a:extLst>
          </p:cNvPr>
          <p:cNvGrpSpPr/>
          <p:nvPr userDrawn="1"/>
        </p:nvGrpSpPr>
        <p:grpSpPr>
          <a:xfrm>
            <a:off x="342901" y="872288"/>
            <a:ext cx="4314823" cy="443956"/>
            <a:chOff x="342901" y="824375"/>
            <a:chExt cx="5628015" cy="579072"/>
          </a:xfrm>
        </p:grpSpPr>
        <p:pic>
          <p:nvPicPr>
            <p:cNvPr id="7" name="Picture 6" descr="A close up of a sign&#10;&#10;Description automatically generated">
              <a:extLst>
                <a:ext uri="{FF2B5EF4-FFF2-40B4-BE49-F238E27FC236}">
                  <a16:creationId xmlns:a16="http://schemas.microsoft.com/office/drawing/2014/main" id="{00B47504-3505-4273-96A3-831DCCC1F97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173083" y="824375"/>
              <a:ext cx="2797833" cy="579072"/>
            </a:xfrm>
            <a:prstGeom prst="rect">
              <a:avLst/>
            </a:prstGeom>
          </p:spPr>
        </p:pic>
        <p:pic>
          <p:nvPicPr>
            <p:cNvPr id="40" name="Picture 39" descr="A picture containing drawing, light&#10;&#10;Description automatically generated">
              <a:extLst>
                <a:ext uri="{FF2B5EF4-FFF2-40B4-BE49-F238E27FC236}">
                  <a16:creationId xmlns:a16="http://schemas.microsoft.com/office/drawing/2014/main" id="{7A8B4E84-D763-446B-BA20-1502931C0D9D}"/>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3694"/>
            <a:stretch/>
          </p:blipFill>
          <p:spPr>
            <a:xfrm>
              <a:off x="342901" y="824375"/>
              <a:ext cx="2694721" cy="576072"/>
            </a:xfrm>
            <a:prstGeom prst="rect">
              <a:avLst/>
            </a:prstGeom>
          </p:spPr>
        </p:pic>
      </p:grpSp>
    </p:spTree>
    <p:extLst>
      <p:ext uri="{BB962C8B-B14F-4D97-AF65-F5344CB8AC3E}">
        <p14:creationId xmlns:p14="http://schemas.microsoft.com/office/powerpoint/2010/main" val="368368839"/>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solidFill>
          <a:schemeClr val="bg1"/>
        </a:solidFill>
        <a:effectLst/>
      </p:bgPr>
    </p:bg>
    <p:spTree>
      <p:nvGrpSpPr>
        <p:cNvPr id="1" name=""/>
        <p:cNvGrpSpPr/>
        <p:nvPr/>
      </p:nvGrpSpPr>
      <p:grpSpPr>
        <a:xfrm>
          <a:off x="0" y="0"/>
          <a:ext cx="0" cy="0"/>
          <a:chOff x="0" y="0"/>
          <a:chExt cx="0" cy="0"/>
        </a:xfrm>
      </p:grpSpPr>
      <p:pic>
        <p:nvPicPr>
          <p:cNvPr id="12" name="Picture 11" descr="A person sitting on a couch using a computer&#10;&#10;Description automatically generated">
            <a:extLst>
              <a:ext uri="{FF2B5EF4-FFF2-40B4-BE49-F238E27FC236}">
                <a16:creationId xmlns:a16="http://schemas.microsoft.com/office/drawing/2014/main" id="{A7AEAC38-7F54-4C7F-933C-79608E8650FD}"/>
              </a:ext>
            </a:extLst>
          </p:cNvPr>
          <p:cNvPicPr>
            <a:picLocks noChangeAspect="1"/>
          </p:cNvPicPr>
          <p:nvPr userDrawn="1"/>
        </p:nvPicPr>
        <p:blipFill rotWithShape="1">
          <a:blip r:embed="rId2" cstate="print">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0" y="0"/>
            <a:ext cx="9143999" cy="6858000"/>
          </a:xfrm>
          <a:prstGeom prst="rect">
            <a:avLst/>
          </a:prstGeom>
        </p:spPr>
      </p:pic>
      <p:sp>
        <p:nvSpPr>
          <p:cNvPr id="15" name="Rectangle 14">
            <a:extLst>
              <a:ext uri="{FF2B5EF4-FFF2-40B4-BE49-F238E27FC236}">
                <a16:creationId xmlns:a16="http://schemas.microsoft.com/office/drawing/2014/main" id="{D32574AF-17CA-44D6-B519-554565BEF07E}"/>
              </a:ext>
            </a:extLst>
          </p:cNvPr>
          <p:cNvSpPr/>
          <p:nvPr userDrawn="1"/>
        </p:nvSpPr>
        <p:spPr>
          <a:xfrm>
            <a:off x="0" y="0"/>
            <a:ext cx="9144000" cy="6858000"/>
          </a:xfrm>
          <a:prstGeom prst="rect">
            <a:avLst/>
          </a:prstGeom>
          <a:solidFill>
            <a:schemeClr val="accent3">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F54F2822-D1CB-4996-BC30-3529C98C7C55}"/>
              </a:ext>
            </a:extLst>
          </p:cNvPr>
          <p:cNvSpPr/>
          <p:nvPr userDrawn="1"/>
        </p:nvSpPr>
        <p:spPr>
          <a:xfrm>
            <a:off x="0" y="1394870"/>
            <a:ext cx="5173980" cy="4068260"/>
          </a:xfrm>
          <a:prstGeom prst="rect">
            <a:avLst/>
          </a:prstGeom>
          <a:solidFill>
            <a:schemeClr val="accent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 Placeholder 20">
            <a:extLst>
              <a:ext uri="{FF2B5EF4-FFF2-40B4-BE49-F238E27FC236}">
                <a16:creationId xmlns:a16="http://schemas.microsoft.com/office/drawing/2014/main" id="{F917BD43-F62A-46DA-9F0A-2ADE62D120A1}"/>
              </a:ext>
            </a:extLst>
          </p:cNvPr>
          <p:cNvSpPr>
            <a:spLocks noGrp="1"/>
          </p:cNvSpPr>
          <p:nvPr>
            <p:ph type="body" sz="quarter" idx="12" hasCustomPrompt="1"/>
          </p:nvPr>
        </p:nvSpPr>
        <p:spPr>
          <a:xfrm>
            <a:off x="342900" y="2862170"/>
            <a:ext cx="4372824" cy="954591"/>
          </a:xfrm>
          <a:prstGeom prst="rect">
            <a:avLst/>
          </a:prstGeom>
        </p:spPr>
        <p:txBody>
          <a:bodyPr anchor="b"/>
          <a:lstStyle>
            <a:lvl1pPr marL="0" indent="0" algn="l">
              <a:lnSpc>
                <a:spcPct val="100000"/>
              </a:lnSpc>
              <a:spcBef>
                <a:spcPts val="0"/>
              </a:spcBef>
              <a:buNone/>
              <a:defRPr sz="3200" b="1" cap="none" spc="0" baseline="0">
                <a:solidFill>
                  <a:schemeClr val="bg1"/>
                </a:solidFill>
              </a:defRPr>
            </a:lvl1pPr>
            <a:lvl2pPr marL="0" indent="0" algn="l">
              <a:lnSpc>
                <a:spcPct val="100000"/>
              </a:lnSpc>
              <a:spcBef>
                <a:spcPts val="0"/>
              </a:spcBef>
              <a:buNone/>
              <a:defRPr sz="1200" cap="all" spc="0" baseline="0">
                <a:solidFill>
                  <a:schemeClr val="bg1"/>
                </a:solidFill>
              </a:defRPr>
            </a:lvl2pPr>
          </a:lstStyle>
          <a:p>
            <a:pPr lvl="0"/>
            <a:r>
              <a:rPr lang="en-US" dirty="0"/>
              <a:t>Cover Slide</a:t>
            </a:r>
          </a:p>
        </p:txBody>
      </p:sp>
      <p:cxnSp>
        <p:nvCxnSpPr>
          <p:cNvPr id="16" name="Straight Connector 15">
            <a:extLst>
              <a:ext uri="{FF2B5EF4-FFF2-40B4-BE49-F238E27FC236}">
                <a16:creationId xmlns:a16="http://schemas.microsoft.com/office/drawing/2014/main" id="{08507C62-6D34-4332-A8F6-571C806A089C}"/>
              </a:ext>
            </a:extLst>
          </p:cNvPr>
          <p:cNvCxnSpPr>
            <a:cxnSpLocks/>
          </p:cNvCxnSpPr>
          <p:nvPr userDrawn="1"/>
        </p:nvCxnSpPr>
        <p:spPr>
          <a:xfrm>
            <a:off x="1696284" y="4618722"/>
            <a:ext cx="0" cy="646331"/>
          </a:xfrm>
          <a:prstGeom prst="line">
            <a:avLst/>
          </a:prstGeom>
          <a:ln>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5C84DB27-ACD6-4B1E-A377-14FDADA83ABE}"/>
              </a:ext>
            </a:extLst>
          </p:cNvPr>
          <p:cNvSpPr txBox="1"/>
          <p:nvPr userDrawn="1"/>
        </p:nvSpPr>
        <p:spPr>
          <a:xfrm>
            <a:off x="342900" y="4664888"/>
            <a:ext cx="1098713" cy="569387"/>
          </a:xfrm>
          <a:prstGeom prst="rect">
            <a:avLst/>
          </a:prstGeom>
          <a:noFill/>
        </p:spPr>
        <p:txBody>
          <a:bodyPr wrap="square" lIns="0" tIns="0" rIns="0" bIns="0" rtlCol="0">
            <a:spAutoFit/>
          </a:bodyPr>
          <a:lstStyle/>
          <a:p>
            <a:r>
              <a:rPr lang="sv-SE" sz="1000" b="1" dirty="0">
                <a:solidFill>
                  <a:srgbClr val="1F2A44"/>
                </a:solidFill>
              </a:rPr>
              <a:t>RM1</a:t>
            </a:r>
            <a:r>
              <a:rPr lang="fr-FR" sz="1000" b="1" baseline="30000" dirty="0">
                <a:solidFill>
                  <a:srgbClr val="1F2A44"/>
                </a:solidFill>
              </a:rPr>
              <a:t>®</a:t>
            </a:r>
            <a:endParaRPr lang="sv-SE" sz="1000" b="1" dirty="0">
              <a:solidFill>
                <a:srgbClr val="1F2A44"/>
              </a:solidFill>
            </a:endParaRPr>
          </a:p>
          <a:p>
            <a:r>
              <a:rPr lang="sv-SE" sz="900" dirty="0">
                <a:solidFill>
                  <a:prstClr val="white"/>
                </a:solidFill>
              </a:rPr>
              <a:t>Title</a:t>
            </a:r>
          </a:p>
          <a:p>
            <a:r>
              <a:rPr lang="sv-SE" sz="900" dirty="0">
                <a:solidFill>
                  <a:prstClr val="white"/>
                </a:solidFill>
              </a:rPr>
              <a:t>(717) 291-1234</a:t>
            </a:r>
          </a:p>
          <a:p>
            <a:r>
              <a:rPr lang="sv-SE" sz="900" dirty="0">
                <a:solidFill>
                  <a:prstClr val="white"/>
                </a:solidFill>
              </a:rPr>
              <a:t>AName@fult.com</a:t>
            </a:r>
          </a:p>
        </p:txBody>
      </p:sp>
      <p:sp>
        <p:nvSpPr>
          <p:cNvPr id="37" name="TextBox 36">
            <a:extLst>
              <a:ext uri="{FF2B5EF4-FFF2-40B4-BE49-F238E27FC236}">
                <a16:creationId xmlns:a16="http://schemas.microsoft.com/office/drawing/2014/main" id="{2E8619BF-C93B-41B5-91BB-527466E24EE8}"/>
              </a:ext>
            </a:extLst>
          </p:cNvPr>
          <p:cNvSpPr txBox="1"/>
          <p:nvPr userDrawn="1"/>
        </p:nvSpPr>
        <p:spPr>
          <a:xfrm>
            <a:off x="1950955" y="4664888"/>
            <a:ext cx="1098713" cy="569387"/>
          </a:xfrm>
          <a:prstGeom prst="rect">
            <a:avLst/>
          </a:prstGeom>
          <a:noFill/>
        </p:spPr>
        <p:txBody>
          <a:bodyPr wrap="square" lIns="0" tIns="0" rIns="0" bIns="0" rtlCol="0">
            <a:spAutoFit/>
          </a:bodyPr>
          <a:lstStyle/>
          <a:p>
            <a:r>
              <a:rPr lang="sv-SE" sz="1000" b="1" dirty="0">
                <a:solidFill>
                  <a:srgbClr val="1F2A44"/>
                </a:solidFill>
              </a:rPr>
              <a:t>PM1</a:t>
            </a:r>
            <a:r>
              <a:rPr lang="fr-FR" sz="1000" b="1" dirty="0">
                <a:solidFill>
                  <a:srgbClr val="1F2A44"/>
                </a:solidFill>
              </a:rPr>
              <a:t>®</a:t>
            </a:r>
            <a:endParaRPr lang="sv-SE" sz="1000" b="1" dirty="0">
              <a:solidFill>
                <a:srgbClr val="1F2A44"/>
              </a:solidFill>
            </a:endParaRPr>
          </a:p>
          <a:p>
            <a:r>
              <a:rPr lang="sv-SE" sz="900" dirty="0">
                <a:solidFill>
                  <a:prstClr val="white"/>
                </a:solidFill>
              </a:rPr>
              <a:t>Title</a:t>
            </a:r>
          </a:p>
          <a:p>
            <a:r>
              <a:rPr lang="sv-SE" sz="900" dirty="0">
                <a:solidFill>
                  <a:prstClr val="white"/>
                </a:solidFill>
              </a:rPr>
              <a:t>(717) 291-1234</a:t>
            </a:r>
          </a:p>
          <a:p>
            <a:r>
              <a:rPr lang="sv-SE" sz="900" dirty="0">
                <a:solidFill>
                  <a:prstClr val="white"/>
                </a:solidFill>
              </a:rPr>
              <a:t>AName@fult.com</a:t>
            </a:r>
          </a:p>
        </p:txBody>
      </p:sp>
      <p:sp>
        <p:nvSpPr>
          <p:cNvPr id="38" name="TextBox 37">
            <a:extLst>
              <a:ext uri="{FF2B5EF4-FFF2-40B4-BE49-F238E27FC236}">
                <a16:creationId xmlns:a16="http://schemas.microsoft.com/office/drawing/2014/main" id="{DFD50B6A-263C-4648-B0E4-8337A0CCBA03}"/>
              </a:ext>
            </a:extLst>
          </p:cNvPr>
          <p:cNvSpPr txBox="1"/>
          <p:nvPr userDrawn="1"/>
        </p:nvSpPr>
        <p:spPr>
          <a:xfrm>
            <a:off x="3559011" y="4664888"/>
            <a:ext cx="1098713" cy="569387"/>
          </a:xfrm>
          <a:prstGeom prst="rect">
            <a:avLst/>
          </a:prstGeom>
          <a:noFill/>
        </p:spPr>
        <p:txBody>
          <a:bodyPr wrap="square" lIns="0" tIns="0" rIns="0" bIns="0" rtlCol="0">
            <a:spAutoFit/>
          </a:bodyPr>
          <a:lstStyle/>
          <a:p>
            <a:r>
              <a:rPr lang="sv-SE" sz="1000" b="1" dirty="0">
                <a:solidFill>
                  <a:srgbClr val="1F2A44"/>
                </a:solidFill>
              </a:rPr>
              <a:t>Planner1</a:t>
            </a:r>
            <a:r>
              <a:rPr lang="fr-FR" sz="1000" b="1" dirty="0">
                <a:solidFill>
                  <a:srgbClr val="1F2A44"/>
                </a:solidFill>
              </a:rPr>
              <a:t>®</a:t>
            </a:r>
            <a:endParaRPr lang="sv-SE" sz="1000" b="1" dirty="0">
              <a:solidFill>
                <a:srgbClr val="1F2A44"/>
              </a:solidFill>
            </a:endParaRPr>
          </a:p>
          <a:p>
            <a:r>
              <a:rPr lang="sv-SE" sz="900" dirty="0">
                <a:solidFill>
                  <a:prstClr val="white"/>
                </a:solidFill>
              </a:rPr>
              <a:t>Title</a:t>
            </a:r>
          </a:p>
          <a:p>
            <a:r>
              <a:rPr lang="sv-SE" sz="900" dirty="0">
                <a:solidFill>
                  <a:prstClr val="white"/>
                </a:solidFill>
              </a:rPr>
              <a:t>(717) 291-1234</a:t>
            </a:r>
          </a:p>
          <a:p>
            <a:r>
              <a:rPr lang="sv-SE" sz="900" dirty="0">
                <a:solidFill>
                  <a:prstClr val="white"/>
                </a:solidFill>
              </a:rPr>
              <a:t>AName@fult.com</a:t>
            </a:r>
          </a:p>
        </p:txBody>
      </p:sp>
      <p:cxnSp>
        <p:nvCxnSpPr>
          <p:cNvPr id="39" name="Straight Connector 38">
            <a:extLst>
              <a:ext uri="{FF2B5EF4-FFF2-40B4-BE49-F238E27FC236}">
                <a16:creationId xmlns:a16="http://schemas.microsoft.com/office/drawing/2014/main" id="{E3B5C0F0-62B2-4C7C-AB41-AF7F71713C18}"/>
              </a:ext>
            </a:extLst>
          </p:cNvPr>
          <p:cNvCxnSpPr>
            <a:cxnSpLocks/>
          </p:cNvCxnSpPr>
          <p:nvPr userDrawn="1"/>
        </p:nvCxnSpPr>
        <p:spPr>
          <a:xfrm>
            <a:off x="3304339" y="4618722"/>
            <a:ext cx="0" cy="646331"/>
          </a:xfrm>
          <a:prstGeom prst="line">
            <a:avLst/>
          </a:prstGeom>
          <a:ln>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5FD8FDB-EEC1-4650-A30F-F8A942F89D0C}"/>
              </a:ext>
            </a:extLst>
          </p:cNvPr>
          <p:cNvCxnSpPr>
            <a:cxnSpLocks/>
          </p:cNvCxnSpPr>
          <p:nvPr userDrawn="1"/>
        </p:nvCxnSpPr>
        <p:spPr>
          <a:xfrm>
            <a:off x="342900" y="4453457"/>
            <a:ext cx="4381497" cy="0"/>
          </a:xfrm>
          <a:prstGeom prst="line">
            <a:avLst/>
          </a:prstGeom>
          <a:ln>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sp>
        <p:nvSpPr>
          <p:cNvPr id="48" name="Text Placeholder 47">
            <a:extLst>
              <a:ext uri="{FF2B5EF4-FFF2-40B4-BE49-F238E27FC236}">
                <a16:creationId xmlns:a16="http://schemas.microsoft.com/office/drawing/2014/main" id="{9E43DB49-3E1B-49E5-97A6-67EB67944F05}"/>
              </a:ext>
            </a:extLst>
          </p:cNvPr>
          <p:cNvSpPr>
            <a:spLocks noGrp="1"/>
          </p:cNvSpPr>
          <p:nvPr>
            <p:ph type="body" sz="quarter" idx="13" hasCustomPrompt="1"/>
          </p:nvPr>
        </p:nvSpPr>
        <p:spPr>
          <a:xfrm>
            <a:off x="342900" y="3882295"/>
            <a:ext cx="4381497" cy="241300"/>
          </a:xfrm>
        </p:spPr>
        <p:txBody>
          <a:bodyPr/>
          <a:lstStyle>
            <a:lvl1pPr marL="0" algn="l" defTabSz="914400" rtl="0" eaLnBrk="1" latinLnBrk="0" hangingPunct="1">
              <a:defRPr lang="en-US" sz="1200" b="0" kern="1200" dirty="0" smtClean="0">
                <a:solidFill>
                  <a:schemeClr val="bg1"/>
                </a:solidFill>
                <a:latin typeface="+mn-lt"/>
                <a:ea typeface="+mn-ea"/>
                <a:cs typeface="+mn-cs"/>
              </a:defRPr>
            </a:lvl1pPr>
            <a:lvl2pPr marL="0" algn="l" defTabSz="914400" rtl="0" eaLnBrk="1" latinLnBrk="0" hangingPunct="1">
              <a:defRPr lang="en-US" sz="1200" b="0" kern="1200" dirty="0" smtClean="0">
                <a:solidFill>
                  <a:schemeClr val="bg1"/>
                </a:solidFill>
                <a:latin typeface="+mn-lt"/>
                <a:ea typeface="+mn-ea"/>
                <a:cs typeface="+mn-cs"/>
              </a:defRPr>
            </a:lvl2pPr>
            <a:lvl3pPr marL="0" algn="l" defTabSz="914400" rtl="0" eaLnBrk="1" latinLnBrk="0" hangingPunct="1">
              <a:defRPr lang="en-US" sz="1200" b="0" kern="1200" dirty="0" smtClean="0">
                <a:solidFill>
                  <a:schemeClr val="bg1"/>
                </a:solidFill>
                <a:latin typeface="+mn-lt"/>
                <a:ea typeface="+mn-ea"/>
                <a:cs typeface="+mn-cs"/>
              </a:defRPr>
            </a:lvl3pPr>
            <a:lvl4pPr marL="0" algn="l" defTabSz="914400" rtl="0" eaLnBrk="1" latinLnBrk="0" hangingPunct="1">
              <a:defRPr lang="en-US" sz="1200" b="0" kern="1200" dirty="0" smtClean="0">
                <a:solidFill>
                  <a:schemeClr val="bg1"/>
                </a:solidFill>
                <a:latin typeface="+mn-lt"/>
                <a:ea typeface="+mn-ea"/>
                <a:cs typeface="+mn-cs"/>
              </a:defRPr>
            </a:lvl4pPr>
            <a:lvl5pPr marL="0" algn="l" defTabSz="914400" rtl="0" eaLnBrk="1" latinLnBrk="0" hangingPunct="1">
              <a:defRPr lang="en-US" sz="1200" b="0" kern="1200" dirty="0">
                <a:solidFill>
                  <a:schemeClr val="bg1"/>
                </a:solidFill>
                <a:latin typeface="+mn-lt"/>
                <a:ea typeface="+mn-ea"/>
                <a:cs typeface="+mn-cs"/>
              </a:defRPr>
            </a:lvl5pPr>
          </a:lstStyle>
          <a:p>
            <a:pPr lvl="0"/>
            <a:r>
              <a:rPr lang="en-US" dirty="0"/>
              <a:t>Subtitle</a:t>
            </a:r>
          </a:p>
        </p:txBody>
      </p:sp>
      <p:grpSp>
        <p:nvGrpSpPr>
          <p:cNvPr id="20" name="Group 19">
            <a:extLst>
              <a:ext uri="{FF2B5EF4-FFF2-40B4-BE49-F238E27FC236}">
                <a16:creationId xmlns:a16="http://schemas.microsoft.com/office/drawing/2014/main" id="{DB674A57-8166-4562-8052-3AD894EB38B8}"/>
              </a:ext>
            </a:extLst>
          </p:cNvPr>
          <p:cNvGrpSpPr/>
          <p:nvPr userDrawn="1"/>
        </p:nvGrpSpPr>
        <p:grpSpPr>
          <a:xfrm>
            <a:off x="342901" y="1963697"/>
            <a:ext cx="4372823" cy="449924"/>
            <a:chOff x="342901" y="824375"/>
            <a:chExt cx="5628015" cy="579072"/>
          </a:xfrm>
        </p:grpSpPr>
        <p:pic>
          <p:nvPicPr>
            <p:cNvPr id="21" name="Picture 20" descr="A close up of a sign&#10;&#10;Description automatically generated">
              <a:extLst>
                <a:ext uri="{FF2B5EF4-FFF2-40B4-BE49-F238E27FC236}">
                  <a16:creationId xmlns:a16="http://schemas.microsoft.com/office/drawing/2014/main" id="{EC1FD5CE-159E-49D0-A5BA-86E02035687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73083" y="824375"/>
              <a:ext cx="2797833" cy="579072"/>
            </a:xfrm>
            <a:prstGeom prst="rect">
              <a:avLst/>
            </a:prstGeom>
          </p:spPr>
        </p:pic>
        <p:pic>
          <p:nvPicPr>
            <p:cNvPr id="22" name="Picture 21" descr="A picture containing drawing, light&#10;&#10;Description automatically generated">
              <a:extLst>
                <a:ext uri="{FF2B5EF4-FFF2-40B4-BE49-F238E27FC236}">
                  <a16:creationId xmlns:a16="http://schemas.microsoft.com/office/drawing/2014/main" id="{F8BFA6B3-D3D7-479B-89E1-4EAC3DF2F5D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694"/>
            <a:stretch/>
          </p:blipFill>
          <p:spPr>
            <a:xfrm>
              <a:off x="342901" y="824375"/>
              <a:ext cx="2694721" cy="576072"/>
            </a:xfrm>
            <a:prstGeom prst="rect">
              <a:avLst/>
            </a:prstGeom>
          </p:spPr>
        </p:pic>
      </p:grpSp>
    </p:spTree>
    <p:extLst>
      <p:ext uri="{BB962C8B-B14F-4D97-AF65-F5344CB8AC3E}">
        <p14:creationId xmlns:p14="http://schemas.microsoft.com/office/powerpoint/2010/main" val="241076611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F0845F9-C09D-45E0-8EBF-F549384A5725}"/>
              </a:ext>
            </a:extLst>
          </p:cNvPr>
          <p:cNvPicPr>
            <a:picLocks noChangeAspect="1"/>
          </p:cNvPicPr>
          <p:nvPr userDrawn="1"/>
        </p:nvPicPr>
        <p:blipFill rotWithShape="1">
          <a:blip r:embed="rId2" cstate="print">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2795878" y="246743"/>
            <a:ext cx="6346243" cy="6364514"/>
          </a:xfrm>
          <a:prstGeom prst="rect">
            <a:avLst/>
          </a:prstGeom>
        </p:spPr>
      </p:pic>
      <p:sp>
        <p:nvSpPr>
          <p:cNvPr id="6" name="Rectangle 5">
            <a:extLst>
              <a:ext uri="{FF2B5EF4-FFF2-40B4-BE49-F238E27FC236}">
                <a16:creationId xmlns:a16="http://schemas.microsoft.com/office/drawing/2014/main" id="{DABDA778-FB8F-45B4-A720-E617A45B3F31}"/>
              </a:ext>
            </a:extLst>
          </p:cNvPr>
          <p:cNvSpPr/>
          <p:nvPr userDrawn="1"/>
        </p:nvSpPr>
        <p:spPr>
          <a:xfrm>
            <a:off x="0" y="246743"/>
            <a:ext cx="9142121" cy="6364514"/>
          </a:xfrm>
          <a:prstGeom prst="rect">
            <a:avLst/>
          </a:prstGeom>
          <a:solidFill>
            <a:srgbClr val="A2BAC1">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a:extLst>
              <a:ext uri="{FF2B5EF4-FFF2-40B4-BE49-F238E27FC236}">
                <a16:creationId xmlns:a16="http://schemas.microsoft.com/office/drawing/2014/main" id="{6467A4ED-A75B-4C90-8265-6355E4E68868}"/>
              </a:ext>
            </a:extLst>
          </p:cNvPr>
          <p:cNvSpPr/>
          <p:nvPr userDrawn="1"/>
        </p:nvSpPr>
        <p:spPr>
          <a:xfrm>
            <a:off x="-1" y="0"/>
            <a:ext cx="3041965" cy="6858000"/>
          </a:xfrm>
          <a:prstGeom prst="rect">
            <a:avLst/>
          </a:prstGeom>
          <a:solidFill>
            <a:schemeClr val="accent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 name="Text Placeholder 20">
            <a:extLst>
              <a:ext uri="{FF2B5EF4-FFF2-40B4-BE49-F238E27FC236}">
                <a16:creationId xmlns:a16="http://schemas.microsoft.com/office/drawing/2014/main" id="{A01467AA-2060-4357-BB4B-6270011DFB5B}"/>
              </a:ext>
            </a:extLst>
          </p:cNvPr>
          <p:cNvSpPr>
            <a:spLocks noGrp="1"/>
          </p:cNvSpPr>
          <p:nvPr>
            <p:ph type="body" sz="quarter" idx="12" hasCustomPrompt="1"/>
          </p:nvPr>
        </p:nvSpPr>
        <p:spPr>
          <a:xfrm>
            <a:off x="342900" y="551969"/>
            <a:ext cx="2197100" cy="1100479"/>
          </a:xfrm>
          <a:prstGeom prst="rect">
            <a:avLst/>
          </a:prstGeom>
        </p:spPr>
        <p:txBody>
          <a:bodyPr anchor="b"/>
          <a:lstStyle>
            <a:lvl1pPr marL="0" indent="0" algn="l">
              <a:lnSpc>
                <a:spcPct val="80000"/>
              </a:lnSpc>
              <a:spcBef>
                <a:spcPts val="0"/>
              </a:spcBef>
              <a:buNone/>
              <a:defRPr sz="2800" b="1" strike="noStrike" cap="none" spc="0" baseline="0">
                <a:solidFill>
                  <a:schemeClr val="bg1"/>
                </a:solidFill>
              </a:defRPr>
            </a:lvl1pPr>
          </a:lstStyle>
          <a:p>
            <a:pPr lvl="0"/>
            <a:r>
              <a:rPr lang="en-US" dirty="0"/>
              <a:t>Divider Slide</a:t>
            </a:r>
          </a:p>
        </p:txBody>
      </p:sp>
      <p:cxnSp>
        <p:nvCxnSpPr>
          <p:cNvPr id="17" name="Straight Connector 16">
            <a:extLst>
              <a:ext uri="{FF2B5EF4-FFF2-40B4-BE49-F238E27FC236}">
                <a16:creationId xmlns:a16="http://schemas.microsoft.com/office/drawing/2014/main" id="{B7320EBE-996D-4029-B14A-382DB2D538F2}"/>
              </a:ext>
            </a:extLst>
          </p:cNvPr>
          <p:cNvCxnSpPr>
            <a:cxnSpLocks/>
          </p:cNvCxnSpPr>
          <p:nvPr userDrawn="1"/>
        </p:nvCxnSpPr>
        <p:spPr>
          <a:xfrm>
            <a:off x="342900" y="1933777"/>
            <a:ext cx="2197100"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439211"/>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chemeClr val="bg1"/>
        </a:solidFill>
        <a:effectLst/>
      </p:bgPr>
    </p:bg>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24750336-5901-4687-AD28-7E9A74EDCD61}"/>
              </a:ext>
            </a:extLst>
          </p:cNvPr>
          <p:cNvPicPr>
            <a:picLocks noChangeAspect="1" noChangeArrowheads="1"/>
          </p:cNvPicPr>
          <p:nvPr userDrawn="1"/>
        </p:nvPicPr>
        <p:blipFill rotWithShape="1">
          <a:blip r:embed="rId2" cstate="print">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bwMode="auto">
          <a:xfrm>
            <a:off x="2793998" y="246741"/>
            <a:ext cx="6350001" cy="63644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982E5654-AB5E-4F03-AE84-DB29498732A5}"/>
              </a:ext>
            </a:extLst>
          </p:cNvPr>
          <p:cNvSpPr/>
          <p:nvPr userDrawn="1"/>
        </p:nvSpPr>
        <p:spPr>
          <a:xfrm>
            <a:off x="0" y="246741"/>
            <a:ext cx="9143999" cy="6364482"/>
          </a:xfrm>
          <a:prstGeom prst="rect">
            <a:avLst/>
          </a:prstGeom>
          <a:solidFill>
            <a:schemeClr val="accent3">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a:extLst>
              <a:ext uri="{FF2B5EF4-FFF2-40B4-BE49-F238E27FC236}">
                <a16:creationId xmlns:a16="http://schemas.microsoft.com/office/drawing/2014/main" id="{6467A4ED-A75B-4C90-8265-6355E4E68868}"/>
              </a:ext>
            </a:extLst>
          </p:cNvPr>
          <p:cNvSpPr/>
          <p:nvPr userDrawn="1"/>
        </p:nvSpPr>
        <p:spPr>
          <a:xfrm>
            <a:off x="-1" y="0"/>
            <a:ext cx="3041965" cy="6858000"/>
          </a:xfrm>
          <a:prstGeom prst="rect">
            <a:avLst/>
          </a:prstGeom>
          <a:solidFill>
            <a:schemeClr val="accent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 name="Text Placeholder 20">
            <a:extLst>
              <a:ext uri="{FF2B5EF4-FFF2-40B4-BE49-F238E27FC236}">
                <a16:creationId xmlns:a16="http://schemas.microsoft.com/office/drawing/2014/main" id="{B6EF1260-D4A6-4A3D-AD2C-C5685F6B0380}"/>
              </a:ext>
            </a:extLst>
          </p:cNvPr>
          <p:cNvSpPr>
            <a:spLocks noGrp="1"/>
          </p:cNvSpPr>
          <p:nvPr>
            <p:ph type="body" sz="quarter" idx="12" hasCustomPrompt="1"/>
          </p:nvPr>
        </p:nvSpPr>
        <p:spPr>
          <a:xfrm>
            <a:off x="320831" y="2444269"/>
            <a:ext cx="2400300" cy="1100479"/>
          </a:xfrm>
          <a:prstGeom prst="rect">
            <a:avLst/>
          </a:prstGeom>
        </p:spPr>
        <p:txBody>
          <a:bodyPr anchor="b"/>
          <a:lstStyle>
            <a:lvl1pPr marL="0" indent="0" algn="l">
              <a:lnSpc>
                <a:spcPct val="80000"/>
              </a:lnSpc>
              <a:spcBef>
                <a:spcPts val="0"/>
              </a:spcBef>
              <a:buNone/>
              <a:defRPr sz="2800" b="1" strike="noStrike" cap="none" spc="0" baseline="0">
                <a:solidFill>
                  <a:schemeClr val="bg1"/>
                </a:solidFill>
              </a:defRPr>
            </a:lvl1pPr>
          </a:lstStyle>
          <a:p>
            <a:pPr lvl="0"/>
            <a:r>
              <a:rPr lang="en-US" dirty="0"/>
              <a:t>Divider Slide</a:t>
            </a:r>
          </a:p>
        </p:txBody>
      </p:sp>
      <p:sp>
        <p:nvSpPr>
          <p:cNvPr id="8" name="Text Placeholder 20">
            <a:extLst>
              <a:ext uri="{FF2B5EF4-FFF2-40B4-BE49-F238E27FC236}">
                <a16:creationId xmlns:a16="http://schemas.microsoft.com/office/drawing/2014/main" id="{F1CF1166-22C8-4A24-9D77-323D1C7721EB}"/>
              </a:ext>
            </a:extLst>
          </p:cNvPr>
          <p:cNvSpPr>
            <a:spLocks noGrp="1"/>
          </p:cNvSpPr>
          <p:nvPr>
            <p:ph type="body" sz="quarter" idx="13" hasCustomPrompt="1"/>
          </p:nvPr>
        </p:nvSpPr>
        <p:spPr>
          <a:xfrm>
            <a:off x="320831" y="4107406"/>
            <a:ext cx="2400300" cy="304800"/>
          </a:xfrm>
          <a:prstGeom prst="rect">
            <a:avLst/>
          </a:prstGeom>
        </p:spPr>
        <p:txBody>
          <a:bodyPr/>
          <a:lstStyle>
            <a:lvl1pPr marL="0" indent="0" algn="l">
              <a:buNone/>
              <a:defRPr sz="1200" b="0" cap="none" spc="0" baseline="0">
                <a:solidFill>
                  <a:schemeClr val="bg1"/>
                </a:solidFill>
              </a:defRPr>
            </a:lvl1pPr>
          </a:lstStyle>
          <a:p>
            <a:pPr lvl="0"/>
            <a:r>
              <a:rPr lang="en-US" dirty="0"/>
              <a:t>Edit master text styles</a:t>
            </a:r>
          </a:p>
        </p:txBody>
      </p:sp>
      <p:cxnSp>
        <p:nvCxnSpPr>
          <p:cNvPr id="9" name="Straight Connector 8">
            <a:extLst>
              <a:ext uri="{FF2B5EF4-FFF2-40B4-BE49-F238E27FC236}">
                <a16:creationId xmlns:a16="http://schemas.microsoft.com/office/drawing/2014/main" id="{862F619B-82B4-426A-B6A9-9231AD5FE36F}"/>
              </a:ext>
            </a:extLst>
          </p:cNvPr>
          <p:cNvCxnSpPr>
            <a:cxnSpLocks/>
          </p:cNvCxnSpPr>
          <p:nvPr userDrawn="1"/>
        </p:nvCxnSpPr>
        <p:spPr>
          <a:xfrm>
            <a:off x="320831" y="3826077"/>
            <a:ext cx="2400300"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1279720"/>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bg1"/>
        </a:solidFill>
        <a:effectLst/>
      </p:bgPr>
    </p:bg>
    <p:spTree>
      <p:nvGrpSpPr>
        <p:cNvPr id="1" name=""/>
        <p:cNvGrpSpPr/>
        <p:nvPr/>
      </p:nvGrpSpPr>
      <p:grpSpPr>
        <a:xfrm>
          <a:off x="0" y="0"/>
          <a:ext cx="0" cy="0"/>
          <a:chOff x="0" y="0"/>
          <a:chExt cx="0" cy="0"/>
        </a:xfrm>
      </p:grpSpPr>
      <p:pic>
        <p:nvPicPr>
          <p:cNvPr id="10" name="Picture 2" descr="Image result for Architecture">
            <a:extLst>
              <a:ext uri="{FF2B5EF4-FFF2-40B4-BE49-F238E27FC236}">
                <a16:creationId xmlns:a16="http://schemas.microsoft.com/office/drawing/2014/main" id="{8452CC71-817F-4B18-97ED-A945C7FCA43B}"/>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29612"/>
          <a:stretch/>
        </p:blipFill>
        <p:spPr bwMode="auto">
          <a:xfrm>
            <a:off x="3041963" y="246743"/>
            <a:ext cx="6102036" cy="63724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44B6AFB-D49C-4AB9-9116-0DAA31B8C60A}"/>
              </a:ext>
            </a:extLst>
          </p:cNvPr>
          <p:cNvSpPr/>
          <p:nvPr userDrawn="1"/>
        </p:nvSpPr>
        <p:spPr>
          <a:xfrm>
            <a:off x="0" y="246742"/>
            <a:ext cx="9144000" cy="6372475"/>
          </a:xfrm>
          <a:prstGeom prst="rect">
            <a:avLst/>
          </a:prstGeom>
          <a:solidFill>
            <a:schemeClr val="accent3">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a:extLst>
              <a:ext uri="{FF2B5EF4-FFF2-40B4-BE49-F238E27FC236}">
                <a16:creationId xmlns:a16="http://schemas.microsoft.com/office/drawing/2014/main" id="{6467A4ED-A75B-4C90-8265-6355E4E68868}"/>
              </a:ext>
            </a:extLst>
          </p:cNvPr>
          <p:cNvSpPr/>
          <p:nvPr userDrawn="1"/>
        </p:nvSpPr>
        <p:spPr>
          <a:xfrm>
            <a:off x="-1" y="0"/>
            <a:ext cx="3041965" cy="6858000"/>
          </a:xfrm>
          <a:prstGeom prst="rect">
            <a:avLst/>
          </a:prstGeom>
          <a:solidFill>
            <a:schemeClr val="accent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 name="Text Placeholder 20">
            <a:extLst>
              <a:ext uri="{FF2B5EF4-FFF2-40B4-BE49-F238E27FC236}">
                <a16:creationId xmlns:a16="http://schemas.microsoft.com/office/drawing/2014/main" id="{35108004-8C26-4E3A-A29E-118778FFEFE8}"/>
              </a:ext>
            </a:extLst>
          </p:cNvPr>
          <p:cNvSpPr>
            <a:spLocks noGrp="1"/>
          </p:cNvSpPr>
          <p:nvPr>
            <p:ph type="body" sz="quarter" idx="12" hasCustomPrompt="1"/>
          </p:nvPr>
        </p:nvSpPr>
        <p:spPr>
          <a:xfrm>
            <a:off x="320831" y="2444269"/>
            <a:ext cx="2400300" cy="1100479"/>
          </a:xfrm>
          <a:prstGeom prst="rect">
            <a:avLst/>
          </a:prstGeom>
        </p:spPr>
        <p:txBody>
          <a:bodyPr anchor="b"/>
          <a:lstStyle>
            <a:lvl1pPr marL="0" indent="0" algn="l">
              <a:lnSpc>
                <a:spcPct val="80000"/>
              </a:lnSpc>
              <a:spcBef>
                <a:spcPts val="0"/>
              </a:spcBef>
              <a:buNone/>
              <a:defRPr sz="2800" b="1" strike="noStrike" cap="none" spc="0" baseline="0">
                <a:solidFill>
                  <a:schemeClr val="bg1"/>
                </a:solidFill>
              </a:defRPr>
            </a:lvl1pPr>
          </a:lstStyle>
          <a:p>
            <a:pPr lvl="0"/>
            <a:r>
              <a:rPr lang="en-US" dirty="0"/>
              <a:t>Divider Slide</a:t>
            </a:r>
          </a:p>
        </p:txBody>
      </p:sp>
      <p:sp>
        <p:nvSpPr>
          <p:cNvPr id="8" name="Text Placeholder 20">
            <a:extLst>
              <a:ext uri="{FF2B5EF4-FFF2-40B4-BE49-F238E27FC236}">
                <a16:creationId xmlns:a16="http://schemas.microsoft.com/office/drawing/2014/main" id="{080B0CBF-D9AE-4128-838A-3E204FC2789D}"/>
              </a:ext>
            </a:extLst>
          </p:cNvPr>
          <p:cNvSpPr>
            <a:spLocks noGrp="1"/>
          </p:cNvSpPr>
          <p:nvPr>
            <p:ph type="body" sz="quarter" idx="13" hasCustomPrompt="1"/>
          </p:nvPr>
        </p:nvSpPr>
        <p:spPr>
          <a:xfrm>
            <a:off x="320831" y="4107406"/>
            <a:ext cx="2400300" cy="304800"/>
          </a:xfrm>
          <a:prstGeom prst="rect">
            <a:avLst/>
          </a:prstGeom>
        </p:spPr>
        <p:txBody>
          <a:bodyPr/>
          <a:lstStyle>
            <a:lvl1pPr marL="0" indent="0" algn="l">
              <a:buNone/>
              <a:defRPr sz="1200" b="0" cap="none" spc="0" baseline="0">
                <a:solidFill>
                  <a:schemeClr val="bg1"/>
                </a:solidFill>
              </a:defRPr>
            </a:lvl1pPr>
          </a:lstStyle>
          <a:p>
            <a:pPr lvl="0"/>
            <a:r>
              <a:rPr lang="en-US" dirty="0"/>
              <a:t>Edit master text styles</a:t>
            </a:r>
          </a:p>
        </p:txBody>
      </p:sp>
      <p:cxnSp>
        <p:nvCxnSpPr>
          <p:cNvPr id="9" name="Straight Connector 8">
            <a:extLst>
              <a:ext uri="{FF2B5EF4-FFF2-40B4-BE49-F238E27FC236}">
                <a16:creationId xmlns:a16="http://schemas.microsoft.com/office/drawing/2014/main" id="{619A1982-F563-4176-880A-98973373ADCF}"/>
              </a:ext>
            </a:extLst>
          </p:cNvPr>
          <p:cNvCxnSpPr>
            <a:cxnSpLocks/>
          </p:cNvCxnSpPr>
          <p:nvPr userDrawn="1"/>
        </p:nvCxnSpPr>
        <p:spPr>
          <a:xfrm>
            <a:off x="320831" y="3826077"/>
            <a:ext cx="2400300"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8516486"/>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bg1"/>
        </a:solidFill>
        <a:effectLst/>
      </p:bgPr>
    </p:bg>
    <p:spTree>
      <p:nvGrpSpPr>
        <p:cNvPr id="1" name=""/>
        <p:cNvGrpSpPr/>
        <p:nvPr/>
      </p:nvGrpSpPr>
      <p:grpSpPr>
        <a:xfrm>
          <a:off x="0" y="0"/>
          <a:ext cx="0" cy="0"/>
          <a:chOff x="0" y="0"/>
          <a:chExt cx="0" cy="0"/>
        </a:xfrm>
      </p:grpSpPr>
      <p:pic>
        <p:nvPicPr>
          <p:cNvPr id="4098" name="Picture 2" descr="Image result for meeting">
            <a:extLst>
              <a:ext uri="{FF2B5EF4-FFF2-40B4-BE49-F238E27FC236}">
                <a16:creationId xmlns:a16="http://schemas.microsoft.com/office/drawing/2014/main" id="{1D7223B9-6F9C-423B-96D7-965D24E1AA3C}"/>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32170" r="3879"/>
          <a:stretch/>
        </p:blipFill>
        <p:spPr bwMode="auto">
          <a:xfrm>
            <a:off x="3041962" y="246741"/>
            <a:ext cx="6102037" cy="636448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D416131-B944-48C3-8A0A-EC074D5BC10C}"/>
              </a:ext>
            </a:extLst>
          </p:cNvPr>
          <p:cNvSpPr/>
          <p:nvPr userDrawn="1"/>
        </p:nvSpPr>
        <p:spPr>
          <a:xfrm>
            <a:off x="0" y="246740"/>
            <a:ext cx="9144000" cy="6364485"/>
          </a:xfrm>
          <a:prstGeom prst="rect">
            <a:avLst/>
          </a:prstGeom>
          <a:solidFill>
            <a:srgbClr val="A2BAC1">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a:extLst>
              <a:ext uri="{FF2B5EF4-FFF2-40B4-BE49-F238E27FC236}">
                <a16:creationId xmlns:a16="http://schemas.microsoft.com/office/drawing/2014/main" id="{6467A4ED-A75B-4C90-8265-6355E4E68868}"/>
              </a:ext>
            </a:extLst>
          </p:cNvPr>
          <p:cNvSpPr/>
          <p:nvPr userDrawn="1"/>
        </p:nvSpPr>
        <p:spPr>
          <a:xfrm>
            <a:off x="-1" y="0"/>
            <a:ext cx="3041965" cy="6858000"/>
          </a:xfrm>
          <a:prstGeom prst="rect">
            <a:avLst/>
          </a:prstGeom>
          <a:solidFill>
            <a:schemeClr val="accent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 name="Text Placeholder 20">
            <a:extLst>
              <a:ext uri="{FF2B5EF4-FFF2-40B4-BE49-F238E27FC236}">
                <a16:creationId xmlns:a16="http://schemas.microsoft.com/office/drawing/2014/main" id="{A01467AA-2060-4357-BB4B-6270011DFB5B}"/>
              </a:ext>
            </a:extLst>
          </p:cNvPr>
          <p:cNvSpPr>
            <a:spLocks noGrp="1"/>
          </p:cNvSpPr>
          <p:nvPr>
            <p:ph type="body" sz="quarter" idx="12" hasCustomPrompt="1"/>
          </p:nvPr>
        </p:nvSpPr>
        <p:spPr>
          <a:xfrm>
            <a:off x="320831" y="2444269"/>
            <a:ext cx="2400300" cy="1100479"/>
          </a:xfrm>
          <a:prstGeom prst="rect">
            <a:avLst/>
          </a:prstGeom>
        </p:spPr>
        <p:txBody>
          <a:bodyPr anchor="b"/>
          <a:lstStyle>
            <a:lvl1pPr marL="0" indent="0" algn="l">
              <a:lnSpc>
                <a:spcPct val="80000"/>
              </a:lnSpc>
              <a:spcBef>
                <a:spcPts val="0"/>
              </a:spcBef>
              <a:buNone/>
              <a:defRPr sz="2800" b="1" strike="noStrike" cap="none" spc="0" baseline="0">
                <a:solidFill>
                  <a:schemeClr val="bg1"/>
                </a:solidFill>
              </a:defRPr>
            </a:lvl1pPr>
          </a:lstStyle>
          <a:p>
            <a:pPr lvl="0"/>
            <a:r>
              <a:rPr lang="en-US" dirty="0"/>
              <a:t>Divider Slide</a:t>
            </a:r>
          </a:p>
        </p:txBody>
      </p:sp>
      <p:sp>
        <p:nvSpPr>
          <p:cNvPr id="5" name="Text Placeholder 20">
            <a:extLst>
              <a:ext uri="{FF2B5EF4-FFF2-40B4-BE49-F238E27FC236}">
                <a16:creationId xmlns:a16="http://schemas.microsoft.com/office/drawing/2014/main" id="{FB2B7502-A02A-4F9D-8A17-69E784CEC16C}"/>
              </a:ext>
            </a:extLst>
          </p:cNvPr>
          <p:cNvSpPr>
            <a:spLocks noGrp="1"/>
          </p:cNvSpPr>
          <p:nvPr>
            <p:ph type="body" sz="quarter" idx="13" hasCustomPrompt="1"/>
          </p:nvPr>
        </p:nvSpPr>
        <p:spPr>
          <a:xfrm>
            <a:off x="320831" y="4107406"/>
            <a:ext cx="2400300" cy="304800"/>
          </a:xfrm>
          <a:prstGeom prst="rect">
            <a:avLst/>
          </a:prstGeom>
        </p:spPr>
        <p:txBody>
          <a:bodyPr/>
          <a:lstStyle>
            <a:lvl1pPr marL="0" indent="0" algn="l">
              <a:buNone/>
              <a:defRPr sz="1200" b="0" cap="none" spc="0" baseline="0">
                <a:solidFill>
                  <a:schemeClr val="bg1"/>
                </a:solidFill>
              </a:defRPr>
            </a:lvl1pPr>
          </a:lstStyle>
          <a:p>
            <a:pPr lvl="0"/>
            <a:r>
              <a:rPr lang="en-US" dirty="0"/>
              <a:t>Edit master text styles</a:t>
            </a:r>
          </a:p>
        </p:txBody>
      </p:sp>
      <p:cxnSp>
        <p:nvCxnSpPr>
          <p:cNvPr id="17" name="Straight Connector 16">
            <a:extLst>
              <a:ext uri="{FF2B5EF4-FFF2-40B4-BE49-F238E27FC236}">
                <a16:creationId xmlns:a16="http://schemas.microsoft.com/office/drawing/2014/main" id="{B7320EBE-996D-4029-B14A-382DB2D538F2}"/>
              </a:ext>
            </a:extLst>
          </p:cNvPr>
          <p:cNvCxnSpPr>
            <a:cxnSpLocks/>
          </p:cNvCxnSpPr>
          <p:nvPr userDrawn="1"/>
        </p:nvCxnSpPr>
        <p:spPr>
          <a:xfrm>
            <a:off x="320831" y="3826077"/>
            <a:ext cx="2400300"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5514374"/>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bg1"/>
        </a:solidFill>
        <a:effectLst/>
      </p:bgPr>
    </p:bg>
    <p:spTree>
      <p:nvGrpSpPr>
        <p:cNvPr id="1" name=""/>
        <p:cNvGrpSpPr/>
        <p:nvPr/>
      </p:nvGrpSpPr>
      <p:grpSpPr>
        <a:xfrm>
          <a:off x="0" y="0"/>
          <a:ext cx="0" cy="0"/>
          <a:chOff x="0" y="0"/>
          <a:chExt cx="0" cy="0"/>
        </a:xfrm>
      </p:grpSpPr>
      <p:pic>
        <p:nvPicPr>
          <p:cNvPr id="8" name="Picture 7" descr="A person wearing a suit and tie&#10;&#10;Description automatically generated">
            <a:extLst>
              <a:ext uri="{FF2B5EF4-FFF2-40B4-BE49-F238E27FC236}">
                <a16:creationId xmlns:a16="http://schemas.microsoft.com/office/drawing/2014/main" id="{50059128-D470-42E5-98E2-C6007769AB7B}"/>
              </a:ext>
            </a:extLst>
          </p:cNvPr>
          <p:cNvPicPr>
            <a:picLocks noChangeAspect="1"/>
          </p:cNvPicPr>
          <p:nvPr userDrawn="1"/>
        </p:nvPicPr>
        <p:blipFill rotWithShape="1">
          <a:blip r:embed="rId2" cstate="print">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l="9647" r="26450"/>
          <a:stretch/>
        </p:blipFill>
        <p:spPr>
          <a:xfrm>
            <a:off x="3041962" y="246741"/>
            <a:ext cx="6102038" cy="6364474"/>
          </a:xfrm>
          <a:prstGeom prst="rect">
            <a:avLst/>
          </a:prstGeom>
        </p:spPr>
      </p:pic>
      <p:sp>
        <p:nvSpPr>
          <p:cNvPr id="7" name="Rectangle 6">
            <a:extLst>
              <a:ext uri="{FF2B5EF4-FFF2-40B4-BE49-F238E27FC236}">
                <a16:creationId xmlns:a16="http://schemas.microsoft.com/office/drawing/2014/main" id="{D7D6B574-4F45-4441-8A7D-CF86A82E4585}"/>
              </a:ext>
            </a:extLst>
          </p:cNvPr>
          <p:cNvSpPr/>
          <p:nvPr userDrawn="1"/>
        </p:nvSpPr>
        <p:spPr>
          <a:xfrm>
            <a:off x="0" y="246742"/>
            <a:ext cx="9144000" cy="6364474"/>
          </a:xfrm>
          <a:prstGeom prst="rect">
            <a:avLst/>
          </a:prstGeom>
          <a:solidFill>
            <a:schemeClr val="accent3">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a:extLst>
              <a:ext uri="{FF2B5EF4-FFF2-40B4-BE49-F238E27FC236}">
                <a16:creationId xmlns:a16="http://schemas.microsoft.com/office/drawing/2014/main" id="{6467A4ED-A75B-4C90-8265-6355E4E68868}"/>
              </a:ext>
            </a:extLst>
          </p:cNvPr>
          <p:cNvSpPr/>
          <p:nvPr userDrawn="1"/>
        </p:nvSpPr>
        <p:spPr>
          <a:xfrm>
            <a:off x="-1" y="0"/>
            <a:ext cx="3041965" cy="6858000"/>
          </a:xfrm>
          <a:prstGeom prst="rect">
            <a:avLst/>
          </a:prstGeom>
          <a:solidFill>
            <a:schemeClr val="accent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 name="Text Placeholder 20">
            <a:extLst>
              <a:ext uri="{FF2B5EF4-FFF2-40B4-BE49-F238E27FC236}">
                <a16:creationId xmlns:a16="http://schemas.microsoft.com/office/drawing/2014/main" id="{A01467AA-2060-4357-BB4B-6270011DFB5B}"/>
              </a:ext>
            </a:extLst>
          </p:cNvPr>
          <p:cNvSpPr>
            <a:spLocks noGrp="1"/>
          </p:cNvSpPr>
          <p:nvPr>
            <p:ph type="body" sz="quarter" idx="12" hasCustomPrompt="1"/>
          </p:nvPr>
        </p:nvSpPr>
        <p:spPr>
          <a:xfrm>
            <a:off x="320831" y="2444269"/>
            <a:ext cx="2400300" cy="1100479"/>
          </a:xfrm>
          <a:prstGeom prst="rect">
            <a:avLst/>
          </a:prstGeom>
        </p:spPr>
        <p:txBody>
          <a:bodyPr anchor="b"/>
          <a:lstStyle>
            <a:lvl1pPr marL="0" indent="0" algn="l">
              <a:lnSpc>
                <a:spcPct val="80000"/>
              </a:lnSpc>
              <a:spcBef>
                <a:spcPts val="0"/>
              </a:spcBef>
              <a:buNone/>
              <a:defRPr sz="2800" b="1" strike="noStrike" cap="none" spc="0" baseline="0">
                <a:solidFill>
                  <a:schemeClr val="bg1"/>
                </a:solidFill>
              </a:defRPr>
            </a:lvl1pPr>
          </a:lstStyle>
          <a:p>
            <a:pPr lvl="0"/>
            <a:r>
              <a:rPr lang="en-US" dirty="0"/>
              <a:t>Divider Slide</a:t>
            </a:r>
          </a:p>
        </p:txBody>
      </p:sp>
      <p:sp>
        <p:nvSpPr>
          <p:cNvPr id="5" name="Text Placeholder 20">
            <a:extLst>
              <a:ext uri="{FF2B5EF4-FFF2-40B4-BE49-F238E27FC236}">
                <a16:creationId xmlns:a16="http://schemas.microsoft.com/office/drawing/2014/main" id="{FB2B7502-A02A-4F9D-8A17-69E784CEC16C}"/>
              </a:ext>
            </a:extLst>
          </p:cNvPr>
          <p:cNvSpPr>
            <a:spLocks noGrp="1"/>
          </p:cNvSpPr>
          <p:nvPr>
            <p:ph type="body" sz="quarter" idx="13" hasCustomPrompt="1"/>
          </p:nvPr>
        </p:nvSpPr>
        <p:spPr>
          <a:xfrm>
            <a:off x="320831" y="4107406"/>
            <a:ext cx="2400300" cy="304800"/>
          </a:xfrm>
          <a:prstGeom prst="rect">
            <a:avLst/>
          </a:prstGeom>
        </p:spPr>
        <p:txBody>
          <a:bodyPr/>
          <a:lstStyle>
            <a:lvl1pPr marL="0" indent="0" algn="l">
              <a:buNone/>
              <a:defRPr sz="1200" b="0" cap="none" spc="0" baseline="0">
                <a:solidFill>
                  <a:schemeClr val="bg1"/>
                </a:solidFill>
              </a:defRPr>
            </a:lvl1pPr>
          </a:lstStyle>
          <a:p>
            <a:pPr lvl="0"/>
            <a:r>
              <a:rPr lang="en-US" dirty="0"/>
              <a:t>Edit master text styles</a:t>
            </a:r>
          </a:p>
        </p:txBody>
      </p:sp>
      <p:cxnSp>
        <p:nvCxnSpPr>
          <p:cNvPr id="17" name="Straight Connector 16">
            <a:extLst>
              <a:ext uri="{FF2B5EF4-FFF2-40B4-BE49-F238E27FC236}">
                <a16:creationId xmlns:a16="http://schemas.microsoft.com/office/drawing/2014/main" id="{B7320EBE-996D-4029-B14A-382DB2D538F2}"/>
              </a:ext>
            </a:extLst>
          </p:cNvPr>
          <p:cNvCxnSpPr>
            <a:cxnSpLocks/>
          </p:cNvCxnSpPr>
          <p:nvPr userDrawn="1"/>
        </p:nvCxnSpPr>
        <p:spPr>
          <a:xfrm>
            <a:off x="320831" y="3826077"/>
            <a:ext cx="2400300"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0507643"/>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mplat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094C4CF-E0FF-4631-9D1F-8D387744062C}"/>
              </a:ext>
            </a:extLst>
          </p:cNvPr>
          <p:cNvSpPr>
            <a:spLocks noGrp="1"/>
          </p:cNvSpPr>
          <p:nvPr>
            <p:ph type="ftr" sz="quarter" idx="10"/>
          </p:nvPr>
        </p:nvSpPr>
        <p:spPr/>
        <p:txBody>
          <a:bodyPr/>
          <a:lstStyle/>
          <a:p>
            <a:endParaRPr lang="en-US" dirty="0">
              <a:solidFill>
                <a:srgbClr val="414E5D"/>
              </a:solidFill>
            </a:endParaRPr>
          </a:p>
        </p:txBody>
      </p:sp>
      <p:sp>
        <p:nvSpPr>
          <p:cNvPr id="3" name="Title 2">
            <a:extLst>
              <a:ext uri="{FF2B5EF4-FFF2-40B4-BE49-F238E27FC236}">
                <a16:creationId xmlns:a16="http://schemas.microsoft.com/office/drawing/2014/main" id="{04ADB35B-F229-4705-BF5A-E19BC7009EA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7268905"/>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5A008159-7A3B-4021-8C7E-8C087BD4EB5B}"/>
              </a:ext>
            </a:extLst>
          </p:cNvPr>
          <p:cNvSpPr>
            <a:spLocks noGrp="1"/>
          </p:cNvSpPr>
          <p:nvPr>
            <p:ph sz="quarter" idx="13"/>
          </p:nvPr>
        </p:nvSpPr>
        <p:spPr>
          <a:xfrm>
            <a:off x="342900" y="1339913"/>
            <a:ext cx="8458202" cy="4705287"/>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C649F399-7BB9-4EC4-B29A-37A5866A8B25}"/>
              </a:ext>
            </a:extLst>
          </p:cNvPr>
          <p:cNvSpPr>
            <a:spLocks noGrp="1"/>
          </p:cNvSpPr>
          <p:nvPr>
            <p:ph type="ftr" sz="quarter" idx="14"/>
          </p:nvPr>
        </p:nvSpPr>
        <p:spPr/>
        <p:txBody>
          <a:bodyPr/>
          <a:lstStyle/>
          <a:p>
            <a:endParaRPr lang="en-US" dirty="0">
              <a:solidFill>
                <a:srgbClr val="414E5D"/>
              </a:solidFill>
            </a:endParaRPr>
          </a:p>
        </p:txBody>
      </p:sp>
      <p:sp>
        <p:nvSpPr>
          <p:cNvPr id="9" name="Title 8">
            <a:extLst>
              <a:ext uri="{FF2B5EF4-FFF2-40B4-BE49-F238E27FC236}">
                <a16:creationId xmlns:a16="http://schemas.microsoft.com/office/drawing/2014/main" id="{F608ABC0-F4BB-4F1A-9785-9F29F807B9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3989724"/>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E2E4464-8270-4028-A086-64C0DFB06EBF}"/>
              </a:ext>
            </a:extLst>
          </p:cNvPr>
          <p:cNvSpPr>
            <a:spLocks noGrp="1"/>
          </p:cNvSpPr>
          <p:nvPr>
            <p:ph type="title"/>
          </p:nvPr>
        </p:nvSpPr>
        <p:spPr>
          <a:xfrm>
            <a:off x="342900" y="516418"/>
            <a:ext cx="8458202" cy="400957"/>
          </a:xfrm>
          <a:prstGeom prst="rect">
            <a:avLst/>
          </a:prstGeom>
        </p:spPr>
        <p:txBody>
          <a:bodyPr/>
          <a:lstStyle/>
          <a:p>
            <a:r>
              <a:rPr lang="en-US" dirty="0"/>
              <a:t>Click to edit Master title</a:t>
            </a:r>
          </a:p>
        </p:txBody>
      </p:sp>
      <p:sp>
        <p:nvSpPr>
          <p:cNvPr id="9" name="Text Placeholder 3">
            <a:extLst>
              <a:ext uri="{FF2B5EF4-FFF2-40B4-BE49-F238E27FC236}">
                <a16:creationId xmlns:a16="http://schemas.microsoft.com/office/drawing/2014/main" id="{18DD198B-D1BE-427F-BA42-1A4FB12D3BBE}"/>
              </a:ext>
            </a:extLst>
          </p:cNvPr>
          <p:cNvSpPr>
            <a:spLocks noGrp="1"/>
          </p:cNvSpPr>
          <p:nvPr>
            <p:ph type="body" sz="quarter" idx="11" hasCustomPrompt="1"/>
          </p:nvPr>
        </p:nvSpPr>
        <p:spPr>
          <a:xfrm>
            <a:off x="342900" y="999991"/>
            <a:ext cx="8458200" cy="219209"/>
          </a:xfrm>
        </p:spPr>
        <p:txBody>
          <a:bodyPr>
            <a:normAutofit/>
          </a:bodyPr>
          <a:lstStyle>
            <a:lvl1pPr marL="0" indent="0">
              <a:lnSpc>
                <a:spcPct val="90000"/>
              </a:lnSpc>
              <a:spcBef>
                <a:spcPts val="0"/>
              </a:spcBef>
              <a:buNone/>
              <a:defRPr lang="en-US" sz="1400" b="0" kern="1200" dirty="0">
                <a:solidFill>
                  <a:schemeClr val="accent2"/>
                </a:solidFill>
                <a:latin typeface="+mn-lt"/>
                <a:ea typeface="+mn-ea"/>
                <a:cs typeface="+mn-cs"/>
              </a:defRPr>
            </a:lvl1pPr>
          </a:lstStyle>
          <a:p>
            <a:pPr marL="0" lvl="0" indent="0" algn="l" defTabSz="685800" rtl="0" eaLnBrk="1" latinLnBrk="0" hangingPunct="1">
              <a:lnSpc>
                <a:spcPct val="90000"/>
              </a:lnSpc>
              <a:spcBef>
                <a:spcPts val="0"/>
              </a:spcBef>
              <a:buClr>
                <a:schemeClr val="accent1"/>
              </a:buClr>
              <a:buFont typeface="Wingdings" panose="05000000000000000000" pitchFamily="2" charset="2"/>
              <a:buNone/>
            </a:pPr>
            <a:r>
              <a:rPr lang="en-US" dirty="0"/>
              <a:t>Subtitle</a:t>
            </a:r>
          </a:p>
        </p:txBody>
      </p:sp>
      <p:sp>
        <p:nvSpPr>
          <p:cNvPr id="4" name="Footer Placeholder 3">
            <a:extLst>
              <a:ext uri="{FF2B5EF4-FFF2-40B4-BE49-F238E27FC236}">
                <a16:creationId xmlns:a16="http://schemas.microsoft.com/office/drawing/2014/main" id="{B5CB2C30-C9B6-4A17-82CD-512D20673FF7}"/>
              </a:ext>
            </a:extLst>
          </p:cNvPr>
          <p:cNvSpPr>
            <a:spLocks noGrp="1"/>
          </p:cNvSpPr>
          <p:nvPr>
            <p:ph type="ftr" sz="quarter" idx="12"/>
          </p:nvPr>
        </p:nvSpPr>
        <p:spPr/>
        <p:txBody>
          <a:bodyPr/>
          <a:lstStyle/>
          <a:p>
            <a:endParaRPr lang="en-US" dirty="0">
              <a:solidFill>
                <a:srgbClr val="414E5D"/>
              </a:solidFill>
            </a:endParaRPr>
          </a:p>
        </p:txBody>
      </p:sp>
    </p:spTree>
    <p:extLst>
      <p:ext uri="{BB962C8B-B14F-4D97-AF65-F5344CB8AC3E}">
        <p14:creationId xmlns:p14="http://schemas.microsoft.com/office/powerpoint/2010/main" val="363919823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Divider 2">
    <p:bg>
      <p:bgPr>
        <a:solidFill>
          <a:schemeClr val="bg1"/>
        </a:solidFill>
        <a:effectLst/>
      </p:bgPr>
    </p:bg>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24750336-5901-4687-AD28-7E9A74EDCD61}"/>
              </a:ext>
            </a:extLst>
          </p:cNvPr>
          <p:cNvPicPr>
            <a:picLocks noChangeAspect="1" noChangeArrowheads="1"/>
          </p:cNvPicPr>
          <p:nvPr userDrawn="1"/>
        </p:nvPicPr>
        <p:blipFill rotWithShape="1">
          <a:blip r:embed="rId2" cstate="print">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bwMode="auto">
          <a:xfrm>
            <a:off x="2793998" y="246741"/>
            <a:ext cx="6350001" cy="63644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982E5654-AB5E-4F03-AE84-DB29498732A5}"/>
              </a:ext>
            </a:extLst>
          </p:cNvPr>
          <p:cNvSpPr/>
          <p:nvPr userDrawn="1"/>
        </p:nvSpPr>
        <p:spPr>
          <a:xfrm>
            <a:off x="0" y="246740"/>
            <a:ext cx="9143999" cy="6364481"/>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a:extLst>
              <a:ext uri="{FF2B5EF4-FFF2-40B4-BE49-F238E27FC236}">
                <a16:creationId xmlns:a16="http://schemas.microsoft.com/office/drawing/2014/main" id="{6467A4ED-A75B-4C90-8265-6355E4E68868}"/>
              </a:ext>
            </a:extLst>
          </p:cNvPr>
          <p:cNvSpPr/>
          <p:nvPr userDrawn="1"/>
        </p:nvSpPr>
        <p:spPr>
          <a:xfrm>
            <a:off x="-1" y="0"/>
            <a:ext cx="3041965" cy="6858000"/>
          </a:xfrm>
          <a:prstGeom prst="rect">
            <a:avLst/>
          </a:prstGeom>
          <a:solidFill>
            <a:schemeClr val="accent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 name="Text Placeholder 20">
            <a:extLst>
              <a:ext uri="{FF2B5EF4-FFF2-40B4-BE49-F238E27FC236}">
                <a16:creationId xmlns:a16="http://schemas.microsoft.com/office/drawing/2014/main" id="{B6EF1260-D4A6-4A3D-AD2C-C5685F6B0380}"/>
              </a:ext>
            </a:extLst>
          </p:cNvPr>
          <p:cNvSpPr>
            <a:spLocks noGrp="1"/>
          </p:cNvSpPr>
          <p:nvPr>
            <p:ph type="body" sz="quarter" idx="12" hasCustomPrompt="1"/>
          </p:nvPr>
        </p:nvSpPr>
        <p:spPr>
          <a:xfrm>
            <a:off x="320831" y="2444269"/>
            <a:ext cx="2400300" cy="1100479"/>
          </a:xfrm>
          <a:prstGeom prst="rect">
            <a:avLst/>
          </a:prstGeom>
        </p:spPr>
        <p:txBody>
          <a:bodyPr anchor="b"/>
          <a:lstStyle>
            <a:lvl1pPr marL="0" indent="0" algn="l">
              <a:lnSpc>
                <a:spcPct val="80000"/>
              </a:lnSpc>
              <a:spcBef>
                <a:spcPts val="0"/>
              </a:spcBef>
              <a:buNone/>
              <a:defRPr sz="2800" b="1" strike="noStrike" cap="none" spc="0" baseline="0">
                <a:solidFill>
                  <a:schemeClr val="bg1"/>
                </a:solidFill>
              </a:defRPr>
            </a:lvl1pPr>
          </a:lstStyle>
          <a:p>
            <a:pPr lvl="0"/>
            <a:r>
              <a:rPr lang="en-US" dirty="0"/>
              <a:t>Divider Slide</a:t>
            </a:r>
          </a:p>
        </p:txBody>
      </p:sp>
      <p:sp>
        <p:nvSpPr>
          <p:cNvPr id="8" name="Text Placeholder 20">
            <a:extLst>
              <a:ext uri="{FF2B5EF4-FFF2-40B4-BE49-F238E27FC236}">
                <a16:creationId xmlns:a16="http://schemas.microsoft.com/office/drawing/2014/main" id="{F1CF1166-22C8-4A24-9D77-323D1C7721EB}"/>
              </a:ext>
            </a:extLst>
          </p:cNvPr>
          <p:cNvSpPr>
            <a:spLocks noGrp="1"/>
          </p:cNvSpPr>
          <p:nvPr>
            <p:ph type="body" sz="quarter" idx="13" hasCustomPrompt="1"/>
          </p:nvPr>
        </p:nvSpPr>
        <p:spPr>
          <a:xfrm>
            <a:off x="320831" y="4107406"/>
            <a:ext cx="2400300" cy="304800"/>
          </a:xfrm>
          <a:prstGeom prst="rect">
            <a:avLst/>
          </a:prstGeom>
        </p:spPr>
        <p:txBody>
          <a:bodyPr/>
          <a:lstStyle>
            <a:lvl1pPr marL="0" indent="0" algn="l">
              <a:buNone/>
              <a:defRPr sz="1200" b="0" cap="none" spc="0" baseline="0">
                <a:solidFill>
                  <a:schemeClr val="bg1"/>
                </a:solidFill>
              </a:defRPr>
            </a:lvl1pPr>
          </a:lstStyle>
          <a:p>
            <a:pPr lvl="0"/>
            <a:r>
              <a:rPr lang="en-US" dirty="0"/>
              <a:t>Edit master text styles</a:t>
            </a:r>
          </a:p>
        </p:txBody>
      </p:sp>
      <p:cxnSp>
        <p:nvCxnSpPr>
          <p:cNvPr id="9" name="Straight Connector 8">
            <a:extLst>
              <a:ext uri="{FF2B5EF4-FFF2-40B4-BE49-F238E27FC236}">
                <a16:creationId xmlns:a16="http://schemas.microsoft.com/office/drawing/2014/main" id="{862F619B-82B4-426A-B6A9-9231AD5FE36F}"/>
              </a:ext>
            </a:extLst>
          </p:cNvPr>
          <p:cNvCxnSpPr>
            <a:cxnSpLocks/>
          </p:cNvCxnSpPr>
          <p:nvPr userDrawn="1"/>
        </p:nvCxnSpPr>
        <p:spPr>
          <a:xfrm>
            <a:off x="320831" y="3826077"/>
            <a:ext cx="240030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0007461"/>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50192D-A57E-4CEA-A611-8416F28B60D3}"/>
              </a:ext>
            </a:extLst>
          </p:cNvPr>
          <p:cNvSpPr>
            <a:spLocks noGrp="1"/>
          </p:cNvSpPr>
          <p:nvPr>
            <p:ph type="ftr" sz="quarter" idx="14"/>
          </p:nvPr>
        </p:nvSpPr>
        <p:spPr/>
        <p:txBody>
          <a:bodyPr/>
          <a:lstStyle/>
          <a:p>
            <a:endParaRPr lang="en-US" dirty="0">
              <a:solidFill>
                <a:srgbClr val="414E5D"/>
              </a:solidFill>
            </a:endParaRPr>
          </a:p>
        </p:txBody>
      </p:sp>
      <p:sp>
        <p:nvSpPr>
          <p:cNvPr id="10" name="Content Placeholder 2">
            <a:extLst>
              <a:ext uri="{FF2B5EF4-FFF2-40B4-BE49-F238E27FC236}">
                <a16:creationId xmlns:a16="http://schemas.microsoft.com/office/drawing/2014/main" id="{F90546E7-7573-4E9A-A8EB-F77394D20017}"/>
              </a:ext>
            </a:extLst>
          </p:cNvPr>
          <p:cNvSpPr>
            <a:spLocks noGrp="1"/>
          </p:cNvSpPr>
          <p:nvPr>
            <p:ph sz="quarter" idx="13"/>
          </p:nvPr>
        </p:nvSpPr>
        <p:spPr>
          <a:xfrm>
            <a:off x="342900" y="1447800"/>
            <a:ext cx="8458202" cy="4597400"/>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04631C06-65E2-4027-93BF-16BA75D2B723}"/>
              </a:ext>
            </a:extLst>
          </p:cNvPr>
          <p:cNvSpPr>
            <a:spLocks noGrp="1"/>
          </p:cNvSpPr>
          <p:nvPr>
            <p:ph type="title"/>
          </p:nvPr>
        </p:nvSpPr>
        <p:spPr>
          <a:xfrm>
            <a:off x="342900" y="516418"/>
            <a:ext cx="8458202" cy="400957"/>
          </a:xfrm>
          <a:prstGeom prst="rect">
            <a:avLst/>
          </a:prstGeom>
        </p:spPr>
        <p:txBody>
          <a:bodyPr/>
          <a:lstStyle/>
          <a:p>
            <a:r>
              <a:rPr lang="en-US" dirty="0"/>
              <a:t>Click to edit Master title</a:t>
            </a:r>
          </a:p>
        </p:txBody>
      </p:sp>
      <p:sp>
        <p:nvSpPr>
          <p:cNvPr id="7" name="Text Placeholder 3">
            <a:extLst>
              <a:ext uri="{FF2B5EF4-FFF2-40B4-BE49-F238E27FC236}">
                <a16:creationId xmlns:a16="http://schemas.microsoft.com/office/drawing/2014/main" id="{9CAEB8FC-B655-4EBC-A0F9-681997A021A1}"/>
              </a:ext>
            </a:extLst>
          </p:cNvPr>
          <p:cNvSpPr>
            <a:spLocks noGrp="1"/>
          </p:cNvSpPr>
          <p:nvPr>
            <p:ph type="body" sz="quarter" idx="11" hasCustomPrompt="1"/>
          </p:nvPr>
        </p:nvSpPr>
        <p:spPr>
          <a:xfrm>
            <a:off x="342900" y="999991"/>
            <a:ext cx="8458200" cy="219209"/>
          </a:xfrm>
        </p:spPr>
        <p:txBody>
          <a:bodyPr anchor="ctr">
            <a:normAutofit/>
          </a:bodyPr>
          <a:lstStyle>
            <a:lvl1pPr marL="0" indent="0">
              <a:lnSpc>
                <a:spcPct val="90000"/>
              </a:lnSpc>
              <a:spcBef>
                <a:spcPts val="0"/>
              </a:spcBef>
              <a:buNone/>
              <a:defRPr sz="1400">
                <a:solidFill>
                  <a:schemeClr val="accent2"/>
                </a:solidFill>
              </a:defRPr>
            </a:lvl1pPr>
          </a:lstStyle>
          <a:p>
            <a:pPr lvl="0"/>
            <a:r>
              <a:rPr lang="en-US" dirty="0"/>
              <a:t>Subtitle</a:t>
            </a:r>
          </a:p>
        </p:txBody>
      </p:sp>
    </p:spTree>
    <p:extLst>
      <p:ext uri="{BB962C8B-B14F-4D97-AF65-F5344CB8AC3E}">
        <p14:creationId xmlns:p14="http://schemas.microsoft.com/office/powerpoint/2010/main" val="1395216755"/>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78228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chemeClr val="bg1"/>
        </a:solidFill>
        <a:effectLst/>
      </p:bgPr>
    </p:bg>
    <p:spTree>
      <p:nvGrpSpPr>
        <p:cNvPr id="1" name=""/>
        <p:cNvGrpSpPr/>
        <p:nvPr/>
      </p:nvGrpSpPr>
      <p:grpSpPr>
        <a:xfrm>
          <a:off x="0" y="0"/>
          <a:ext cx="0" cy="0"/>
          <a:chOff x="0" y="0"/>
          <a:chExt cx="0" cy="0"/>
        </a:xfrm>
      </p:grpSpPr>
      <p:pic>
        <p:nvPicPr>
          <p:cNvPr id="12" name="Picture 11" descr="A person sitting on a couch using a computer&#10;&#10;Description automatically generated">
            <a:extLst>
              <a:ext uri="{FF2B5EF4-FFF2-40B4-BE49-F238E27FC236}">
                <a16:creationId xmlns:a16="http://schemas.microsoft.com/office/drawing/2014/main" id="{A7AEAC38-7F54-4C7F-933C-79608E8650FD}"/>
              </a:ext>
            </a:extLst>
          </p:cNvPr>
          <p:cNvPicPr>
            <a:picLocks noChangeAspect="1"/>
          </p:cNvPicPr>
          <p:nvPr userDrawn="1"/>
        </p:nvPicPr>
        <p:blipFill rotWithShape="1">
          <a:blip r:embed="rId2" cstate="print">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0" y="0"/>
            <a:ext cx="9143999" cy="6858000"/>
          </a:xfrm>
          <a:prstGeom prst="rect">
            <a:avLst/>
          </a:prstGeom>
        </p:spPr>
      </p:pic>
      <p:sp>
        <p:nvSpPr>
          <p:cNvPr id="2" name="Rectangle 1">
            <a:extLst>
              <a:ext uri="{FF2B5EF4-FFF2-40B4-BE49-F238E27FC236}">
                <a16:creationId xmlns:a16="http://schemas.microsoft.com/office/drawing/2014/main" id="{87B068EC-0AEF-48D7-BF43-F4EBCDA5D2C8}"/>
              </a:ext>
            </a:extLst>
          </p:cNvPr>
          <p:cNvSpPr/>
          <p:nvPr userDrawn="1"/>
        </p:nvSpPr>
        <p:spPr>
          <a:xfrm>
            <a:off x="0" y="0"/>
            <a:ext cx="9143999" cy="6858000"/>
          </a:xfrm>
          <a:prstGeom prst="rect">
            <a:avLst/>
          </a:prstGeom>
          <a:solidFill>
            <a:srgbClr val="86A9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F54F2822-D1CB-4996-BC30-3529C98C7C55}"/>
              </a:ext>
            </a:extLst>
          </p:cNvPr>
          <p:cNvSpPr/>
          <p:nvPr userDrawn="1"/>
        </p:nvSpPr>
        <p:spPr>
          <a:xfrm>
            <a:off x="0" y="593860"/>
            <a:ext cx="5173980" cy="5709333"/>
          </a:xfrm>
          <a:prstGeom prst="rect">
            <a:avLst/>
          </a:prstGeom>
          <a:solidFill>
            <a:schemeClr val="accent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 Placeholder 20">
            <a:extLst>
              <a:ext uri="{FF2B5EF4-FFF2-40B4-BE49-F238E27FC236}">
                <a16:creationId xmlns:a16="http://schemas.microsoft.com/office/drawing/2014/main" id="{F917BD43-F62A-46DA-9F0A-2ADE62D120A1}"/>
              </a:ext>
            </a:extLst>
          </p:cNvPr>
          <p:cNvSpPr>
            <a:spLocks noGrp="1"/>
          </p:cNvSpPr>
          <p:nvPr>
            <p:ph type="body" sz="quarter" idx="12" hasCustomPrompt="1"/>
          </p:nvPr>
        </p:nvSpPr>
        <p:spPr>
          <a:xfrm>
            <a:off x="342900" y="1471431"/>
            <a:ext cx="4372824" cy="954591"/>
          </a:xfrm>
          <a:prstGeom prst="rect">
            <a:avLst/>
          </a:prstGeom>
        </p:spPr>
        <p:txBody>
          <a:bodyPr anchor="b"/>
          <a:lstStyle>
            <a:lvl1pPr marL="0" indent="0" algn="l">
              <a:lnSpc>
                <a:spcPct val="100000"/>
              </a:lnSpc>
              <a:spcBef>
                <a:spcPts val="0"/>
              </a:spcBef>
              <a:buNone/>
              <a:defRPr sz="3200" b="1" cap="none" spc="0" baseline="0">
                <a:solidFill>
                  <a:schemeClr val="bg1"/>
                </a:solidFill>
              </a:defRPr>
            </a:lvl1pPr>
            <a:lvl2pPr marL="0" indent="0" algn="l">
              <a:lnSpc>
                <a:spcPct val="100000"/>
              </a:lnSpc>
              <a:spcBef>
                <a:spcPts val="0"/>
              </a:spcBef>
              <a:buNone/>
              <a:defRPr sz="1200" cap="all" spc="0" baseline="0">
                <a:solidFill>
                  <a:schemeClr val="bg1"/>
                </a:solidFill>
              </a:defRPr>
            </a:lvl2pPr>
          </a:lstStyle>
          <a:p>
            <a:pPr lvl="0"/>
            <a:r>
              <a:rPr lang="en-US" dirty="0"/>
              <a:t>Cover Slide</a:t>
            </a:r>
          </a:p>
        </p:txBody>
      </p:sp>
      <p:cxnSp>
        <p:nvCxnSpPr>
          <p:cNvPr id="16" name="Straight Connector 15">
            <a:extLst>
              <a:ext uri="{FF2B5EF4-FFF2-40B4-BE49-F238E27FC236}">
                <a16:creationId xmlns:a16="http://schemas.microsoft.com/office/drawing/2014/main" id="{08507C62-6D34-4332-A8F6-571C806A089C}"/>
              </a:ext>
            </a:extLst>
          </p:cNvPr>
          <p:cNvCxnSpPr>
            <a:cxnSpLocks/>
          </p:cNvCxnSpPr>
          <p:nvPr userDrawn="1"/>
        </p:nvCxnSpPr>
        <p:spPr>
          <a:xfrm>
            <a:off x="1696284" y="5370159"/>
            <a:ext cx="0" cy="646331"/>
          </a:xfrm>
          <a:prstGeom prst="line">
            <a:avLst/>
          </a:prstGeom>
          <a:ln>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EA7ED31-1275-4851-943F-FD4F3B25823A}"/>
              </a:ext>
            </a:extLst>
          </p:cNvPr>
          <p:cNvSpPr txBox="1"/>
          <p:nvPr userDrawn="1"/>
        </p:nvSpPr>
        <p:spPr>
          <a:xfrm>
            <a:off x="342900" y="3121301"/>
            <a:ext cx="4381500" cy="184666"/>
          </a:xfrm>
          <a:prstGeom prst="rect">
            <a:avLst/>
          </a:prstGeom>
          <a:noFill/>
        </p:spPr>
        <p:txBody>
          <a:bodyPr wrap="square" lIns="0" tIns="0" rIns="0" bIns="0" rtlCol="0" anchor="ctr" anchorCtr="0">
            <a:spAutoFit/>
          </a:bodyPr>
          <a:lstStyle/>
          <a:p>
            <a:r>
              <a:rPr lang="en-US" sz="1200" b="1" dirty="0">
                <a:solidFill>
                  <a:prstClr val="white"/>
                </a:solidFill>
              </a:rPr>
              <a:t>Introducing:</a:t>
            </a:r>
          </a:p>
        </p:txBody>
      </p:sp>
      <p:sp>
        <p:nvSpPr>
          <p:cNvPr id="36" name="TextBox 35">
            <a:extLst>
              <a:ext uri="{FF2B5EF4-FFF2-40B4-BE49-F238E27FC236}">
                <a16:creationId xmlns:a16="http://schemas.microsoft.com/office/drawing/2014/main" id="{5C84DB27-ACD6-4B1E-A377-14FDADA83ABE}"/>
              </a:ext>
            </a:extLst>
          </p:cNvPr>
          <p:cNvSpPr txBox="1"/>
          <p:nvPr userDrawn="1"/>
        </p:nvSpPr>
        <p:spPr>
          <a:xfrm>
            <a:off x="342900" y="5416325"/>
            <a:ext cx="1098713" cy="569387"/>
          </a:xfrm>
          <a:prstGeom prst="rect">
            <a:avLst/>
          </a:prstGeom>
          <a:noFill/>
        </p:spPr>
        <p:txBody>
          <a:bodyPr wrap="square" lIns="0" tIns="0" rIns="0" bIns="0" rtlCol="0">
            <a:spAutoFit/>
          </a:bodyPr>
          <a:lstStyle/>
          <a:p>
            <a:r>
              <a:rPr lang="sv-SE" sz="1000" b="1" dirty="0">
                <a:solidFill>
                  <a:srgbClr val="1F2A44"/>
                </a:solidFill>
              </a:rPr>
              <a:t>RM1</a:t>
            </a:r>
            <a:r>
              <a:rPr lang="fr-FR" sz="1000" b="1" baseline="30000" dirty="0">
                <a:solidFill>
                  <a:srgbClr val="1F2A44"/>
                </a:solidFill>
              </a:rPr>
              <a:t>®</a:t>
            </a:r>
            <a:endParaRPr lang="sv-SE" sz="1000" b="1" dirty="0">
              <a:solidFill>
                <a:srgbClr val="1F2A44"/>
              </a:solidFill>
            </a:endParaRPr>
          </a:p>
          <a:p>
            <a:r>
              <a:rPr lang="sv-SE" sz="900" dirty="0">
                <a:solidFill>
                  <a:prstClr val="white"/>
                </a:solidFill>
              </a:rPr>
              <a:t>Title</a:t>
            </a:r>
          </a:p>
          <a:p>
            <a:r>
              <a:rPr lang="sv-SE" sz="900" dirty="0">
                <a:solidFill>
                  <a:prstClr val="white"/>
                </a:solidFill>
              </a:rPr>
              <a:t>(717) 291-1234</a:t>
            </a:r>
          </a:p>
          <a:p>
            <a:r>
              <a:rPr lang="sv-SE" sz="900" dirty="0">
                <a:solidFill>
                  <a:prstClr val="white"/>
                </a:solidFill>
              </a:rPr>
              <a:t>AName@fult.com</a:t>
            </a:r>
          </a:p>
        </p:txBody>
      </p:sp>
      <p:sp>
        <p:nvSpPr>
          <p:cNvPr id="37" name="TextBox 36">
            <a:extLst>
              <a:ext uri="{FF2B5EF4-FFF2-40B4-BE49-F238E27FC236}">
                <a16:creationId xmlns:a16="http://schemas.microsoft.com/office/drawing/2014/main" id="{2E8619BF-C93B-41B5-91BB-527466E24EE8}"/>
              </a:ext>
            </a:extLst>
          </p:cNvPr>
          <p:cNvSpPr txBox="1"/>
          <p:nvPr userDrawn="1"/>
        </p:nvSpPr>
        <p:spPr>
          <a:xfrm>
            <a:off x="1950955" y="5416325"/>
            <a:ext cx="1098713" cy="569387"/>
          </a:xfrm>
          <a:prstGeom prst="rect">
            <a:avLst/>
          </a:prstGeom>
          <a:noFill/>
        </p:spPr>
        <p:txBody>
          <a:bodyPr wrap="square" lIns="0" tIns="0" rIns="0" bIns="0" rtlCol="0">
            <a:spAutoFit/>
          </a:bodyPr>
          <a:lstStyle/>
          <a:p>
            <a:r>
              <a:rPr lang="sv-SE" sz="1000" b="1" dirty="0">
                <a:solidFill>
                  <a:srgbClr val="1F2A44"/>
                </a:solidFill>
              </a:rPr>
              <a:t>PM1</a:t>
            </a:r>
            <a:r>
              <a:rPr lang="fr-FR" sz="1000" b="1" dirty="0">
                <a:solidFill>
                  <a:srgbClr val="1F2A44"/>
                </a:solidFill>
              </a:rPr>
              <a:t>®</a:t>
            </a:r>
            <a:endParaRPr lang="sv-SE" sz="1000" b="1" dirty="0">
              <a:solidFill>
                <a:srgbClr val="1F2A44"/>
              </a:solidFill>
            </a:endParaRPr>
          </a:p>
          <a:p>
            <a:r>
              <a:rPr lang="sv-SE" sz="900" dirty="0">
                <a:solidFill>
                  <a:prstClr val="white"/>
                </a:solidFill>
              </a:rPr>
              <a:t>Title</a:t>
            </a:r>
          </a:p>
          <a:p>
            <a:r>
              <a:rPr lang="sv-SE" sz="900" dirty="0">
                <a:solidFill>
                  <a:prstClr val="white"/>
                </a:solidFill>
              </a:rPr>
              <a:t>(717) 291-1234</a:t>
            </a:r>
          </a:p>
          <a:p>
            <a:r>
              <a:rPr lang="sv-SE" sz="900" dirty="0">
                <a:solidFill>
                  <a:prstClr val="white"/>
                </a:solidFill>
              </a:rPr>
              <a:t>AName@fult.com</a:t>
            </a:r>
          </a:p>
        </p:txBody>
      </p:sp>
      <p:sp>
        <p:nvSpPr>
          <p:cNvPr id="38" name="TextBox 37">
            <a:extLst>
              <a:ext uri="{FF2B5EF4-FFF2-40B4-BE49-F238E27FC236}">
                <a16:creationId xmlns:a16="http://schemas.microsoft.com/office/drawing/2014/main" id="{DFD50B6A-263C-4648-B0E4-8337A0CCBA03}"/>
              </a:ext>
            </a:extLst>
          </p:cNvPr>
          <p:cNvSpPr txBox="1"/>
          <p:nvPr userDrawn="1"/>
        </p:nvSpPr>
        <p:spPr>
          <a:xfrm>
            <a:off x="3559011" y="5416325"/>
            <a:ext cx="1098713" cy="569387"/>
          </a:xfrm>
          <a:prstGeom prst="rect">
            <a:avLst/>
          </a:prstGeom>
          <a:noFill/>
        </p:spPr>
        <p:txBody>
          <a:bodyPr wrap="square" lIns="0" tIns="0" rIns="0" bIns="0" rtlCol="0">
            <a:spAutoFit/>
          </a:bodyPr>
          <a:lstStyle/>
          <a:p>
            <a:r>
              <a:rPr lang="sv-SE" sz="1000" b="1" dirty="0">
                <a:solidFill>
                  <a:srgbClr val="1F2A44"/>
                </a:solidFill>
              </a:rPr>
              <a:t>Planner1</a:t>
            </a:r>
            <a:r>
              <a:rPr lang="fr-FR" sz="1000" b="1" dirty="0">
                <a:solidFill>
                  <a:srgbClr val="1F2A44"/>
                </a:solidFill>
              </a:rPr>
              <a:t>®</a:t>
            </a:r>
            <a:endParaRPr lang="sv-SE" sz="1000" b="1" dirty="0">
              <a:solidFill>
                <a:srgbClr val="1F2A44"/>
              </a:solidFill>
            </a:endParaRPr>
          </a:p>
          <a:p>
            <a:r>
              <a:rPr lang="sv-SE" sz="900" dirty="0">
                <a:solidFill>
                  <a:prstClr val="white"/>
                </a:solidFill>
              </a:rPr>
              <a:t>Title</a:t>
            </a:r>
          </a:p>
          <a:p>
            <a:r>
              <a:rPr lang="sv-SE" sz="900" dirty="0">
                <a:solidFill>
                  <a:prstClr val="white"/>
                </a:solidFill>
              </a:rPr>
              <a:t>(717) 291-1234</a:t>
            </a:r>
          </a:p>
          <a:p>
            <a:r>
              <a:rPr lang="sv-SE" sz="900" dirty="0">
                <a:solidFill>
                  <a:prstClr val="white"/>
                </a:solidFill>
              </a:rPr>
              <a:t>AName@fult.com</a:t>
            </a:r>
          </a:p>
        </p:txBody>
      </p:sp>
      <p:cxnSp>
        <p:nvCxnSpPr>
          <p:cNvPr id="21" name="Straight Connector 20">
            <a:extLst>
              <a:ext uri="{FF2B5EF4-FFF2-40B4-BE49-F238E27FC236}">
                <a16:creationId xmlns:a16="http://schemas.microsoft.com/office/drawing/2014/main" id="{00569C4E-5702-43E8-92B5-79225F0AF10A}"/>
              </a:ext>
            </a:extLst>
          </p:cNvPr>
          <p:cNvCxnSpPr/>
          <p:nvPr userDrawn="1"/>
        </p:nvCxnSpPr>
        <p:spPr>
          <a:xfrm>
            <a:off x="342900" y="2942942"/>
            <a:ext cx="4572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3B5C0F0-62B2-4C7C-AB41-AF7F71713C18}"/>
              </a:ext>
            </a:extLst>
          </p:cNvPr>
          <p:cNvCxnSpPr>
            <a:cxnSpLocks/>
          </p:cNvCxnSpPr>
          <p:nvPr userDrawn="1"/>
        </p:nvCxnSpPr>
        <p:spPr>
          <a:xfrm>
            <a:off x="3304339" y="5370159"/>
            <a:ext cx="0" cy="646331"/>
          </a:xfrm>
          <a:prstGeom prst="line">
            <a:avLst/>
          </a:prstGeom>
          <a:ln>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5FD8FDB-EEC1-4650-A30F-F8A942F89D0C}"/>
              </a:ext>
            </a:extLst>
          </p:cNvPr>
          <p:cNvCxnSpPr>
            <a:cxnSpLocks/>
          </p:cNvCxnSpPr>
          <p:nvPr userDrawn="1"/>
        </p:nvCxnSpPr>
        <p:spPr>
          <a:xfrm>
            <a:off x="342900" y="5204894"/>
            <a:ext cx="4381497" cy="0"/>
          </a:xfrm>
          <a:prstGeom prst="line">
            <a:avLst/>
          </a:prstGeom>
          <a:ln>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sp>
        <p:nvSpPr>
          <p:cNvPr id="48" name="Text Placeholder 47">
            <a:extLst>
              <a:ext uri="{FF2B5EF4-FFF2-40B4-BE49-F238E27FC236}">
                <a16:creationId xmlns:a16="http://schemas.microsoft.com/office/drawing/2014/main" id="{9E43DB49-3E1B-49E5-97A6-67EB67944F05}"/>
              </a:ext>
            </a:extLst>
          </p:cNvPr>
          <p:cNvSpPr>
            <a:spLocks noGrp="1"/>
          </p:cNvSpPr>
          <p:nvPr>
            <p:ph type="body" sz="quarter" idx="13" hasCustomPrompt="1"/>
          </p:nvPr>
        </p:nvSpPr>
        <p:spPr>
          <a:xfrm>
            <a:off x="342900" y="2491556"/>
            <a:ext cx="4381497" cy="241300"/>
          </a:xfrm>
        </p:spPr>
        <p:txBody>
          <a:bodyPr/>
          <a:lstStyle>
            <a:lvl1pPr marL="0" algn="l" defTabSz="914400" rtl="0" eaLnBrk="1" latinLnBrk="0" hangingPunct="1">
              <a:defRPr lang="en-US" sz="1200" b="0" kern="1200" dirty="0" smtClean="0">
                <a:solidFill>
                  <a:schemeClr val="bg1"/>
                </a:solidFill>
                <a:latin typeface="+mn-lt"/>
                <a:ea typeface="+mn-ea"/>
                <a:cs typeface="+mn-cs"/>
              </a:defRPr>
            </a:lvl1pPr>
            <a:lvl2pPr marL="0" algn="l" defTabSz="914400" rtl="0" eaLnBrk="1" latinLnBrk="0" hangingPunct="1">
              <a:defRPr lang="en-US" sz="1200" b="0" kern="1200" dirty="0" smtClean="0">
                <a:solidFill>
                  <a:schemeClr val="bg1"/>
                </a:solidFill>
                <a:latin typeface="+mn-lt"/>
                <a:ea typeface="+mn-ea"/>
                <a:cs typeface="+mn-cs"/>
              </a:defRPr>
            </a:lvl2pPr>
            <a:lvl3pPr marL="0" algn="l" defTabSz="914400" rtl="0" eaLnBrk="1" latinLnBrk="0" hangingPunct="1">
              <a:defRPr lang="en-US" sz="1200" b="0" kern="1200" dirty="0" smtClean="0">
                <a:solidFill>
                  <a:schemeClr val="bg1"/>
                </a:solidFill>
                <a:latin typeface="+mn-lt"/>
                <a:ea typeface="+mn-ea"/>
                <a:cs typeface="+mn-cs"/>
              </a:defRPr>
            </a:lvl3pPr>
            <a:lvl4pPr marL="0" algn="l" defTabSz="914400" rtl="0" eaLnBrk="1" latinLnBrk="0" hangingPunct="1">
              <a:defRPr lang="en-US" sz="1200" b="0" kern="1200" dirty="0" smtClean="0">
                <a:solidFill>
                  <a:schemeClr val="bg1"/>
                </a:solidFill>
                <a:latin typeface="+mn-lt"/>
                <a:ea typeface="+mn-ea"/>
                <a:cs typeface="+mn-cs"/>
              </a:defRPr>
            </a:lvl4pPr>
            <a:lvl5pPr marL="0" algn="l" defTabSz="914400" rtl="0" eaLnBrk="1" latinLnBrk="0" hangingPunct="1">
              <a:defRPr lang="en-US" sz="1200" b="0" kern="1200" dirty="0">
                <a:solidFill>
                  <a:schemeClr val="bg1"/>
                </a:solidFill>
                <a:latin typeface="+mn-lt"/>
                <a:ea typeface="+mn-ea"/>
                <a:cs typeface="+mn-cs"/>
              </a:defRPr>
            </a:lvl5pPr>
          </a:lstStyle>
          <a:p>
            <a:pPr lvl="0"/>
            <a:r>
              <a:rPr lang="en-US" dirty="0"/>
              <a:t>Subtitle</a:t>
            </a:r>
          </a:p>
        </p:txBody>
      </p:sp>
      <p:pic>
        <p:nvPicPr>
          <p:cNvPr id="68" name="Graphic 67">
            <a:extLst>
              <a:ext uri="{FF2B5EF4-FFF2-40B4-BE49-F238E27FC236}">
                <a16:creationId xmlns:a16="http://schemas.microsoft.com/office/drawing/2014/main" id="{731C4F48-92ED-4D3B-9740-10967E05D1CC}"/>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48433" y="3485683"/>
            <a:ext cx="327842" cy="327842"/>
          </a:xfrm>
          <a:prstGeom prst="rect">
            <a:avLst/>
          </a:prstGeom>
        </p:spPr>
      </p:pic>
      <p:pic>
        <p:nvPicPr>
          <p:cNvPr id="69" name="Graphic 68">
            <a:extLst>
              <a:ext uri="{FF2B5EF4-FFF2-40B4-BE49-F238E27FC236}">
                <a16:creationId xmlns:a16="http://schemas.microsoft.com/office/drawing/2014/main" id="{B88C9630-970C-4C59-A20B-5ABAE871280E}"/>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48433" y="4095463"/>
            <a:ext cx="327842" cy="327842"/>
          </a:xfrm>
          <a:prstGeom prst="rect">
            <a:avLst/>
          </a:prstGeom>
        </p:spPr>
      </p:pic>
      <p:pic>
        <p:nvPicPr>
          <p:cNvPr id="70" name="Graphic 69">
            <a:extLst>
              <a:ext uri="{FF2B5EF4-FFF2-40B4-BE49-F238E27FC236}">
                <a16:creationId xmlns:a16="http://schemas.microsoft.com/office/drawing/2014/main" id="{AB39F862-46FF-42A7-8EE2-7DA757736F97}"/>
              </a:ext>
            </a:extLst>
          </p:cNvPr>
          <p:cNvPicPr>
            <a:picLocks noChangeAspect="1"/>
          </p:cNvPicPr>
          <p:nvPr userDrawn="1"/>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348433" y="4706043"/>
            <a:ext cx="327842" cy="327842"/>
          </a:xfrm>
          <a:prstGeom prst="rect">
            <a:avLst/>
          </a:prstGeom>
        </p:spPr>
      </p:pic>
      <p:sp>
        <p:nvSpPr>
          <p:cNvPr id="75" name="TextBox 74">
            <a:extLst>
              <a:ext uri="{FF2B5EF4-FFF2-40B4-BE49-F238E27FC236}">
                <a16:creationId xmlns:a16="http://schemas.microsoft.com/office/drawing/2014/main" id="{A376B00E-2F88-43DC-B165-BF1D5928DBF0}"/>
              </a:ext>
            </a:extLst>
          </p:cNvPr>
          <p:cNvSpPr txBox="1"/>
          <p:nvPr userDrawn="1"/>
        </p:nvSpPr>
        <p:spPr>
          <a:xfrm>
            <a:off x="800100" y="3564532"/>
            <a:ext cx="1642321" cy="161583"/>
          </a:xfrm>
          <a:prstGeom prst="rect">
            <a:avLst/>
          </a:prstGeom>
          <a:noFill/>
        </p:spPr>
        <p:txBody>
          <a:bodyPr wrap="square" lIns="0" tIns="0" rIns="0" bIns="0" rtlCol="0">
            <a:spAutoFit/>
          </a:bodyPr>
          <a:lstStyle/>
          <a:p>
            <a:r>
              <a:rPr lang="sv-SE" sz="1050" dirty="0">
                <a:solidFill>
                  <a:prstClr val="white"/>
                </a:solidFill>
              </a:rPr>
              <a:t>Firm Overview</a:t>
            </a:r>
          </a:p>
        </p:txBody>
      </p:sp>
      <p:sp>
        <p:nvSpPr>
          <p:cNvPr id="81" name="TextBox 80">
            <a:extLst>
              <a:ext uri="{FF2B5EF4-FFF2-40B4-BE49-F238E27FC236}">
                <a16:creationId xmlns:a16="http://schemas.microsoft.com/office/drawing/2014/main" id="{3910E940-2E9E-4FF2-95DC-AEDC31AF80E5}"/>
              </a:ext>
            </a:extLst>
          </p:cNvPr>
          <p:cNvSpPr txBox="1"/>
          <p:nvPr userDrawn="1"/>
        </p:nvSpPr>
        <p:spPr>
          <a:xfrm>
            <a:off x="800100" y="4179931"/>
            <a:ext cx="1642321" cy="161583"/>
          </a:xfrm>
          <a:prstGeom prst="rect">
            <a:avLst/>
          </a:prstGeom>
          <a:noFill/>
        </p:spPr>
        <p:txBody>
          <a:bodyPr wrap="square" lIns="0" tIns="0" rIns="0" bIns="0" rtlCol="0">
            <a:spAutoFit/>
          </a:bodyPr>
          <a:lstStyle/>
          <a:p>
            <a:r>
              <a:rPr lang="sv-SE" sz="1050" dirty="0">
                <a:solidFill>
                  <a:prstClr val="white"/>
                </a:solidFill>
              </a:rPr>
              <a:t>Team Approach</a:t>
            </a:r>
          </a:p>
        </p:txBody>
      </p:sp>
      <p:sp>
        <p:nvSpPr>
          <p:cNvPr id="82" name="TextBox 81">
            <a:extLst>
              <a:ext uri="{FF2B5EF4-FFF2-40B4-BE49-F238E27FC236}">
                <a16:creationId xmlns:a16="http://schemas.microsoft.com/office/drawing/2014/main" id="{B58EE28D-875A-49E2-8366-95948737F20B}"/>
              </a:ext>
            </a:extLst>
          </p:cNvPr>
          <p:cNvSpPr txBox="1"/>
          <p:nvPr userDrawn="1"/>
        </p:nvSpPr>
        <p:spPr>
          <a:xfrm>
            <a:off x="800100" y="4795331"/>
            <a:ext cx="1642321" cy="161583"/>
          </a:xfrm>
          <a:prstGeom prst="rect">
            <a:avLst/>
          </a:prstGeom>
          <a:noFill/>
        </p:spPr>
        <p:txBody>
          <a:bodyPr wrap="square" lIns="0" tIns="0" rIns="0" bIns="0" rtlCol="0">
            <a:spAutoFit/>
          </a:bodyPr>
          <a:lstStyle/>
          <a:p>
            <a:r>
              <a:rPr lang="sv-SE" sz="1050" dirty="0">
                <a:solidFill>
                  <a:prstClr val="white"/>
                </a:solidFill>
              </a:rPr>
              <a:t>Wealth Planning</a:t>
            </a:r>
          </a:p>
        </p:txBody>
      </p:sp>
      <p:cxnSp>
        <p:nvCxnSpPr>
          <p:cNvPr id="92" name="Straight Connector 91">
            <a:extLst>
              <a:ext uri="{FF2B5EF4-FFF2-40B4-BE49-F238E27FC236}">
                <a16:creationId xmlns:a16="http://schemas.microsoft.com/office/drawing/2014/main" id="{683EE7B5-F1AF-4617-A1C3-31BCD91EBE46}"/>
              </a:ext>
            </a:extLst>
          </p:cNvPr>
          <p:cNvCxnSpPr/>
          <p:nvPr userDrawn="1"/>
        </p:nvCxnSpPr>
        <p:spPr>
          <a:xfrm>
            <a:off x="800100" y="3953023"/>
            <a:ext cx="1576805" cy="0"/>
          </a:xfrm>
          <a:prstGeom prst="line">
            <a:avLst/>
          </a:prstGeom>
          <a:ln>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3E852CC-8459-43D3-8139-F509027B8AE3}"/>
              </a:ext>
            </a:extLst>
          </p:cNvPr>
          <p:cNvCxnSpPr/>
          <p:nvPr userDrawn="1"/>
        </p:nvCxnSpPr>
        <p:spPr>
          <a:xfrm>
            <a:off x="800100" y="4568422"/>
            <a:ext cx="1576805" cy="0"/>
          </a:xfrm>
          <a:prstGeom prst="line">
            <a:avLst/>
          </a:prstGeom>
          <a:ln>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pic>
        <p:nvPicPr>
          <p:cNvPr id="96" name="Graphic 95">
            <a:extLst>
              <a:ext uri="{FF2B5EF4-FFF2-40B4-BE49-F238E27FC236}">
                <a16:creationId xmlns:a16="http://schemas.microsoft.com/office/drawing/2014/main" id="{3E33A7EE-7EFA-414E-8773-F53492BA49EE}"/>
              </a:ext>
            </a:extLst>
          </p:cNvPr>
          <p:cNvPicPr>
            <a:picLocks noChangeAspect="1"/>
          </p:cNvPicPr>
          <p:nvPr userDrawn="1"/>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2635563" y="3485683"/>
            <a:ext cx="327842" cy="327842"/>
          </a:xfrm>
          <a:prstGeom prst="rect">
            <a:avLst/>
          </a:prstGeom>
        </p:spPr>
      </p:pic>
      <p:pic>
        <p:nvPicPr>
          <p:cNvPr id="97" name="Graphic 96">
            <a:extLst>
              <a:ext uri="{FF2B5EF4-FFF2-40B4-BE49-F238E27FC236}">
                <a16:creationId xmlns:a16="http://schemas.microsoft.com/office/drawing/2014/main" id="{12A43E55-446D-4A95-BD5B-2F12CAC4C687}"/>
              </a:ext>
            </a:extLst>
          </p:cNvPr>
          <p:cNvPicPr>
            <a:picLocks noChangeAspect="1"/>
          </p:cNvPicPr>
          <p:nvPr userDrawn="1"/>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2635563" y="4095463"/>
            <a:ext cx="327842" cy="327842"/>
          </a:xfrm>
          <a:prstGeom prst="rect">
            <a:avLst/>
          </a:prstGeom>
        </p:spPr>
      </p:pic>
      <p:sp>
        <p:nvSpPr>
          <p:cNvPr id="98" name="TextBox 97">
            <a:extLst>
              <a:ext uri="{FF2B5EF4-FFF2-40B4-BE49-F238E27FC236}">
                <a16:creationId xmlns:a16="http://schemas.microsoft.com/office/drawing/2014/main" id="{5BBCD423-7C60-4644-9D90-802C418F0DA3}"/>
              </a:ext>
            </a:extLst>
          </p:cNvPr>
          <p:cNvSpPr txBox="1"/>
          <p:nvPr userDrawn="1"/>
        </p:nvSpPr>
        <p:spPr>
          <a:xfrm>
            <a:off x="3087230" y="3568813"/>
            <a:ext cx="1642321" cy="161583"/>
          </a:xfrm>
          <a:prstGeom prst="rect">
            <a:avLst/>
          </a:prstGeom>
          <a:noFill/>
        </p:spPr>
        <p:txBody>
          <a:bodyPr wrap="square" lIns="0" tIns="0" rIns="0" bIns="0" rtlCol="0">
            <a:spAutoFit/>
          </a:bodyPr>
          <a:lstStyle/>
          <a:p>
            <a:r>
              <a:rPr lang="sv-SE" sz="1050" dirty="0">
                <a:solidFill>
                  <a:prstClr val="white"/>
                </a:solidFill>
              </a:rPr>
              <a:t>Investment Management</a:t>
            </a:r>
          </a:p>
        </p:txBody>
      </p:sp>
      <p:sp>
        <p:nvSpPr>
          <p:cNvPr id="99" name="TextBox 98">
            <a:extLst>
              <a:ext uri="{FF2B5EF4-FFF2-40B4-BE49-F238E27FC236}">
                <a16:creationId xmlns:a16="http://schemas.microsoft.com/office/drawing/2014/main" id="{6BBBB9C3-53C0-49DD-9789-8D62B2229AC1}"/>
              </a:ext>
            </a:extLst>
          </p:cNvPr>
          <p:cNvSpPr txBox="1"/>
          <p:nvPr userDrawn="1"/>
        </p:nvSpPr>
        <p:spPr>
          <a:xfrm>
            <a:off x="3087230" y="4179931"/>
            <a:ext cx="1642321" cy="161583"/>
          </a:xfrm>
          <a:prstGeom prst="rect">
            <a:avLst/>
          </a:prstGeom>
          <a:noFill/>
        </p:spPr>
        <p:txBody>
          <a:bodyPr wrap="square" lIns="0" tIns="0" rIns="0" bIns="0" rtlCol="0">
            <a:spAutoFit/>
          </a:bodyPr>
          <a:lstStyle/>
          <a:p>
            <a:r>
              <a:rPr lang="sv-SE" sz="1050" dirty="0">
                <a:solidFill>
                  <a:prstClr val="white"/>
                </a:solidFill>
              </a:rPr>
              <a:t>Portfolio Strategy</a:t>
            </a:r>
          </a:p>
        </p:txBody>
      </p:sp>
      <p:cxnSp>
        <p:nvCxnSpPr>
          <p:cNvPr id="100" name="Straight Connector 99">
            <a:extLst>
              <a:ext uri="{FF2B5EF4-FFF2-40B4-BE49-F238E27FC236}">
                <a16:creationId xmlns:a16="http://schemas.microsoft.com/office/drawing/2014/main" id="{0577E3CC-2EC6-4754-873A-DBE9C7347F65}"/>
              </a:ext>
            </a:extLst>
          </p:cNvPr>
          <p:cNvCxnSpPr/>
          <p:nvPr userDrawn="1"/>
        </p:nvCxnSpPr>
        <p:spPr>
          <a:xfrm>
            <a:off x="3087230" y="3953023"/>
            <a:ext cx="1576805" cy="0"/>
          </a:xfrm>
          <a:prstGeom prst="line">
            <a:avLst/>
          </a:prstGeom>
          <a:ln>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89BF0C65-F368-4EDD-8C00-3957A4A1E7AD}"/>
              </a:ext>
            </a:extLst>
          </p:cNvPr>
          <p:cNvGrpSpPr/>
          <p:nvPr userDrawn="1"/>
        </p:nvGrpSpPr>
        <p:grpSpPr>
          <a:xfrm>
            <a:off x="342901" y="872288"/>
            <a:ext cx="4314823" cy="443956"/>
            <a:chOff x="342901" y="824375"/>
            <a:chExt cx="5628015" cy="579072"/>
          </a:xfrm>
        </p:grpSpPr>
        <p:pic>
          <p:nvPicPr>
            <p:cNvPr id="7" name="Picture 6" descr="A close up of a sign&#10;&#10;Description automatically generated">
              <a:extLst>
                <a:ext uri="{FF2B5EF4-FFF2-40B4-BE49-F238E27FC236}">
                  <a16:creationId xmlns:a16="http://schemas.microsoft.com/office/drawing/2014/main" id="{00B47504-3505-4273-96A3-831DCCC1F97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173083" y="824375"/>
              <a:ext cx="2797833" cy="579072"/>
            </a:xfrm>
            <a:prstGeom prst="rect">
              <a:avLst/>
            </a:prstGeom>
          </p:spPr>
        </p:pic>
        <p:pic>
          <p:nvPicPr>
            <p:cNvPr id="40" name="Picture 39" descr="A picture containing drawing, light&#10;&#10;Description automatically generated">
              <a:extLst>
                <a:ext uri="{FF2B5EF4-FFF2-40B4-BE49-F238E27FC236}">
                  <a16:creationId xmlns:a16="http://schemas.microsoft.com/office/drawing/2014/main" id="{7A8B4E84-D763-446B-BA20-1502931C0D9D}"/>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3694"/>
            <a:stretch/>
          </p:blipFill>
          <p:spPr>
            <a:xfrm>
              <a:off x="342901" y="824375"/>
              <a:ext cx="2694721" cy="576072"/>
            </a:xfrm>
            <a:prstGeom prst="rect">
              <a:avLst/>
            </a:prstGeom>
          </p:spPr>
        </p:pic>
      </p:grpSp>
    </p:spTree>
    <p:extLst>
      <p:ext uri="{BB962C8B-B14F-4D97-AF65-F5344CB8AC3E}">
        <p14:creationId xmlns:p14="http://schemas.microsoft.com/office/powerpoint/2010/main" val="1581301074"/>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solidFill>
          <a:schemeClr val="bg1"/>
        </a:solidFill>
        <a:effectLst/>
      </p:bgPr>
    </p:bg>
    <p:spTree>
      <p:nvGrpSpPr>
        <p:cNvPr id="1" name=""/>
        <p:cNvGrpSpPr/>
        <p:nvPr/>
      </p:nvGrpSpPr>
      <p:grpSpPr>
        <a:xfrm>
          <a:off x="0" y="0"/>
          <a:ext cx="0" cy="0"/>
          <a:chOff x="0" y="0"/>
          <a:chExt cx="0" cy="0"/>
        </a:xfrm>
      </p:grpSpPr>
      <p:pic>
        <p:nvPicPr>
          <p:cNvPr id="12" name="Picture 11" descr="A person sitting on a couch using a computer&#10;&#10;Description automatically generated">
            <a:extLst>
              <a:ext uri="{FF2B5EF4-FFF2-40B4-BE49-F238E27FC236}">
                <a16:creationId xmlns:a16="http://schemas.microsoft.com/office/drawing/2014/main" id="{A7AEAC38-7F54-4C7F-933C-79608E8650FD}"/>
              </a:ext>
            </a:extLst>
          </p:cNvPr>
          <p:cNvPicPr>
            <a:picLocks noChangeAspect="1"/>
          </p:cNvPicPr>
          <p:nvPr userDrawn="1"/>
        </p:nvPicPr>
        <p:blipFill rotWithShape="1">
          <a:blip r:embed="rId2" cstate="print">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l="9900" b="10040"/>
          <a:stretch/>
        </p:blipFill>
        <p:spPr>
          <a:xfrm>
            <a:off x="0" y="0"/>
            <a:ext cx="9144000" cy="6858000"/>
          </a:xfrm>
          <a:prstGeom prst="rect">
            <a:avLst/>
          </a:prstGeom>
        </p:spPr>
      </p:pic>
      <p:sp>
        <p:nvSpPr>
          <p:cNvPr id="15" name="Rectangle 14">
            <a:extLst>
              <a:ext uri="{FF2B5EF4-FFF2-40B4-BE49-F238E27FC236}">
                <a16:creationId xmlns:a16="http://schemas.microsoft.com/office/drawing/2014/main" id="{D32574AF-17CA-44D6-B519-554565BEF07E}"/>
              </a:ext>
            </a:extLst>
          </p:cNvPr>
          <p:cNvSpPr/>
          <p:nvPr userDrawn="1"/>
        </p:nvSpPr>
        <p:spPr>
          <a:xfrm>
            <a:off x="0" y="0"/>
            <a:ext cx="9144000" cy="6858000"/>
          </a:xfrm>
          <a:prstGeom prst="rect">
            <a:avLst/>
          </a:prstGeom>
          <a:solidFill>
            <a:srgbClr val="86A9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F54F2822-D1CB-4996-BC30-3529C98C7C55}"/>
              </a:ext>
            </a:extLst>
          </p:cNvPr>
          <p:cNvSpPr/>
          <p:nvPr userDrawn="1"/>
        </p:nvSpPr>
        <p:spPr>
          <a:xfrm>
            <a:off x="-1" y="2013999"/>
            <a:ext cx="9144001" cy="2829997"/>
          </a:xfrm>
          <a:prstGeom prst="rect">
            <a:avLst/>
          </a:prstGeom>
          <a:solidFill>
            <a:schemeClr val="accent1">
              <a:alpha val="6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1" name="Picture 20" descr="A close up of a sign&#10;&#10;Description automatically generated">
            <a:extLst>
              <a:ext uri="{FF2B5EF4-FFF2-40B4-BE49-F238E27FC236}">
                <a16:creationId xmlns:a16="http://schemas.microsoft.com/office/drawing/2014/main" id="{EC1FD5CE-159E-49D0-A5BA-86E02035687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22979" y="2797936"/>
            <a:ext cx="6098039" cy="1262121"/>
          </a:xfrm>
          <a:prstGeom prst="rect">
            <a:avLst/>
          </a:prstGeom>
        </p:spPr>
      </p:pic>
    </p:spTree>
    <p:extLst>
      <p:ext uri="{BB962C8B-B14F-4D97-AF65-F5344CB8AC3E}">
        <p14:creationId xmlns:p14="http://schemas.microsoft.com/office/powerpoint/2010/main" val="4017389865"/>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F0845F9-C09D-45E0-8EBF-F549384A5725}"/>
              </a:ext>
            </a:extLst>
          </p:cNvPr>
          <p:cNvPicPr>
            <a:picLocks noChangeAspect="1"/>
          </p:cNvPicPr>
          <p:nvPr userDrawn="1"/>
        </p:nvPicPr>
        <p:blipFill rotWithShape="1">
          <a:blip r:embed="rId2" cstate="print">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2795878" y="246743"/>
            <a:ext cx="6346243" cy="6364514"/>
          </a:xfrm>
          <a:prstGeom prst="rect">
            <a:avLst/>
          </a:prstGeom>
        </p:spPr>
      </p:pic>
      <p:sp>
        <p:nvSpPr>
          <p:cNvPr id="6" name="Rectangle 5">
            <a:extLst>
              <a:ext uri="{FF2B5EF4-FFF2-40B4-BE49-F238E27FC236}">
                <a16:creationId xmlns:a16="http://schemas.microsoft.com/office/drawing/2014/main" id="{DABDA778-FB8F-45B4-A720-E617A45B3F31}"/>
              </a:ext>
            </a:extLst>
          </p:cNvPr>
          <p:cNvSpPr/>
          <p:nvPr userDrawn="1"/>
        </p:nvSpPr>
        <p:spPr>
          <a:xfrm>
            <a:off x="0" y="246742"/>
            <a:ext cx="9142121" cy="6364515"/>
          </a:xfrm>
          <a:prstGeom prst="rect">
            <a:avLst/>
          </a:prstGeom>
          <a:solidFill>
            <a:srgbClr val="86A9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a:extLst>
              <a:ext uri="{FF2B5EF4-FFF2-40B4-BE49-F238E27FC236}">
                <a16:creationId xmlns:a16="http://schemas.microsoft.com/office/drawing/2014/main" id="{6467A4ED-A75B-4C90-8265-6355E4E68868}"/>
              </a:ext>
            </a:extLst>
          </p:cNvPr>
          <p:cNvSpPr/>
          <p:nvPr userDrawn="1"/>
        </p:nvSpPr>
        <p:spPr>
          <a:xfrm>
            <a:off x="-1" y="0"/>
            <a:ext cx="3041965" cy="6858000"/>
          </a:xfrm>
          <a:prstGeom prst="rect">
            <a:avLst/>
          </a:prstGeom>
          <a:solidFill>
            <a:schemeClr val="accent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 name="Text Placeholder 20">
            <a:extLst>
              <a:ext uri="{FF2B5EF4-FFF2-40B4-BE49-F238E27FC236}">
                <a16:creationId xmlns:a16="http://schemas.microsoft.com/office/drawing/2014/main" id="{A01467AA-2060-4357-BB4B-6270011DFB5B}"/>
              </a:ext>
            </a:extLst>
          </p:cNvPr>
          <p:cNvSpPr>
            <a:spLocks noGrp="1"/>
          </p:cNvSpPr>
          <p:nvPr>
            <p:ph type="body" sz="quarter" idx="12" hasCustomPrompt="1"/>
          </p:nvPr>
        </p:nvSpPr>
        <p:spPr>
          <a:xfrm>
            <a:off x="342900" y="551969"/>
            <a:ext cx="2197100" cy="1100479"/>
          </a:xfrm>
          <a:prstGeom prst="rect">
            <a:avLst/>
          </a:prstGeom>
        </p:spPr>
        <p:txBody>
          <a:bodyPr anchor="b"/>
          <a:lstStyle>
            <a:lvl1pPr marL="0" indent="0" algn="l">
              <a:lnSpc>
                <a:spcPct val="80000"/>
              </a:lnSpc>
              <a:spcBef>
                <a:spcPts val="0"/>
              </a:spcBef>
              <a:buNone/>
              <a:defRPr sz="2800" b="1" strike="noStrike" cap="none" spc="0" baseline="0">
                <a:solidFill>
                  <a:schemeClr val="bg1"/>
                </a:solidFill>
              </a:defRPr>
            </a:lvl1pPr>
          </a:lstStyle>
          <a:p>
            <a:pPr lvl="0"/>
            <a:r>
              <a:rPr lang="en-US" dirty="0"/>
              <a:t>Divider Slide</a:t>
            </a:r>
          </a:p>
        </p:txBody>
      </p:sp>
      <p:cxnSp>
        <p:nvCxnSpPr>
          <p:cNvPr id="17" name="Straight Connector 16">
            <a:extLst>
              <a:ext uri="{FF2B5EF4-FFF2-40B4-BE49-F238E27FC236}">
                <a16:creationId xmlns:a16="http://schemas.microsoft.com/office/drawing/2014/main" id="{B7320EBE-996D-4029-B14A-382DB2D538F2}"/>
              </a:ext>
            </a:extLst>
          </p:cNvPr>
          <p:cNvCxnSpPr>
            <a:cxnSpLocks/>
          </p:cNvCxnSpPr>
          <p:nvPr userDrawn="1"/>
        </p:nvCxnSpPr>
        <p:spPr>
          <a:xfrm>
            <a:off x="342900" y="1933777"/>
            <a:ext cx="2197100"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5390574"/>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Divider 2">
    <p:bg>
      <p:bgPr>
        <a:solidFill>
          <a:schemeClr val="bg1"/>
        </a:solidFill>
        <a:effectLst/>
      </p:bgPr>
    </p:bg>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24750336-5901-4687-AD28-7E9A74EDCD61}"/>
              </a:ext>
            </a:extLst>
          </p:cNvPr>
          <p:cNvPicPr>
            <a:picLocks noChangeAspect="1" noChangeArrowheads="1"/>
          </p:cNvPicPr>
          <p:nvPr userDrawn="1"/>
        </p:nvPicPr>
        <p:blipFill rotWithShape="1">
          <a:blip r:embed="rId2" cstate="print">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bwMode="auto">
          <a:xfrm>
            <a:off x="2793998" y="246741"/>
            <a:ext cx="6350001" cy="63644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982E5654-AB5E-4F03-AE84-DB29498732A5}"/>
              </a:ext>
            </a:extLst>
          </p:cNvPr>
          <p:cNvSpPr/>
          <p:nvPr userDrawn="1"/>
        </p:nvSpPr>
        <p:spPr>
          <a:xfrm>
            <a:off x="0" y="246740"/>
            <a:ext cx="9143999" cy="6364481"/>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a:extLst>
              <a:ext uri="{FF2B5EF4-FFF2-40B4-BE49-F238E27FC236}">
                <a16:creationId xmlns:a16="http://schemas.microsoft.com/office/drawing/2014/main" id="{6467A4ED-A75B-4C90-8265-6355E4E68868}"/>
              </a:ext>
            </a:extLst>
          </p:cNvPr>
          <p:cNvSpPr/>
          <p:nvPr userDrawn="1"/>
        </p:nvSpPr>
        <p:spPr>
          <a:xfrm>
            <a:off x="-1" y="0"/>
            <a:ext cx="3041965" cy="6858000"/>
          </a:xfrm>
          <a:prstGeom prst="rect">
            <a:avLst/>
          </a:prstGeom>
          <a:solidFill>
            <a:schemeClr val="accent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 name="Text Placeholder 20">
            <a:extLst>
              <a:ext uri="{FF2B5EF4-FFF2-40B4-BE49-F238E27FC236}">
                <a16:creationId xmlns:a16="http://schemas.microsoft.com/office/drawing/2014/main" id="{B6EF1260-D4A6-4A3D-AD2C-C5685F6B0380}"/>
              </a:ext>
            </a:extLst>
          </p:cNvPr>
          <p:cNvSpPr>
            <a:spLocks noGrp="1"/>
          </p:cNvSpPr>
          <p:nvPr>
            <p:ph type="body" sz="quarter" idx="12" hasCustomPrompt="1"/>
          </p:nvPr>
        </p:nvSpPr>
        <p:spPr>
          <a:xfrm>
            <a:off x="320831" y="2444269"/>
            <a:ext cx="2400300" cy="1100479"/>
          </a:xfrm>
          <a:prstGeom prst="rect">
            <a:avLst/>
          </a:prstGeom>
        </p:spPr>
        <p:txBody>
          <a:bodyPr anchor="b"/>
          <a:lstStyle>
            <a:lvl1pPr marL="0" indent="0" algn="l">
              <a:lnSpc>
                <a:spcPct val="80000"/>
              </a:lnSpc>
              <a:spcBef>
                <a:spcPts val="0"/>
              </a:spcBef>
              <a:buNone/>
              <a:defRPr sz="2800" b="1" strike="noStrike" cap="none" spc="0" baseline="0">
                <a:solidFill>
                  <a:schemeClr val="bg1"/>
                </a:solidFill>
              </a:defRPr>
            </a:lvl1pPr>
          </a:lstStyle>
          <a:p>
            <a:pPr lvl="0"/>
            <a:r>
              <a:rPr lang="en-US" dirty="0"/>
              <a:t>Divider Slide</a:t>
            </a:r>
          </a:p>
        </p:txBody>
      </p:sp>
      <p:sp>
        <p:nvSpPr>
          <p:cNvPr id="8" name="Text Placeholder 20">
            <a:extLst>
              <a:ext uri="{FF2B5EF4-FFF2-40B4-BE49-F238E27FC236}">
                <a16:creationId xmlns:a16="http://schemas.microsoft.com/office/drawing/2014/main" id="{F1CF1166-22C8-4A24-9D77-323D1C7721EB}"/>
              </a:ext>
            </a:extLst>
          </p:cNvPr>
          <p:cNvSpPr>
            <a:spLocks noGrp="1"/>
          </p:cNvSpPr>
          <p:nvPr>
            <p:ph type="body" sz="quarter" idx="13" hasCustomPrompt="1"/>
          </p:nvPr>
        </p:nvSpPr>
        <p:spPr>
          <a:xfrm>
            <a:off x="320831" y="4107406"/>
            <a:ext cx="2400300" cy="304800"/>
          </a:xfrm>
          <a:prstGeom prst="rect">
            <a:avLst/>
          </a:prstGeom>
        </p:spPr>
        <p:txBody>
          <a:bodyPr/>
          <a:lstStyle>
            <a:lvl1pPr marL="0" indent="0" algn="l">
              <a:buNone/>
              <a:defRPr sz="1200" b="0" cap="none" spc="0" baseline="0">
                <a:solidFill>
                  <a:schemeClr val="bg1"/>
                </a:solidFill>
              </a:defRPr>
            </a:lvl1pPr>
          </a:lstStyle>
          <a:p>
            <a:pPr lvl="0"/>
            <a:r>
              <a:rPr lang="en-US" dirty="0"/>
              <a:t>Edit master text styles</a:t>
            </a:r>
          </a:p>
        </p:txBody>
      </p:sp>
      <p:cxnSp>
        <p:nvCxnSpPr>
          <p:cNvPr id="9" name="Straight Connector 8">
            <a:extLst>
              <a:ext uri="{FF2B5EF4-FFF2-40B4-BE49-F238E27FC236}">
                <a16:creationId xmlns:a16="http://schemas.microsoft.com/office/drawing/2014/main" id="{862F619B-82B4-426A-B6A9-9231AD5FE36F}"/>
              </a:ext>
            </a:extLst>
          </p:cNvPr>
          <p:cNvCxnSpPr>
            <a:cxnSpLocks/>
          </p:cNvCxnSpPr>
          <p:nvPr userDrawn="1"/>
        </p:nvCxnSpPr>
        <p:spPr>
          <a:xfrm>
            <a:off x="320831" y="3826077"/>
            <a:ext cx="240030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5770994"/>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27059"/>
          <a:stretch/>
        </p:blipFill>
        <p:spPr>
          <a:xfrm>
            <a:off x="2667617" y="305901"/>
            <a:ext cx="6961905" cy="6364481"/>
          </a:xfrm>
          <a:prstGeom prst="rect">
            <a:avLst/>
          </a:prstGeom>
        </p:spPr>
      </p:pic>
      <p:sp>
        <p:nvSpPr>
          <p:cNvPr id="10" name="Rectangle 9">
            <a:extLst>
              <a:ext uri="{FF2B5EF4-FFF2-40B4-BE49-F238E27FC236}">
                <a16:creationId xmlns:a16="http://schemas.microsoft.com/office/drawing/2014/main" id="{982E5654-AB5E-4F03-AE84-DB29498732A5}"/>
              </a:ext>
            </a:extLst>
          </p:cNvPr>
          <p:cNvSpPr/>
          <p:nvPr userDrawn="1"/>
        </p:nvSpPr>
        <p:spPr>
          <a:xfrm>
            <a:off x="495916" y="305901"/>
            <a:ext cx="9143999" cy="6364481"/>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a:extLst>
              <a:ext uri="{FF2B5EF4-FFF2-40B4-BE49-F238E27FC236}">
                <a16:creationId xmlns:a16="http://schemas.microsoft.com/office/drawing/2014/main" id="{6467A4ED-A75B-4C90-8265-6355E4E68868}"/>
              </a:ext>
            </a:extLst>
          </p:cNvPr>
          <p:cNvSpPr/>
          <p:nvPr userDrawn="1"/>
        </p:nvSpPr>
        <p:spPr>
          <a:xfrm>
            <a:off x="-1" y="0"/>
            <a:ext cx="3041965" cy="6858000"/>
          </a:xfrm>
          <a:prstGeom prst="rect">
            <a:avLst/>
          </a:prstGeom>
          <a:solidFill>
            <a:schemeClr val="accent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 name="Text Placeholder 20">
            <a:extLst>
              <a:ext uri="{FF2B5EF4-FFF2-40B4-BE49-F238E27FC236}">
                <a16:creationId xmlns:a16="http://schemas.microsoft.com/office/drawing/2014/main" id="{B6EF1260-D4A6-4A3D-AD2C-C5685F6B0380}"/>
              </a:ext>
            </a:extLst>
          </p:cNvPr>
          <p:cNvSpPr>
            <a:spLocks noGrp="1"/>
          </p:cNvSpPr>
          <p:nvPr>
            <p:ph type="body" sz="quarter" idx="12" hasCustomPrompt="1"/>
          </p:nvPr>
        </p:nvSpPr>
        <p:spPr>
          <a:xfrm>
            <a:off x="320831" y="2444269"/>
            <a:ext cx="2400300" cy="1100479"/>
          </a:xfrm>
          <a:prstGeom prst="rect">
            <a:avLst/>
          </a:prstGeom>
        </p:spPr>
        <p:txBody>
          <a:bodyPr anchor="b"/>
          <a:lstStyle>
            <a:lvl1pPr marL="0" indent="0" algn="l">
              <a:lnSpc>
                <a:spcPct val="80000"/>
              </a:lnSpc>
              <a:spcBef>
                <a:spcPts val="0"/>
              </a:spcBef>
              <a:buNone/>
              <a:defRPr sz="2800" b="1" strike="noStrike" cap="none" spc="0" baseline="0">
                <a:solidFill>
                  <a:schemeClr val="bg1"/>
                </a:solidFill>
              </a:defRPr>
            </a:lvl1pPr>
          </a:lstStyle>
          <a:p>
            <a:pPr lvl="0"/>
            <a:r>
              <a:rPr lang="en-US" dirty="0"/>
              <a:t>Divider Slide</a:t>
            </a:r>
          </a:p>
        </p:txBody>
      </p:sp>
      <p:sp>
        <p:nvSpPr>
          <p:cNvPr id="8" name="Text Placeholder 20">
            <a:extLst>
              <a:ext uri="{FF2B5EF4-FFF2-40B4-BE49-F238E27FC236}">
                <a16:creationId xmlns:a16="http://schemas.microsoft.com/office/drawing/2014/main" id="{F1CF1166-22C8-4A24-9D77-323D1C7721EB}"/>
              </a:ext>
            </a:extLst>
          </p:cNvPr>
          <p:cNvSpPr>
            <a:spLocks noGrp="1"/>
          </p:cNvSpPr>
          <p:nvPr>
            <p:ph type="body" sz="quarter" idx="13" hasCustomPrompt="1"/>
          </p:nvPr>
        </p:nvSpPr>
        <p:spPr>
          <a:xfrm>
            <a:off x="320831" y="4107406"/>
            <a:ext cx="2400300" cy="304800"/>
          </a:xfrm>
          <a:prstGeom prst="rect">
            <a:avLst/>
          </a:prstGeom>
        </p:spPr>
        <p:txBody>
          <a:bodyPr/>
          <a:lstStyle>
            <a:lvl1pPr marL="0" indent="0" algn="l">
              <a:buNone/>
              <a:defRPr sz="1200" b="0" cap="none" spc="0" baseline="0">
                <a:solidFill>
                  <a:schemeClr val="bg1"/>
                </a:solidFill>
              </a:defRPr>
            </a:lvl1pPr>
          </a:lstStyle>
          <a:p>
            <a:pPr lvl="0"/>
            <a:r>
              <a:rPr lang="en-US" dirty="0"/>
              <a:t>Edit master text styles</a:t>
            </a:r>
          </a:p>
        </p:txBody>
      </p:sp>
      <p:cxnSp>
        <p:nvCxnSpPr>
          <p:cNvPr id="9" name="Straight Connector 8">
            <a:extLst>
              <a:ext uri="{FF2B5EF4-FFF2-40B4-BE49-F238E27FC236}">
                <a16:creationId xmlns:a16="http://schemas.microsoft.com/office/drawing/2014/main" id="{862F619B-82B4-426A-B6A9-9231AD5FE36F}"/>
              </a:ext>
            </a:extLst>
          </p:cNvPr>
          <p:cNvCxnSpPr>
            <a:cxnSpLocks/>
          </p:cNvCxnSpPr>
          <p:nvPr userDrawn="1"/>
        </p:nvCxnSpPr>
        <p:spPr>
          <a:xfrm>
            <a:off x="320831" y="3826077"/>
            <a:ext cx="240030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908726"/>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bg1"/>
        </a:solidFill>
        <a:effectLst/>
      </p:bgPr>
    </p:bg>
    <p:spTree>
      <p:nvGrpSpPr>
        <p:cNvPr id="1" name=""/>
        <p:cNvGrpSpPr/>
        <p:nvPr/>
      </p:nvGrpSpPr>
      <p:grpSpPr>
        <a:xfrm>
          <a:off x="0" y="0"/>
          <a:ext cx="0" cy="0"/>
          <a:chOff x="0" y="0"/>
          <a:chExt cx="0" cy="0"/>
        </a:xfrm>
      </p:grpSpPr>
      <p:pic>
        <p:nvPicPr>
          <p:cNvPr id="10" name="Picture 2" descr="Image result for Architecture">
            <a:extLst>
              <a:ext uri="{FF2B5EF4-FFF2-40B4-BE49-F238E27FC236}">
                <a16:creationId xmlns:a16="http://schemas.microsoft.com/office/drawing/2014/main" id="{8452CC71-817F-4B18-97ED-A945C7FCA43B}"/>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29612"/>
          <a:stretch/>
        </p:blipFill>
        <p:spPr bwMode="auto">
          <a:xfrm>
            <a:off x="3041963" y="246743"/>
            <a:ext cx="6102036" cy="63724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44B6AFB-D49C-4AB9-9116-0DAA31B8C60A}"/>
              </a:ext>
            </a:extLst>
          </p:cNvPr>
          <p:cNvSpPr/>
          <p:nvPr userDrawn="1"/>
        </p:nvSpPr>
        <p:spPr>
          <a:xfrm>
            <a:off x="0" y="238782"/>
            <a:ext cx="9144000" cy="6380436"/>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a:extLst>
              <a:ext uri="{FF2B5EF4-FFF2-40B4-BE49-F238E27FC236}">
                <a16:creationId xmlns:a16="http://schemas.microsoft.com/office/drawing/2014/main" id="{6467A4ED-A75B-4C90-8265-6355E4E68868}"/>
              </a:ext>
            </a:extLst>
          </p:cNvPr>
          <p:cNvSpPr/>
          <p:nvPr userDrawn="1"/>
        </p:nvSpPr>
        <p:spPr>
          <a:xfrm>
            <a:off x="-1" y="0"/>
            <a:ext cx="3041965" cy="6858000"/>
          </a:xfrm>
          <a:prstGeom prst="rect">
            <a:avLst/>
          </a:prstGeom>
          <a:solidFill>
            <a:srgbClr val="86A9E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 name="Text Placeholder 20">
            <a:extLst>
              <a:ext uri="{FF2B5EF4-FFF2-40B4-BE49-F238E27FC236}">
                <a16:creationId xmlns:a16="http://schemas.microsoft.com/office/drawing/2014/main" id="{35108004-8C26-4E3A-A29E-118778FFEFE8}"/>
              </a:ext>
            </a:extLst>
          </p:cNvPr>
          <p:cNvSpPr>
            <a:spLocks noGrp="1"/>
          </p:cNvSpPr>
          <p:nvPr>
            <p:ph type="body" sz="quarter" idx="12" hasCustomPrompt="1"/>
          </p:nvPr>
        </p:nvSpPr>
        <p:spPr>
          <a:xfrm>
            <a:off x="320831" y="2444269"/>
            <a:ext cx="2400300" cy="1100479"/>
          </a:xfrm>
          <a:prstGeom prst="rect">
            <a:avLst/>
          </a:prstGeom>
        </p:spPr>
        <p:txBody>
          <a:bodyPr anchor="b"/>
          <a:lstStyle>
            <a:lvl1pPr marL="0" indent="0" algn="l">
              <a:lnSpc>
                <a:spcPct val="80000"/>
              </a:lnSpc>
              <a:spcBef>
                <a:spcPts val="0"/>
              </a:spcBef>
              <a:buNone/>
              <a:defRPr sz="2800" b="1" strike="noStrike" cap="none" spc="0" baseline="0">
                <a:solidFill>
                  <a:schemeClr val="bg1"/>
                </a:solidFill>
              </a:defRPr>
            </a:lvl1pPr>
          </a:lstStyle>
          <a:p>
            <a:pPr lvl="0"/>
            <a:r>
              <a:rPr lang="en-US" dirty="0"/>
              <a:t>Divider Slide</a:t>
            </a:r>
          </a:p>
        </p:txBody>
      </p:sp>
      <p:sp>
        <p:nvSpPr>
          <p:cNvPr id="8" name="Text Placeholder 20">
            <a:extLst>
              <a:ext uri="{FF2B5EF4-FFF2-40B4-BE49-F238E27FC236}">
                <a16:creationId xmlns:a16="http://schemas.microsoft.com/office/drawing/2014/main" id="{080B0CBF-D9AE-4128-838A-3E204FC2789D}"/>
              </a:ext>
            </a:extLst>
          </p:cNvPr>
          <p:cNvSpPr>
            <a:spLocks noGrp="1"/>
          </p:cNvSpPr>
          <p:nvPr>
            <p:ph type="body" sz="quarter" idx="13" hasCustomPrompt="1"/>
          </p:nvPr>
        </p:nvSpPr>
        <p:spPr>
          <a:xfrm>
            <a:off x="320831" y="4107406"/>
            <a:ext cx="2400300" cy="304800"/>
          </a:xfrm>
          <a:prstGeom prst="rect">
            <a:avLst/>
          </a:prstGeom>
        </p:spPr>
        <p:txBody>
          <a:bodyPr/>
          <a:lstStyle>
            <a:lvl1pPr marL="0" indent="0" algn="l">
              <a:buNone/>
              <a:defRPr sz="1200" b="0" cap="none" spc="0" baseline="0">
                <a:solidFill>
                  <a:schemeClr val="bg1"/>
                </a:solidFill>
              </a:defRPr>
            </a:lvl1pPr>
          </a:lstStyle>
          <a:p>
            <a:pPr lvl="0"/>
            <a:r>
              <a:rPr lang="en-US" dirty="0"/>
              <a:t>Edit master text styles</a:t>
            </a:r>
          </a:p>
        </p:txBody>
      </p:sp>
      <p:cxnSp>
        <p:nvCxnSpPr>
          <p:cNvPr id="9" name="Straight Connector 8">
            <a:extLst>
              <a:ext uri="{FF2B5EF4-FFF2-40B4-BE49-F238E27FC236}">
                <a16:creationId xmlns:a16="http://schemas.microsoft.com/office/drawing/2014/main" id="{619A1982-F563-4176-880A-98973373ADCF}"/>
              </a:ext>
            </a:extLst>
          </p:cNvPr>
          <p:cNvCxnSpPr>
            <a:cxnSpLocks/>
          </p:cNvCxnSpPr>
          <p:nvPr userDrawn="1"/>
        </p:nvCxnSpPr>
        <p:spPr>
          <a:xfrm>
            <a:off x="320831" y="3826077"/>
            <a:ext cx="240030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7673693"/>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Divider 3">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21199"/>
          <a:stretch/>
        </p:blipFill>
        <p:spPr>
          <a:xfrm>
            <a:off x="1610314" y="238782"/>
            <a:ext cx="7541778" cy="6380436"/>
          </a:xfrm>
          <a:prstGeom prst="rect">
            <a:avLst/>
          </a:prstGeom>
        </p:spPr>
      </p:pic>
      <p:sp>
        <p:nvSpPr>
          <p:cNvPr id="11" name="Rectangle 10">
            <a:extLst>
              <a:ext uri="{FF2B5EF4-FFF2-40B4-BE49-F238E27FC236}">
                <a16:creationId xmlns:a16="http://schemas.microsoft.com/office/drawing/2014/main" id="{344B6AFB-D49C-4AB9-9116-0DAA31B8C60A}"/>
              </a:ext>
            </a:extLst>
          </p:cNvPr>
          <p:cNvSpPr/>
          <p:nvPr userDrawn="1"/>
        </p:nvSpPr>
        <p:spPr>
          <a:xfrm>
            <a:off x="-1" y="238782"/>
            <a:ext cx="9144000" cy="6380436"/>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a:extLst>
              <a:ext uri="{FF2B5EF4-FFF2-40B4-BE49-F238E27FC236}">
                <a16:creationId xmlns:a16="http://schemas.microsoft.com/office/drawing/2014/main" id="{6467A4ED-A75B-4C90-8265-6355E4E68868}"/>
              </a:ext>
            </a:extLst>
          </p:cNvPr>
          <p:cNvSpPr/>
          <p:nvPr userDrawn="1"/>
        </p:nvSpPr>
        <p:spPr>
          <a:xfrm>
            <a:off x="-1" y="0"/>
            <a:ext cx="3041965" cy="6858000"/>
          </a:xfrm>
          <a:prstGeom prst="rect">
            <a:avLst/>
          </a:prstGeom>
          <a:solidFill>
            <a:schemeClr val="accent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 name="Text Placeholder 20">
            <a:extLst>
              <a:ext uri="{FF2B5EF4-FFF2-40B4-BE49-F238E27FC236}">
                <a16:creationId xmlns:a16="http://schemas.microsoft.com/office/drawing/2014/main" id="{35108004-8C26-4E3A-A29E-118778FFEFE8}"/>
              </a:ext>
            </a:extLst>
          </p:cNvPr>
          <p:cNvSpPr>
            <a:spLocks noGrp="1"/>
          </p:cNvSpPr>
          <p:nvPr>
            <p:ph type="body" sz="quarter" idx="12" hasCustomPrompt="1"/>
          </p:nvPr>
        </p:nvSpPr>
        <p:spPr>
          <a:xfrm>
            <a:off x="320831" y="2444269"/>
            <a:ext cx="2400300" cy="1100479"/>
          </a:xfrm>
          <a:prstGeom prst="rect">
            <a:avLst/>
          </a:prstGeom>
        </p:spPr>
        <p:txBody>
          <a:bodyPr anchor="b"/>
          <a:lstStyle>
            <a:lvl1pPr marL="0" indent="0" algn="l">
              <a:lnSpc>
                <a:spcPct val="80000"/>
              </a:lnSpc>
              <a:spcBef>
                <a:spcPts val="0"/>
              </a:spcBef>
              <a:buNone/>
              <a:defRPr sz="2800" b="1" strike="noStrike" cap="none" spc="0" baseline="0">
                <a:solidFill>
                  <a:schemeClr val="bg1"/>
                </a:solidFill>
              </a:defRPr>
            </a:lvl1pPr>
          </a:lstStyle>
          <a:p>
            <a:pPr lvl="0"/>
            <a:r>
              <a:rPr lang="en-US" dirty="0"/>
              <a:t>Divider Slide</a:t>
            </a:r>
          </a:p>
        </p:txBody>
      </p:sp>
      <p:sp>
        <p:nvSpPr>
          <p:cNvPr id="8" name="Text Placeholder 20">
            <a:extLst>
              <a:ext uri="{FF2B5EF4-FFF2-40B4-BE49-F238E27FC236}">
                <a16:creationId xmlns:a16="http://schemas.microsoft.com/office/drawing/2014/main" id="{080B0CBF-D9AE-4128-838A-3E204FC2789D}"/>
              </a:ext>
            </a:extLst>
          </p:cNvPr>
          <p:cNvSpPr>
            <a:spLocks noGrp="1"/>
          </p:cNvSpPr>
          <p:nvPr>
            <p:ph type="body" sz="quarter" idx="13" hasCustomPrompt="1"/>
          </p:nvPr>
        </p:nvSpPr>
        <p:spPr>
          <a:xfrm>
            <a:off x="320831" y="4107406"/>
            <a:ext cx="2400300" cy="304800"/>
          </a:xfrm>
          <a:prstGeom prst="rect">
            <a:avLst/>
          </a:prstGeom>
        </p:spPr>
        <p:txBody>
          <a:bodyPr/>
          <a:lstStyle>
            <a:lvl1pPr marL="0" indent="0" algn="l">
              <a:buNone/>
              <a:defRPr sz="1200" b="0" cap="none" spc="0" baseline="0">
                <a:solidFill>
                  <a:schemeClr val="bg1"/>
                </a:solidFill>
              </a:defRPr>
            </a:lvl1pPr>
          </a:lstStyle>
          <a:p>
            <a:pPr lvl="0"/>
            <a:r>
              <a:rPr lang="en-US" dirty="0"/>
              <a:t>Edit master text styles</a:t>
            </a:r>
          </a:p>
        </p:txBody>
      </p:sp>
      <p:cxnSp>
        <p:nvCxnSpPr>
          <p:cNvPr id="9" name="Straight Connector 8">
            <a:extLst>
              <a:ext uri="{FF2B5EF4-FFF2-40B4-BE49-F238E27FC236}">
                <a16:creationId xmlns:a16="http://schemas.microsoft.com/office/drawing/2014/main" id="{619A1982-F563-4176-880A-98973373ADCF}"/>
              </a:ext>
            </a:extLst>
          </p:cNvPr>
          <p:cNvCxnSpPr>
            <a:cxnSpLocks/>
          </p:cNvCxnSpPr>
          <p:nvPr userDrawn="1"/>
        </p:nvCxnSpPr>
        <p:spPr>
          <a:xfrm>
            <a:off x="320831" y="3826077"/>
            <a:ext cx="240030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3289556"/>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bg1"/>
        </a:solidFill>
        <a:effectLst/>
      </p:bgPr>
    </p:bg>
    <p:spTree>
      <p:nvGrpSpPr>
        <p:cNvPr id="1" name=""/>
        <p:cNvGrpSpPr/>
        <p:nvPr/>
      </p:nvGrpSpPr>
      <p:grpSpPr>
        <a:xfrm>
          <a:off x="0" y="0"/>
          <a:ext cx="0" cy="0"/>
          <a:chOff x="0" y="0"/>
          <a:chExt cx="0" cy="0"/>
        </a:xfrm>
      </p:grpSpPr>
      <p:pic>
        <p:nvPicPr>
          <p:cNvPr id="4098" name="Picture 2" descr="Image result for meeting">
            <a:extLst>
              <a:ext uri="{FF2B5EF4-FFF2-40B4-BE49-F238E27FC236}">
                <a16:creationId xmlns:a16="http://schemas.microsoft.com/office/drawing/2014/main" id="{1D7223B9-6F9C-423B-96D7-965D24E1AA3C}"/>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32170" r="3879"/>
          <a:stretch/>
        </p:blipFill>
        <p:spPr bwMode="auto">
          <a:xfrm>
            <a:off x="3041962" y="246741"/>
            <a:ext cx="6102037" cy="636448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D416131-B944-48C3-8A0A-EC074D5BC10C}"/>
              </a:ext>
            </a:extLst>
          </p:cNvPr>
          <p:cNvSpPr/>
          <p:nvPr userDrawn="1"/>
        </p:nvSpPr>
        <p:spPr>
          <a:xfrm>
            <a:off x="0" y="246740"/>
            <a:ext cx="9144000" cy="6364485"/>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a:extLst>
              <a:ext uri="{FF2B5EF4-FFF2-40B4-BE49-F238E27FC236}">
                <a16:creationId xmlns:a16="http://schemas.microsoft.com/office/drawing/2014/main" id="{6467A4ED-A75B-4C90-8265-6355E4E68868}"/>
              </a:ext>
            </a:extLst>
          </p:cNvPr>
          <p:cNvSpPr/>
          <p:nvPr userDrawn="1"/>
        </p:nvSpPr>
        <p:spPr>
          <a:xfrm>
            <a:off x="0" y="-18"/>
            <a:ext cx="3041965" cy="6858000"/>
          </a:xfrm>
          <a:prstGeom prst="rect">
            <a:avLst/>
          </a:prstGeom>
          <a:solidFill>
            <a:srgbClr val="86A9E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 name="Text Placeholder 20">
            <a:extLst>
              <a:ext uri="{FF2B5EF4-FFF2-40B4-BE49-F238E27FC236}">
                <a16:creationId xmlns:a16="http://schemas.microsoft.com/office/drawing/2014/main" id="{A01467AA-2060-4357-BB4B-6270011DFB5B}"/>
              </a:ext>
            </a:extLst>
          </p:cNvPr>
          <p:cNvSpPr>
            <a:spLocks noGrp="1"/>
          </p:cNvSpPr>
          <p:nvPr>
            <p:ph type="body" sz="quarter" idx="12" hasCustomPrompt="1"/>
          </p:nvPr>
        </p:nvSpPr>
        <p:spPr>
          <a:xfrm>
            <a:off x="320831" y="2444269"/>
            <a:ext cx="2400300" cy="1100479"/>
          </a:xfrm>
          <a:prstGeom prst="rect">
            <a:avLst/>
          </a:prstGeom>
        </p:spPr>
        <p:txBody>
          <a:bodyPr anchor="b"/>
          <a:lstStyle>
            <a:lvl1pPr marL="0" indent="0" algn="l">
              <a:lnSpc>
                <a:spcPct val="80000"/>
              </a:lnSpc>
              <a:spcBef>
                <a:spcPts val="0"/>
              </a:spcBef>
              <a:buNone/>
              <a:defRPr sz="2800" b="1" strike="noStrike" cap="none" spc="0" baseline="0">
                <a:solidFill>
                  <a:schemeClr val="bg1"/>
                </a:solidFill>
              </a:defRPr>
            </a:lvl1pPr>
          </a:lstStyle>
          <a:p>
            <a:pPr lvl="0"/>
            <a:r>
              <a:rPr lang="en-US" dirty="0"/>
              <a:t>Divider Slide</a:t>
            </a:r>
          </a:p>
        </p:txBody>
      </p:sp>
      <p:sp>
        <p:nvSpPr>
          <p:cNvPr id="5" name="Text Placeholder 20">
            <a:extLst>
              <a:ext uri="{FF2B5EF4-FFF2-40B4-BE49-F238E27FC236}">
                <a16:creationId xmlns:a16="http://schemas.microsoft.com/office/drawing/2014/main" id="{FB2B7502-A02A-4F9D-8A17-69E784CEC16C}"/>
              </a:ext>
            </a:extLst>
          </p:cNvPr>
          <p:cNvSpPr>
            <a:spLocks noGrp="1"/>
          </p:cNvSpPr>
          <p:nvPr>
            <p:ph type="body" sz="quarter" idx="13" hasCustomPrompt="1"/>
          </p:nvPr>
        </p:nvSpPr>
        <p:spPr>
          <a:xfrm>
            <a:off x="320831" y="4107406"/>
            <a:ext cx="2400300" cy="304800"/>
          </a:xfrm>
          <a:prstGeom prst="rect">
            <a:avLst/>
          </a:prstGeom>
        </p:spPr>
        <p:txBody>
          <a:bodyPr/>
          <a:lstStyle>
            <a:lvl1pPr marL="0" indent="0" algn="l">
              <a:buNone/>
              <a:defRPr sz="1200" b="0" cap="none" spc="0" baseline="0">
                <a:solidFill>
                  <a:schemeClr val="bg1"/>
                </a:solidFill>
              </a:defRPr>
            </a:lvl1pPr>
          </a:lstStyle>
          <a:p>
            <a:pPr lvl="0"/>
            <a:r>
              <a:rPr lang="en-US" dirty="0"/>
              <a:t>Edit master text styles</a:t>
            </a:r>
          </a:p>
        </p:txBody>
      </p:sp>
      <p:cxnSp>
        <p:nvCxnSpPr>
          <p:cNvPr id="17" name="Straight Connector 16">
            <a:extLst>
              <a:ext uri="{FF2B5EF4-FFF2-40B4-BE49-F238E27FC236}">
                <a16:creationId xmlns:a16="http://schemas.microsoft.com/office/drawing/2014/main" id="{B7320EBE-996D-4029-B14A-382DB2D538F2}"/>
              </a:ext>
            </a:extLst>
          </p:cNvPr>
          <p:cNvCxnSpPr>
            <a:cxnSpLocks/>
          </p:cNvCxnSpPr>
          <p:nvPr userDrawn="1"/>
        </p:nvCxnSpPr>
        <p:spPr>
          <a:xfrm>
            <a:off x="320831" y="3826077"/>
            <a:ext cx="240030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325933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27059"/>
          <a:stretch/>
        </p:blipFill>
        <p:spPr>
          <a:xfrm>
            <a:off x="2667617" y="305901"/>
            <a:ext cx="6961905" cy="6364481"/>
          </a:xfrm>
          <a:prstGeom prst="rect">
            <a:avLst/>
          </a:prstGeom>
        </p:spPr>
      </p:pic>
      <p:sp>
        <p:nvSpPr>
          <p:cNvPr id="10" name="Rectangle 9">
            <a:extLst>
              <a:ext uri="{FF2B5EF4-FFF2-40B4-BE49-F238E27FC236}">
                <a16:creationId xmlns:a16="http://schemas.microsoft.com/office/drawing/2014/main" id="{982E5654-AB5E-4F03-AE84-DB29498732A5}"/>
              </a:ext>
            </a:extLst>
          </p:cNvPr>
          <p:cNvSpPr/>
          <p:nvPr userDrawn="1"/>
        </p:nvSpPr>
        <p:spPr>
          <a:xfrm>
            <a:off x="495916" y="305901"/>
            <a:ext cx="9143999" cy="6364481"/>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a:extLst>
              <a:ext uri="{FF2B5EF4-FFF2-40B4-BE49-F238E27FC236}">
                <a16:creationId xmlns:a16="http://schemas.microsoft.com/office/drawing/2014/main" id="{6467A4ED-A75B-4C90-8265-6355E4E68868}"/>
              </a:ext>
            </a:extLst>
          </p:cNvPr>
          <p:cNvSpPr/>
          <p:nvPr userDrawn="1"/>
        </p:nvSpPr>
        <p:spPr>
          <a:xfrm>
            <a:off x="-1" y="0"/>
            <a:ext cx="3041965" cy="6858000"/>
          </a:xfrm>
          <a:prstGeom prst="rect">
            <a:avLst/>
          </a:prstGeom>
          <a:solidFill>
            <a:schemeClr val="accent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 name="Text Placeholder 20">
            <a:extLst>
              <a:ext uri="{FF2B5EF4-FFF2-40B4-BE49-F238E27FC236}">
                <a16:creationId xmlns:a16="http://schemas.microsoft.com/office/drawing/2014/main" id="{B6EF1260-D4A6-4A3D-AD2C-C5685F6B0380}"/>
              </a:ext>
            </a:extLst>
          </p:cNvPr>
          <p:cNvSpPr>
            <a:spLocks noGrp="1"/>
          </p:cNvSpPr>
          <p:nvPr>
            <p:ph type="body" sz="quarter" idx="12" hasCustomPrompt="1"/>
          </p:nvPr>
        </p:nvSpPr>
        <p:spPr>
          <a:xfrm>
            <a:off x="320831" y="2444269"/>
            <a:ext cx="2400300" cy="1100479"/>
          </a:xfrm>
          <a:prstGeom prst="rect">
            <a:avLst/>
          </a:prstGeom>
        </p:spPr>
        <p:txBody>
          <a:bodyPr anchor="b"/>
          <a:lstStyle>
            <a:lvl1pPr marL="0" indent="0" algn="l">
              <a:lnSpc>
                <a:spcPct val="80000"/>
              </a:lnSpc>
              <a:spcBef>
                <a:spcPts val="0"/>
              </a:spcBef>
              <a:buNone/>
              <a:defRPr sz="2800" b="1" strike="noStrike" cap="none" spc="0" baseline="0">
                <a:solidFill>
                  <a:schemeClr val="bg1"/>
                </a:solidFill>
              </a:defRPr>
            </a:lvl1pPr>
          </a:lstStyle>
          <a:p>
            <a:pPr lvl="0"/>
            <a:r>
              <a:rPr lang="en-US" dirty="0"/>
              <a:t>Divider Slide</a:t>
            </a:r>
          </a:p>
        </p:txBody>
      </p:sp>
      <p:sp>
        <p:nvSpPr>
          <p:cNvPr id="8" name="Text Placeholder 20">
            <a:extLst>
              <a:ext uri="{FF2B5EF4-FFF2-40B4-BE49-F238E27FC236}">
                <a16:creationId xmlns:a16="http://schemas.microsoft.com/office/drawing/2014/main" id="{F1CF1166-22C8-4A24-9D77-323D1C7721EB}"/>
              </a:ext>
            </a:extLst>
          </p:cNvPr>
          <p:cNvSpPr>
            <a:spLocks noGrp="1"/>
          </p:cNvSpPr>
          <p:nvPr>
            <p:ph type="body" sz="quarter" idx="13" hasCustomPrompt="1"/>
          </p:nvPr>
        </p:nvSpPr>
        <p:spPr>
          <a:xfrm>
            <a:off x="320831" y="4107406"/>
            <a:ext cx="2400300" cy="304800"/>
          </a:xfrm>
          <a:prstGeom prst="rect">
            <a:avLst/>
          </a:prstGeom>
        </p:spPr>
        <p:txBody>
          <a:bodyPr/>
          <a:lstStyle>
            <a:lvl1pPr marL="0" indent="0" algn="l">
              <a:buNone/>
              <a:defRPr sz="1200" b="0" cap="none" spc="0" baseline="0">
                <a:solidFill>
                  <a:schemeClr val="bg1"/>
                </a:solidFill>
              </a:defRPr>
            </a:lvl1pPr>
          </a:lstStyle>
          <a:p>
            <a:pPr lvl="0"/>
            <a:r>
              <a:rPr lang="en-US" dirty="0"/>
              <a:t>Edit master text styles</a:t>
            </a:r>
          </a:p>
        </p:txBody>
      </p:sp>
      <p:cxnSp>
        <p:nvCxnSpPr>
          <p:cNvPr id="9" name="Straight Connector 8">
            <a:extLst>
              <a:ext uri="{FF2B5EF4-FFF2-40B4-BE49-F238E27FC236}">
                <a16:creationId xmlns:a16="http://schemas.microsoft.com/office/drawing/2014/main" id="{862F619B-82B4-426A-B6A9-9231AD5FE36F}"/>
              </a:ext>
            </a:extLst>
          </p:cNvPr>
          <p:cNvCxnSpPr>
            <a:cxnSpLocks/>
          </p:cNvCxnSpPr>
          <p:nvPr userDrawn="1"/>
        </p:nvCxnSpPr>
        <p:spPr>
          <a:xfrm>
            <a:off x="320831" y="3826077"/>
            <a:ext cx="240030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689043"/>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bg1"/>
        </a:solidFill>
        <a:effectLst/>
      </p:bgPr>
    </p:bg>
    <p:spTree>
      <p:nvGrpSpPr>
        <p:cNvPr id="1" name=""/>
        <p:cNvGrpSpPr/>
        <p:nvPr/>
      </p:nvGrpSpPr>
      <p:grpSpPr>
        <a:xfrm>
          <a:off x="0" y="0"/>
          <a:ext cx="0" cy="0"/>
          <a:chOff x="0" y="0"/>
          <a:chExt cx="0" cy="0"/>
        </a:xfrm>
      </p:grpSpPr>
      <p:pic>
        <p:nvPicPr>
          <p:cNvPr id="10" name="Picture 9" descr="A person wearing a suit and tie&#10;&#10;Description automatically generated">
            <a:extLst>
              <a:ext uri="{FF2B5EF4-FFF2-40B4-BE49-F238E27FC236}">
                <a16:creationId xmlns:a16="http://schemas.microsoft.com/office/drawing/2014/main" id="{0EBE80E7-3401-46C9-B84B-CEDD6FE49B9D}"/>
              </a:ext>
            </a:extLst>
          </p:cNvPr>
          <p:cNvPicPr>
            <a:picLocks noChangeAspect="1"/>
          </p:cNvPicPr>
          <p:nvPr userDrawn="1"/>
        </p:nvPicPr>
        <p:blipFill rotWithShape="1">
          <a:blip r:embed="rId2" cstate="print">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l="9647" r="26450"/>
          <a:stretch/>
        </p:blipFill>
        <p:spPr>
          <a:xfrm>
            <a:off x="3041962" y="246741"/>
            <a:ext cx="6102038" cy="6364474"/>
          </a:xfrm>
          <a:prstGeom prst="rect">
            <a:avLst/>
          </a:prstGeom>
        </p:spPr>
      </p:pic>
      <p:sp>
        <p:nvSpPr>
          <p:cNvPr id="7" name="Rectangle 6">
            <a:extLst>
              <a:ext uri="{FF2B5EF4-FFF2-40B4-BE49-F238E27FC236}">
                <a16:creationId xmlns:a16="http://schemas.microsoft.com/office/drawing/2014/main" id="{D7D6B574-4F45-4441-8A7D-CF86A82E4585}"/>
              </a:ext>
            </a:extLst>
          </p:cNvPr>
          <p:cNvSpPr/>
          <p:nvPr userDrawn="1"/>
        </p:nvSpPr>
        <p:spPr>
          <a:xfrm>
            <a:off x="0" y="246742"/>
            <a:ext cx="9144000" cy="6364473"/>
          </a:xfrm>
          <a:prstGeom prst="rect">
            <a:avLst/>
          </a:prstGeom>
          <a:solidFill>
            <a:srgbClr val="312D3A">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a:extLst>
              <a:ext uri="{FF2B5EF4-FFF2-40B4-BE49-F238E27FC236}">
                <a16:creationId xmlns:a16="http://schemas.microsoft.com/office/drawing/2014/main" id="{6467A4ED-A75B-4C90-8265-6355E4E68868}"/>
              </a:ext>
            </a:extLst>
          </p:cNvPr>
          <p:cNvSpPr/>
          <p:nvPr userDrawn="1"/>
        </p:nvSpPr>
        <p:spPr>
          <a:xfrm>
            <a:off x="-1" y="0"/>
            <a:ext cx="3041965" cy="6858000"/>
          </a:xfrm>
          <a:prstGeom prst="rect">
            <a:avLst/>
          </a:prstGeom>
          <a:solidFill>
            <a:srgbClr val="86A9E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 name="Text Placeholder 20">
            <a:extLst>
              <a:ext uri="{FF2B5EF4-FFF2-40B4-BE49-F238E27FC236}">
                <a16:creationId xmlns:a16="http://schemas.microsoft.com/office/drawing/2014/main" id="{A01467AA-2060-4357-BB4B-6270011DFB5B}"/>
              </a:ext>
            </a:extLst>
          </p:cNvPr>
          <p:cNvSpPr>
            <a:spLocks noGrp="1"/>
          </p:cNvSpPr>
          <p:nvPr>
            <p:ph type="body" sz="quarter" idx="12" hasCustomPrompt="1"/>
          </p:nvPr>
        </p:nvSpPr>
        <p:spPr>
          <a:xfrm>
            <a:off x="320831" y="2444269"/>
            <a:ext cx="2400300" cy="1100479"/>
          </a:xfrm>
          <a:prstGeom prst="rect">
            <a:avLst/>
          </a:prstGeom>
        </p:spPr>
        <p:txBody>
          <a:bodyPr anchor="b"/>
          <a:lstStyle>
            <a:lvl1pPr marL="0" indent="0" algn="l">
              <a:lnSpc>
                <a:spcPct val="80000"/>
              </a:lnSpc>
              <a:spcBef>
                <a:spcPts val="0"/>
              </a:spcBef>
              <a:buNone/>
              <a:defRPr sz="2800" b="1" strike="noStrike" cap="none" spc="0" baseline="0">
                <a:solidFill>
                  <a:schemeClr val="bg1"/>
                </a:solidFill>
              </a:defRPr>
            </a:lvl1pPr>
          </a:lstStyle>
          <a:p>
            <a:pPr lvl="0"/>
            <a:r>
              <a:rPr lang="en-US" dirty="0"/>
              <a:t>Divider Slide</a:t>
            </a:r>
          </a:p>
        </p:txBody>
      </p:sp>
      <p:sp>
        <p:nvSpPr>
          <p:cNvPr id="5" name="Text Placeholder 20">
            <a:extLst>
              <a:ext uri="{FF2B5EF4-FFF2-40B4-BE49-F238E27FC236}">
                <a16:creationId xmlns:a16="http://schemas.microsoft.com/office/drawing/2014/main" id="{FB2B7502-A02A-4F9D-8A17-69E784CEC16C}"/>
              </a:ext>
            </a:extLst>
          </p:cNvPr>
          <p:cNvSpPr>
            <a:spLocks noGrp="1"/>
          </p:cNvSpPr>
          <p:nvPr>
            <p:ph type="body" sz="quarter" idx="13" hasCustomPrompt="1"/>
          </p:nvPr>
        </p:nvSpPr>
        <p:spPr>
          <a:xfrm>
            <a:off x="320831" y="4107406"/>
            <a:ext cx="2400300" cy="304800"/>
          </a:xfrm>
          <a:prstGeom prst="rect">
            <a:avLst/>
          </a:prstGeom>
        </p:spPr>
        <p:txBody>
          <a:bodyPr/>
          <a:lstStyle>
            <a:lvl1pPr marL="0" indent="0" algn="l">
              <a:buNone/>
              <a:defRPr sz="1200" b="0" cap="none" spc="0" baseline="0">
                <a:solidFill>
                  <a:schemeClr val="bg1"/>
                </a:solidFill>
              </a:defRPr>
            </a:lvl1pPr>
          </a:lstStyle>
          <a:p>
            <a:pPr lvl="0"/>
            <a:r>
              <a:rPr lang="en-US" dirty="0"/>
              <a:t>Edit master text styles</a:t>
            </a:r>
          </a:p>
        </p:txBody>
      </p:sp>
      <p:cxnSp>
        <p:nvCxnSpPr>
          <p:cNvPr id="17" name="Straight Connector 16">
            <a:extLst>
              <a:ext uri="{FF2B5EF4-FFF2-40B4-BE49-F238E27FC236}">
                <a16:creationId xmlns:a16="http://schemas.microsoft.com/office/drawing/2014/main" id="{B7320EBE-996D-4029-B14A-382DB2D538F2}"/>
              </a:ext>
            </a:extLst>
          </p:cNvPr>
          <p:cNvCxnSpPr>
            <a:cxnSpLocks/>
          </p:cNvCxnSpPr>
          <p:nvPr userDrawn="1"/>
        </p:nvCxnSpPr>
        <p:spPr>
          <a:xfrm>
            <a:off x="320831" y="3826077"/>
            <a:ext cx="240030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0804868"/>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mplat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094C4CF-E0FF-4631-9D1F-8D387744062C}"/>
              </a:ext>
            </a:extLst>
          </p:cNvPr>
          <p:cNvSpPr>
            <a:spLocks noGrp="1"/>
          </p:cNvSpPr>
          <p:nvPr>
            <p:ph type="ftr" sz="quarter" idx="10"/>
          </p:nvPr>
        </p:nvSpPr>
        <p:spPr/>
        <p:txBody>
          <a:bodyPr/>
          <a:lstStyle/>
          <a:p>
            <a:endParaRPr lang="en-US" dirty="0">
              <a:solidFill>
                <a:srgbClr val="414E5D"/>
              </a:solidFill>
            </a:endParaRPr>
          </a:p>
        </p:txBody>
      </p:sp>
      <p:sp>
        <p:nvSpPr>
          <p:cNvPr id="3" name="Title 2">
            <a:extLst>
              <a:ext uri="{FF2B5EF4-FFF2-40B4-BE49-F238E27FC236}">
                <a16:creationId xmlns:a16="http://schemas.microsoft.com/office/drawing/2014/main" id="{04ADB35B-F229-4705-BF5A-E19BC7009EA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9777463"/>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5A008159-7A3B-4021-8C7E-8C087BD4EB5B}"/>
              </a:ext>
            </a:extLst>
          </p:cNvPr>
          <p:cNvSpPr>
            <a:spLocks noGrp="1"/>
          </p:cNvSpPr>
          <p:nvPr>
            <p:ph sz="quarter" idx="13"/>
          </p:nvPr>
        </p:nvSpPr>
        <p:spPr>
          <a:xfrm>
            <a:off x="342900" y="1339913"/>
            <a:ext cx="8458202" cy="4705287"/>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C649F399-7BB9-4EC4-B29A-37A5866A8B25}"/>
              </a:ext>
            </a:extLst>
          </p:cNvPr>
          <p:cNvSpPr>
            <a:spLocks noGrp="1"/>
          </p:cNvSpPr>
          <p:nvPr>
            <p:ph type="ftr" sz="quarter" idx="14"/>
          </p:nvPr>
        </p:nvSpPr>
        <p:spPr/>
        <p:txBody>
          <a:bodyPr/>
          <a:lstStyle/>
          <a:p>
            <a:endParaRPr lang="en-US" dirty="0">
              <a:solidFill>
                <a:srgbClr val="414E5D"/>
              </a:solidFill>
            </a:endParaRPr>
          </a:p>
        </p:txBody>
      </p:sp>
      <p:sp>
        <p:nvSpPr>
          <p:cNvPr id="9" name="Title 8">
            <a:extLst>
              <a:ext uri="{FF2B5EF4-FFF2-40B4-BE49-F238E27FC236}">
                <a16:creationId xmlns:a16="http://schemas.microsoft.com/office/drawing/2014/main" id="{F608ABC0-F4BB-4F1A-9785-9F29F807B9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05447505"/>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E2E4464-8270-4028-A086-64C0DFB06EBF}"/>
              </a:ext>
            </a:extLst>
          </p:cNvPr>
          <p:cNvSpPr>
            <a:spLocks noGrp="1"/>
          </p:cNvSpPr>
          <p:nvPr>
            <p:ph type="title"/>
          </p:nvPr>
        </p:nvSpPr>
        <p:spPr>
          <a:xfrm>
            <a:off x="342900" y="516418"/>
            <a:ext cx="8458202" cy="400957"/>
          </a:xfrm>
          <a:prstGeom prst="rect">
            <a:avLst/>
          </a:prstGeom>
        </p:spPr>
        <p:txBody>
          <a:bodyPr/>
          <a:lstStyle/>
          <a:p>
            <a:r>
              <a:rPr lang="en-US" dirty="0"/>
              <a:t>Click to edit Master title</a:t>
            </a:r>
          </a:p>
        </p:txBody>
      </p:sp>
      <p:sp>
        <p:nvSpPr>
          <p:cNvPr id="9" name="Text Placeholder 3">
            <a:extLst>
              <a:ext uri="{FF2B5EF4-FFF2-40B4-BE49-F238E27FC236}">
                <a16:creationId xmlns:a16="http://schemas.microsoft.com/office/drawing/2014/main" id="{18DD198B-D1BE-427F-BA42-1A4FB12D3BBE}"/>
              </a:ext>
            </a:extLst>
          </p:cNvPr>
          <p:cNvSpPr>
            <a:spLocks noGrp="1"/>
          </p:cNvSpPr>
          <p:nvPr>
            <p:ph type="body" sz="quarter" idx="11" hasCustomPrompt="1"/>
          </p:nvPr>
        </p:nvSpPr>
        <p:spPr>
          <a:xfrm>
            <a:off x="342900" y="999991"/>
            <a:ext cx="8458200" cy="219209"/>
          </a:xfrm>
        </p:spPr>
        <p:txBody>
          <a:bodyPr>
            <a:normAutofit/>
          </a:bodyPr>
          <a:lstStyle>
            <a:lvl1pPr marL="0" indent="0">
              <a:lnSpc>
                <a:spcPct val="90000"/>
              </a:lnSpc>
              <a:spcBef>
                <a:spcPts val="0"/>
              </a:spcBef>
              <a:buNone/>
              <a:defRPr lang="en-US" sz="1400" b="0" kern="1200" dirty="0">
                <a:solidFill>
                  <a:schemeClr val="accent2"/>
                </a:solidFill>
                <a:latin typeface="+mn-lt"/>
                <a:ea typeface="+mn-ea"/>
                <a:cs typeface="+mn-cs"/>
              </a:defRPr>
            </a:lvl1pPr>
          </a:lstStyle>
          <a:p>
            <a:pPr marL="0" lvl="0" indent="0" algn="l" defTabSz="685800" rtl="0" eaLnBrk="1" latinLnBrk="0" hangingPunct="1">
              <a:lnSpc>
                <a:spcPct val="90000"/>
              </a:lnSpc>
              <a:spcBef>
                <a:spcPts val="0"/>
              </a:spcBef>
              <a:buClr>
                <a:schemeClr val="accent1"/>
              </a:buClr>
              <a:buFont typeface="Wingdings" panose="05000000000000000000" pitchFamily="2" charset="2"/>
              <a:buNone/>
            </a:pPr>
            <a:r>
              <a:rPr lang="en-US" dirty="0"/>
              <a:t>Subtitle</a:t>
            </a:r>
          </a:p>
        </p:txBody>
      </p:sp>
      <p:sp>
        <p:nvSpPr>
          <p:cNvPr id="4" name="Footer Placeholder 3">
            <a:extLst>
              <a:ext uri="{FF2B5EF4-FFF2-40B4-BE49-F238E27FC236}">
                <a16:creationId xmlns:a16="http://schemas.microsoft.com/office/drawing/2014/main" id="{B5CB2C30-C9B6-4A17-82CD-512D20673FF7}"/>
              </a:ext>
            </a:extLst>
          </p:cNvPr>
          <p:cNvSpPr>
            <a:spLocks noGrp="1"/>
          </p:cNvSpPr>
          <p:nvPr>
            <p:ph type="ftr" sz="quarter" idx="12"/>
          </p:nvPr>
        </p:nvSpPr>
        <p:spPr/>
        <p:txBody>
          <a:bodyPr/>
          <a:lstStyle/>
          <a:p>
            <a:endParaRPr lang="en-US" dirty="0">
              <a:solidFill>
                <a:srgbClr val="414E5D"/>
              </a:solidFill>
            </a:endParaRPr>
          </a:p>
        </p:txBody>
      </p:sp>
    </p:spTree>
    <p:extLst>
      <p:ext uri="{BB962C8B-B14F-4D97-AF65-F5344CB8AC3E}">
        <p14:creationId xmlns:p14="http://schemas.microsoft.com/office/powerpoint/2010/main" val="1383981361"/>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50192D-A57E-4CEA-A611-8416F28B60D3}"/>
              </a:ext>
            </a:extLst>
          </p:cNvPr>
          <p:cNvSpPr>
            <a:spLocks noGrp="1"/>
          </p:cNvSpPr>
          <p:nvPr>
            <p:ph type="ftr" sz="quarter" idx="14"/>
          </p:nvPr>
        </p:nvSpPr>
        <p:spPr/>
        <p:txBody>
          <a:bodyPr/>
          <a:lstStyle/>
          <a:p>
            <a:endParaRPr lang="en-US" dirty="0">
              <a:solidFill>
                <a:srgbClr val="414E5D"/>
              </a:solidFill>
            </a:endParaRPr>
          </a:p>
        </p:txBody>
      </p:sp>
      <p:sp>
        <p:nvSpPr>
          <p:cNvPr id="10" name="Content Placeholder 2">
            <a:extLst>
              <a:ext uri="{FF2B5EF4-FFF2-40B4-BE49-F238E27FC236}">
                <a16:creationId xmlns:a16="http://schemas.microsoft.com/office/drawing/2014/main" id="{F90546E7-7573-4E9A-A8EB-F77394D20017}"/>
              </a:ext>
            </a:extLst>
          </p:cNvPr>
          <p:cNvSpPr>
            <a:spLocks noGrp="1"/>
          </p:cNvSpPr>
          <p:nvPr>
            <p:ph sz="quarter" idx="13"/>
          </p:nvPr>
        </p:nvSpPr>
        <p:spPr>
          <a:xfrm>
            <a:off x="342900" y="1447800"/>
            <a:ext cx="8458202" cy="4597400"/>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04631C06-65E2-4027-93BF-16BA75D2B723}"/>
              </a:ext>
            </a:extLst>
          </p:cNvPr>
          <p:cNvSpPr>
            <a:spLocks noGrp="1"/>
          </p:cNvSpPr>
          <p:nvPr>
            <p:ph type="title"/>
          </p:nvPr>
        </p:nvSpPr>
        <p:spPr>
          <a:xfrm>
            <a:off x="342900" y="516418"/>
            <a:ext cx="8458202" cy="400957"/>
          </a:xfrm>
          <a:prstGeom prst="rect">
            <a:avLst/>
          </a:prstGeom>
        </p:spPr>
        <p:txBody>
          <a:bodyPr/>
          <a:lstStyle/>
          <a:p>
            <a:r>
              <a:rPr lang="en-US" dirty="0"/>
              <a:t>Click to edit Master title</a:t>
            </a:r>
          </a:p>
        </p:txBody>
      </p:sp>
      <p:sp>
        <p:nvSpPr>
          <p:cNvPr id="7" name="Text Placeholder 3">
            <a:extLst>
              <a:ext uri="{FF2B5EF4-FFF2-40B4-BE49-F238E27FC236}">
                <a16:creationId xmlns:a16="http://schemas.microsoft.com/office/drawing/2014/main" id="{9CAEB8FC-B655-4EBC-A0F9-681997A021A1}"/>
              </a:ext>
            </a:extLst>
          </p:cNvPr>
          <p:cNvSpPr>
            <a:spLocks noGrp="1"/>
          </p:cNvSpPr>
          <p:nvPr>
            <p:ph type="body" sz="quarter" idx="11" hasCustomPrompt="1"/>
          </p:nvPr>
        </p:nvSpPr>
        <p:spPr>
          <a:xfrm>
            <a:off x="342900" y="999991"/>
            <a:ext cx="8458200" cy="219209"/>
          </a:xfrm>
        </p:spPr>
        <p:txBody>
          <a:bodyPr anchor="ctr">
            <a:normAutofit/>
          </a:bodyPr>
          <a:lstStyle>
            <a:lvl1pPr marL="0" indent="0">
              <a:lnSpc>
                <a:spcPct val="90000"/>
              </a:lnSpc>
              <a:spcBef>
                <a:spcPts val="0"/>
              </a:spcBef>
              <a:buNone/>
              <a:defRPr sz="1400">
                <a:solidFill>
                  <a:schemeClr val="accent2"/>
                </a:solidFill>
              </a:defRPr>
            </a:lvl1pPr>
          </a:lstStyle>
          <a:p>
            <a:pPr lvl="0"/>
            <a:r>
              <a:rPr lang="en-US" dirty="0"/>
              <a:t>Subtitle</a:t>
            </a:r>
          </a:p>
        </p:txBody>
      </p:sp>
    </p:spTree>
    <p:extLst>
      <p:ext uri="{BB962C8B-B14F-4D97-AF65-F5344CB8AC3E}">
        <p14:creationId xmlns:p14="http://schemas.microsoft.com/office/powerpoint/2010/main" val="1608816754"/>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2476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wo Column Tag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a:t>
            </a:r>
            <a:endParaRPr lang="en-US" dirty="0"/>
          </a:p>
        </p:txBody>
      </p:sp>
      <p:sp>
        <p:nvSpPr>
          <p:cNvPr id="3" name="Content Placeholder 2"/>
          <p:cNvSpPr>
            <a:spLocks noGrp="1"/>
          </p:cNvSpPr>
          <p:nvPr>
            <p:ph sz="half" idx="1"/>
          </p:nvPr>
        </p:nvSpPr>
        <p:spPr>
          <a:xfrm>
            <a:off x="1044286" y="1770531"/>
            <a:ext cx="3325091" cy="42756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87900" y="1770531"/>
            <a:ext cx="3325091" cy="42756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sz="half" idx="10"/>
          </p:nvPr>
        </p:nvSpPr>
        <p:spPr>
          <a:xfrm>
            <a:off x="831273" y="1221444"/>
            <a:ext cx="7481455" cy="168087"/>
          </a:xfrm>
        </p:spPr>
        <p:txBody>
          <a:bodyPr/>
          <a:lstStyle>
            <a:lvl1pPr algn="ctr">
              <a:defRPr/>
            </a:lvl1pPr>
            <a:lvl2pPr algn="ctr">
              <a:defRPr/>
            </a:lvl2pPr>
            <a:lvl3pPr algn="ctr">
              <a:defRPr/>
            </a:lvl3pPr>
            <a:lvl4pPr algn="ctr">
              <a:defRPr/>
            </a:lvl4pPr>
            <a:lvl5pPr algn="ctr">
              <a:defRPr/>
            </a:lvl5pPr>
          </a:lstStyle>
          <a:p>
            <a:pPr lvl="1"/>
            <a:r>
              <a:rPr lang="en-US"/>
              <a:t>Click to edit Master text styles</a:t>
            </a:r>
            <a:endParaRPr lang="en-US" dirty="0"/>
          </a:p>
        </p:txBody>
      </p:sp>
      <p:sp>
        <p:nvSpPr>
          <p:cNvPr id="6" name="Subtitle 2"/>
          <p:cNvSpPr>
            <a:spLocks noGrp="1"/>
          </p:cNvSpPr>
          <p:nvPr>
            <p:ph type="subTitle" idx="11"/>
          </p:nvPr>
        </p:nvSpPr>
        <p:spPr>
          <a:xfrm>
            <a:off x="831273" y="593914"/>
            <a:ext cx="7481455" cy="145677"/>
          </a:xfrm>
        </p:spPr>
        <p:txBody>
          <a:bodyPr/>
          <a:lstStyle>
            <a:lvl1pPr marL="0" indent="0" algn="ctr">
              <a:buNone/>
              <a:defRPr sz="1059" cap="none" baseline="0"/>
            </a:lvl1pPr>
            <a:lvl2pPr marL="443740" indent="0" algn="ctr">
              <a:buNone/>
              <a:defRPr sz="1941"/>
            </a:lvl2pPr>
            <a:lvl3pPr marL="887478" indent="0" algn="ctr">
              <a:buNone/>
              <a:defRPr sz="1747"/>
            </a:lvl3pPr>
            <a:lvl4pPr marL="1331219" indent="0" algn="ctr">
              <a:buNone/>
              <a:defRPr sz="1553"/>
            </a:lvl4pPr>
            <a:lvl5pPr marL="1774958" indent="0" algn="ctr">
              <a:buNone/>
              <a:defRPr sz="1553"/>
            </a:lvl5pPr>
            <a:lvl6pPr marL="2218697" indent="0" algn="ctr">
              <a:buNone/>
              <a:defRPr sz="1553"/>
            </a:lvl6pPr>
            <a:lvl7pPr marL="2662436" indent="0" algn="ctr">
              <a:buNone/>
              <a:defRPr sz="1553"/>
            </a:lvl7pPr>
            <a:lvl8pPr marL="3106176" indent="0" algn="ctr">
              <a:buNone/>
              <a:defRPr sz="1553"/>
            </a:lvl8pPr>
            <a:lvl9pPr marL="3549915" indent="0" algn="ctr">
              <a:buNone/>
              <a:defRPr sz="1553"/>
            </a:lvl9pPr>
          </a:lstStyle>
          <a:p>
            <a:r>
              <a:rPr lang="en-US"/>
              <a:t>Click to edit Master subtitle style</a:t>
            </a:r>
            <a:endParaRPr lang="en-US" dirty="0"/>
          </a:p>
        </p:txBody>
      </p:sp>
    </p:spTree>
    <p:extLst>
      <p:ext uri="{BB962C8B-B14F-4D97-AF65-F5344CB8AC3E}">
        <p14:creationId xmlns:p14="http://schemas.microsoft.com/office/powerpoint/2010/main" val="2585220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bg1"/>
        </a:solidFill>
        <a:effectLst/>
      </p:bgPr>
    </p:bg>
    <p:spTree>
      <p:nvGrpSpPr>
        <p:cNvPr id="1" name=""/>
        <p:cNvGrpSpPr/>
        <p:nvPr/>
      </p:nvGrpSpPr>
      <p:grpSpPr>
        <a:xfrm>
          <a:off x="0" y="0"/>
          <a:ext cx="0" cy="0"/>
          <a:chOff x="0" y="0"/>
          <a:chExt cx="0" cy="0"/>
        </a:xfrm>
      </p:grpSpPr>
      <p:pic>
        <p:nvPicPr>
          <p:cNvPr id="10" name="Picture 2" descr="Image result for Architecture">
            <a:extLst>
              <a:ext uri="{FF2B5EF4-FFF2-40B4-BE49-F238E27FC236}">
                <a16:creationId xmlns:a16="http://schemas.microsoft.com/office/drawing/2014/main" id="{8452CC71-817F-4B18-97ED-A945C7FCA43B}"/>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29612"/>
          <a:stretch/>
        </p:blipFill>
        <p:spPr bwMode="auto">
          <a:xfrm>
            <a:off x="3041963" y="246743"/>
            <a:ext cx="6102036" cy="63724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44B6AFB-D49C-4AB9-9116-0DAA31B8C60A}"/>
              </a:ext>
            </a:extLst>
          </p:cNvPr>
          <p:cNvSpPr/>
          <p:nvPr userDrawn="1"/>
        </p:nvSpPr>
        <p:spPr>
          <a:xfrm>
            <a:off x="0" y="238782"/>
            <a:ext cx="9144000" cy="6380436"/>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a:extLst>
              <a:ext uri="{FF2B5EF4-FFF2-40B4-BE49-F238E27FC236}">
                <a16:creationId xmlns:a16="http://schemas.microsoft.com/office/drawing/2014/main" id="{6467A4ED-A75B-4C90-8265-6355E4E68868}"/>
              </a:ext>
            </a:extLst>
          </p:cNvPr>
          <p:cNvSpPr/>
          <p:nvPr userDrawn="1"/>
        </p:nvSpPr>
        <p:spPr>
          <a:xfrm>
            <a:off x="-1" y="0"/>
            <a:ext cx="3041965" cy="6858000"/>
          </a:xfrm>
          <a:prstGeom prst="rect">
            <a:avLst/>
          </a:prstGeom>
          <a:solidFill>
            <a:srgbClr val="86A9E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 name="Text Placeholder 20">
            <a:extLst>
              <a:ext uri="{FF2B5EF4-FFF2-40B4-BE49-F238E27FC236}">
                <a16:creationId xmlns:a16="http://schemas.microsoft.com/office/drawing/2014/main" id="{35108004-8C26-4E3A-A29E-118778FFEFE8}"/>
              </a:ext>
            </a:extLst>
          </p:cNvPr>
          <p:cNvSpPr>
            <a:spLocks noGrp="1"/>
          </p:cNvSpPr>
          <p:nvPr>
            <p:ph type="body" sz="quarter" idx="12" hasCustomPrompt="1"/>
          </p:nvPr>
        </p:nvSpPr>
        <p:spPr>
          <a:xfrm>
            <a:off x="320831" y="2444269"/>
            <a:ext cx="2400300" cy="1100479"/>
          </a:xfrm>
          <a:prstGeom prst="rect">
            <a:avLst/>
          </a:prstGeom>
        </p:spPr>
        <p:txBody>
          <a:bodyPr anchor="b"/>
          <a:lstStyle>
            <a:lvl1pPr marL="0" indent="0" algn="l">
              <a:lnSpc>
                <a:spcPct val="80000"/>
              </a:lnSpc>
              <a:spcBef>
                <a:spcPts val="0"/>
              </a:spcBef>
              <a:buNone/>
              <a:defRPr sz="2800" b="1" strike="noStrike" cap="none" spc="0" baseline="0">
                <a:solidFill>
                  <a:schemeClr val="bg1"/>
                </a:solidFill>
              </a:defRPr>
            </a:lvl1pPr>
          </a:lstStyle>
          <a:p>
            <a:pPr lvl="0"/>
            <a:r>
              <a:rPr lang="en-US" dirty="0"/>
              <a:t>Divider Slide</a:t>
            </a:r>
          </a:p>
        </p:txBody>
      </p:sp>
      <p:sp>
        <p:nvSpPr>
          <p:cNvPr id="8" name="Text Placeholder 20">
            <a:extLst>
              <a:ext uri="{FF2B5EF4-FFF2-40B4-BE49-F238E27FC236}">
                <a16:creationId xmlns:a16="http://schemas.microsoft.com/office/drawing/2014/main" id="{080B0CBF-D9AE-4128-838A-3E204FC2789D}"/>
              </a:ext>
            </a:extLst>
          </p:cNvPr>
          <p:cNvSpPr>
            <a:spLocks noGrp="1"/>
          </p:cNvSpPr>
          <p:nvPr>
            <p:ph type="body" sz="quarter" idx="13" hasCustomPrompt="1"/>
          </p:nvPr>
        </p:nvSpPr>
        <p:spPr>
          <a:xfrm>
            <a:off x="320831" y="4107406"/>
            <a:ext cx="2400300" cy="304800"/>
          </a:xfrm>
          <a:prstGeom prst="rect">
            <a:avLst/>
          </a:prstGeom>
        </p:spPr>
        <p:txBody>
          <a:bodyPr/>
          <a:lstStyle>
            <a:lvl1pPr marL="0" indent="0" algn="l">
              <a:buNone/>
              <a:defRPr sz="1200" b="0" cap="none" spc="0" baseline="0">
                <a:solidFill>
                  <a:schemeClr val="bg1"/>
                </a:solidFill>
              </a:defRPr>
            </a:lvl1pPr>
          </a:lstStyle>
          <a:p>
            <a:pPr lvl="0"/>
            <a:r>
              <a:rPr lang="en-US" dirty="0"/>
              <a:t>Edit master text styles</a:t>
            </a:r>
          </a:p>
        </p:txBody>
      </p:sp>
      <p:cxnSp>
        <p:nvCxnSpPr>
          <p:cNvPr id="9" name="Straight Connector 8">
            <a:extLst>
              <a:ext uri="{FF2B5EF4-FFF2-40B4-BE49-F238E27FC236}">
                <a16:creationId xmlns:a16="http://schemas.microsoft.com/office/drawing/2014/main" id="{619A1982-F563-4176-880A-98973373ADCF}"/>
              </a:ext>
            </a:extLst>
          </p:cNvPr>
          <p:cNvCxnSpPr>
            <a:cxnSpLocks/>
          </p:cNvCxnSpPr>
          <p:nvPr userDrawn="1"/>
        </p:nvCxnSpPr>
        <p:spPr>
          <a:xfrm>
            <a:off x="320831" y="3826077"/>
            <a:ext cx="240030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07663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Divider 3">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21199"/>
          <a:stretch/>
        </p:blipFill>
        <p:spPr>
          <a:xfrm>
            <a:off x="1610314" y="238782"/>
            <a:ext cx="7541778" cy="6380436"/>
          </a:xfrm>
          <a:prstGeom prst="rect">
            <a:avLst/>
          </a:prstGeom>
        </p:spPr>
      </p:pic>
      <p:sp>
        <p:nvSpPr>
          <p:cNvPr id="11" name="Rectangle 10">
            <a:extLst>
              <a:ext uri="{FF2B5EF4-FFF2-40B4-BE49-F238E27FC236}">
                <a16:creationId xmlns:a16="http://schemas.microsoft.com/office/drawing/2014/main" id="{344B6AFB-D49C-4AB9-9116-0DAA31B8C60A}"/>
              </a:ext>
            </a:extLst>
          </p:cNvPr>
          <p:cNvSpPr/>
          <p:nvPr userDrawn="1"/>
        </p:nvSpPr>
        <p:spPr>
          <a:xfrm>
            <a:off x="-1" y="238782"/>
            <a:ext cx="9144000" cy="6380436"/>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a:extLst>
              <a:ext uri="{FF2B5EF4-FFF2-40B4-BE49-F238E27FC236}">
                <a16:creationId xmlns:a16="http://schemas.microsoft.com/office/drawing/2014/main" id="{6467A4ED-A75B-4C90-8265-6355E4E68868}"/>
              </a:ext>
            </a:extLst>
          </p:cNvPr>
          <p:cNvSpPr/>
          <p:nvPr userDrawn="1"/>
        </p:nvSpPr>
        <p:spPr>
          <a:xfrm>
            <a:off x="-1" y="0"/>
            <a:ext cx="3041965" cy="6858000"/>
          </a:xfrm>
          <a:prstGeom prst="rect">
            <a:avLst/>
          </a:prstGeom>
          <a:solidFill>
            <a:schemeClr val="accent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 name="Text Placeholder 20">
            <a:extLst>
              <a:ext uri="{FF2B5EF4-FFF2-40B4-BE49-F238E27FC236}">
                <a16:creationId xmlns:a16="http://schemas.microsoft.com/office/drawing/2014/main" id="{35108004-8C26-4E3A-A29E-118778FFEFE8}"/>
              </a:ext>
            </a:extLst>
          </p:cNvPr>
          <p:cNvSpPr>
            <a:spLocks noGrp="1"/>
          </p:cNvSpPr>
          <p:nvPr>
            <p:ph type="body" sz="quarter" idx="12" hasCustomPrompt="1"/>
          </p:nvPr>
        </p:nvSpPr>
        <p:spPr>
          <a:xfrm>
            <a:off x="320831" y="2444269"/>
            <a:ext cx="2400300" cy="1100479"/>
          </a:xfrm>
          <a:prstGeom prst="rect">
            <a:avLst/>
          </a:prstGeom>
        </p:spPr>
        <p:txBody>
          <a:bodyPr anchor="b"/>
          <a:lstStyle>
            <a:lvl1pPr marL="0" indent="0" algn="l">
              <a:lnSpc>
                <a:spcPct val="80000"/>
              </a:lnSpc>
              <a:spcBef>
                <a:spcPts val="0"/>
              </a:spcBef>
              <a:buNone/>
              <a:defRPr sz="2800" b="1" strike="noStrike" cap="none" spc="0" baseline="0">
                <a:solidFill>
                  <a:schemeClr val="bg1"/>
                </a:solidFill>
              </a:defRPr>
            </a:lvl1pPr>
          </a:lstStyle>
          <a:p>
            <a:pPr lvl="0"/>
            <a:r>
              <a:rPr lang="en-US" dirty="0"/>
              <a:t>Divider Slide</a:t>
            </a:r>
          </a:p>
        </p:txBody>
      </p:sp>
      <p:sp>
        <p:nvSpPr>
          <p:cNvPr id="8" name="Text Placeholder 20">
            <a:extLst>
              <a:ext uri="{FF2B5EF4-FFF2-40B4-BE49-F238E27FC236}">
                <a16:creationId xmlns:a16="http://schemas.microsoft.com/office/drawing/2014/main" id="{080B0CBF-D9AE-4128-838A-3E204FC2789D}"/>
              </a:ext>
            </a:extLst>
          </p:cNvPr>
          <p:cNvSpPr>
            <a:spLocks noGrp="1"/>
          </p:cNvSpPr>
          <p:nvPr>
            <p:ph type="body" sz="quarter" idx="13" hasCustomPrompt="1"/>
          </p:nvPr>
        </p:nvSpPr>
        <p:spPr>
          <a:xfrm>
            <a:off x="320831" y="4107406"/>
            <a:ext cx="2400300" cy="304800"/>
          </a:xfrm>
          <a:prstGeom prst="rect">
            <a:avLst/>
          </a:prstGeom>
        </p:spPr>
        <p:txBody>
          <a:bodyPr/>
          <a:lstStyle>
            <a:lvl1pPr marL="0" indent="0" algn="l">
              <a:buNone/>
              <a:defRPr sz="1200" b="0" cap="none" spc="0" baseline="0">
                <a:solidFill>
                  <a:schemeClr val="bg1"/>
                </a:solidFill>
              </a:defRPr>
            </a:lvl1pPr>
          </a:lstStyle>
          <a:p>
            <a:pPr lvl="0"/>
            <a:r>
              <a:rPr lang="en-US" dirty="0"/>
              <a:t>Edit master text styles</a:t>
            </a:r>
          </a:p>
        </p:txBody>
      </p:sp>
      <p:cxnSp>
        <p:nvCxnSpPr>
          <p:cNvPr id="9" name="Straight Connector 8">
            <a:extLst>
              <a:ext uri="{FF2B5EF4-FFF2-40B4-BE49-F238E27FC236}">
                <a16:creationId xmlns:a16="http://schemas.microsoft.com/office/drawing/2014/main" id="{619A1982-F563-4176-880A-98973373ADCF}"/>
              </a:ext>
            </a:extLst>
          </p:cNvPr>
          <p:cNvCxnSpPr>
            <a:cxnSpLocks/>
          </p:cNvCxnSpPr>
          <p:nvPr userDrawn="1"/>
        </p:nvCxnSpPr>
        <p:spPr>
          <a:xfrm>
            <a:off x="320831" y="3826077"/>
            <a:ext cx="240030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80162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bg1"/>
        </a:solidFill>
        <a:effectLst/>
      </p:bgPr>
    </p:bg>
    <p:spTree>
      <p:nvGrpSpPr>
        <p:cNvPr id="1" name=""/>
        <p:cNvGrpSpPr/>
        <p:nvPr/>
      </p:nvGrpSpPr>
      <p:grpSpPr>
        <a:xfrm>
          <a:off x="0" y="0"/>
          <a:ext cx="0" cy="0"/>
          <a:chOff x="0" y="0"/>
          <a:chExt cx="0" cy="0"/>
        </a:xfrm>
      </p:grpSpPr>
      <p:pic>
        <p:nvPicPr>
          <p:cNvPr id="4098" name="Picture 2" descr="Image result for meeting">
            <a:extLst>
              <a:ext uri="{FF2B5EF4-FFF2-40B4-BE49-F238E27FC236}">
                <a16:creationId xmlns:a16="http://schemas.microsoft.com/office/drawing/2014/main" id="{1D7223B9-6F9C-423B-96D7-965D24E1AA3C}"/>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32170" r="3879"/>
          <a:stretch/>
        </p:blipFill>
        <p:spPr bwMode="auto">
          <a:xfrm>
            <a:off x="3041962" y="246741"/>
            <a:ext cx="6102037" cy="636448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D416131-B944-48C3-8A0A-EC074D5BC10C}"/>
              </a:ext>
            </a:extLst>
          </p:cNvPr>
          <p:cNvSpPr/>
          <p:nvPr userDrawn="1"/>
        </p:nvSpPr>
        <p:spPr>
          <a:xfrm>
            <a:off x="0" y="246740"/>
            <a:ext cx="9144000" cy="6364485"/>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a:extLst>
              <a:ext uri="{FF2B5EF4-FFF2-40B4-BE49-F238E27FC236}">
                <a16:creationId xmlns:a16="http://schemas.microsoft.com/office/drawing/2014/main" id="{6467A4ED-A75B-4C90-8265-6355E4E68868}"/>
              </a:ext>
            </a:extLst>
          </p:cNvPr>
          <p:cNvSpPr/>
          <p:nvPr userDrawn="1"/>
        </p:nvSpPr>
        <p:spPr>
          <a:xfrm>
            <a:off x="0" y="-18"/>
            <a:ext cx="3041965" cy="6858000"/>
          </a:xfrm>
          <a:prstGeom prst="rect">
            <a:avLst/>
          </a:prstGeom>
          <a:solidFill>
            <a:srgbClr val="86A9E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 name="Text Placeholder 20">
            <a:extLst>
              <a:ext uri="{FF2B5EF4-FFF2-40B4-BE49-F238E27FC236}">
                <a16:creationId xmlns:a16="http://schemas.microsoft.com/office/drawing/2014/main" id="{A01467AA-2060-4357-BB4B-6270011DFB5B}"/>
              </a:ext>
            </a:extLst>
          </p:cNvPr>
          <p:cNvSpPr>
            <a:spLocks noGrp="1"/>
          </p:cNvSpPr>
          <p:nvPr>
            <p:ph type="body" sz="quarter" idx="12" hasCustomPrompt="1"/>
          </p:nvPr>
        </p:nvSpPr>
        <p:spPr>
          <a:xfrm>
            <a:off x="320831" y="2444269"/>
            <a:ext cx="2400300" cy="1100479"/>
          </a:xfrm>
          <a:prstGeom prst="rect">
            <a:avLst/>
          </a:prstGeom>
        </p:spPr>
        <p:txBody>
          <a:bodyPr anchor="b"/>
          <a:lstStyle>
            <a:lvl1pPr marL="0" indent="0" algn="l">
              <a:lnSpc>
                <a:spcPct val="80000"/>
              </a:lnSpc>
              <a:spcBef>
                <a:spcPts val="0"/>
              </a:spcBef>
              <a:buNone/>
              <a:defRPr sz="2800" b="1" strike="noStrike" cap="none" spc="0" baseline="0">
                <a:solidFill>
                  <a:schemeClr val="bg1"/>
                </a:solidFill>
              </a:defRPr>
            </a:lvl1pPr>
          </a:lstStyle>
          <a:p>
            <a:pPr lvl="0"/>
            <a:r>
              <a:rPr lang="en-US" dirty="0"/>
              <a:t>Divider Slide</a:t>
            </a:r>
          </a:p>
        </p:txBody>
      </p:sp>
      <p:sp>
        <p:nvSpPr>
          <p:cNvPr id="5" name="Text Placeholder 20">
            <a:extLst>
              <a:ext uri="{FF2B5EF4-FFF2-40B4-BE49-F238E27FC236}">
                <a16:creationId xmlns:a16="http://schemas.microsoft.com/office/drawing/2014/main" id="{FB2B7502-A02A-4F9D-8A17-69E784CEC16C}"/>
              </a:ext>
            </a:extLst>
          </p:cNvPr>
          <p:cNvSpPr>
            <a:spLocks noGrp="1"/>
          </p:cNvSpPr>
          <p:nvPr>
            <p:ph type="body" sz="quarter" idx="13" hasCustomPrompt="1"/>
          </p:nvPr>
        </p:nvSpPr>
        <p:spPr>
          <a:xfrm>
            <a:off x="320831" y="4107406"/>
            <a:ext cx="2400300" cy="304800"/>
          </a:xfrm>
          <a:prstGeom prst="rect">
            <a:avLst/>
          </a:prstGeom>
        </p:spPr>
        <p:txBody>
          <a:bodyPr/>
          <a:lstStyle>
            <a:lvl1pPr marL="0" indent="0" algn="l">
              <a:buNone/>
              <a:defRPr sz="1200" b="0" cap="none" spc="0" baseline="0">
                <a:solidFill>
                  <a:schemeClr val="bg1"/>
                </a:solidFill>
              </a:defRPr>
            </a:lvl1pPr>
          </a:lstStyle>
          <a:p>
            <a:pPr lvl="0"/>
            <a:r>
              <a:rPr lang="en-US" dirty="0"/>
              <a:t>Edit master text styles</a:t>
            </a:r>
          </a:p>
        </p:txBody>
      </p:sp>
      <p:cxnSp>
        <p:nvCxnSpPr>
          <p:cNvPr id="17" name="Straight Connector 16">
            <a:extLst>
              <a:ext uri="{FF2B5EF4-FFF2-40B4-BE49-F238E27FC236}">
                <a16:creationId xmlns:a16="http://schemas.microsoft.com/office/drawing/2014/main" id="{B7320EBE-996D-4029-B14A-382DB2D538F2}"/>
              </a:ext>
            </a:extLst>
          </p:cNvPr>
          <p:cNvCxnSpPr>
            <a:cxnSpLocks/>
          </p:cNvCxnSpPr>
          <p:nvPr userDrawn="1"/>
        </p:nvCxnSpPr>
        <p:spPr>
          <a:xfrm>
            <a:off x="320831" y="3826077"/>
            <a:ext cx="240030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517797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bg1"/>
        </a:solidFill>
        <a:effectLst/>
      </p:bgPr>
    </p:bg>
    <p:spTree>
      <p:nvGrpSpPr>
        <p:cNvPr id="1" name=""/>
        <p:cNvGrpSpPr/>
        <p:nvPr/>
      </p:nvGrpSpPr>
      <p:grpSpPr>
        <a:xfrm>
          <a:off x="0" y="0"/>
          <a:ext cx="0" cy="0"/>
          <a:chOff x="0" y="0"/>
          <a:chExt cx="0" cy="0"/>
        </a:xfrm>
      </p:grpSpPr>
      <p:pic>
        <p:nvPicPr>
          <p:cNvPr id="10" name="Picture 9" descr="A person wearing a suit and tie&#10;&#10;Description automatically generated">
            <a:extLst>
              <a:ext uri="{FF2B5EF4-FFF2-40B4-BE49-F238E27FC236}">
                <a16:creationId xmlns:a16="http://schemas.microsoft.com/office/drawing/2014/main" id="{0EBE80E7-3401-46C9-B84B-CEDD6FE49B9D}"/>
              </a:ext>
            </a:extLst>
          </p:cNvPr>
          <p:cNvPicPr>
            <a:picLocks noChangeAspect="1"/>
          </p:cNvPicPr>
          <p:nvPr userDrawn="1"/>
        </p:nvPicPr>
        <p:blipFill rotWithShape="1">
          <a:blip r:embed="rId2" cstate="print">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l="9647" r="26450"/>
          <a:stretch/>
        </p:blipFill>
        <p:spPr>
          <a:xfrm>
            <a:off x="3041962" y="246741"/>
            <a:ext cx="6102038" cy="6364474"/>
          </a:xfrm>
          <a:prstGeom prst="rect">
            <a:avLst/>
          </a:prstGeom>
        </p:spPr>
      </p:pic>
      <p:sp>
        <p:nvSpPr>
          <p:cNvPr id="7" name="Rectangle 6">
            <a:extLst>
              <a:ext uri="{FF2B5EF4-FFF2-40B4-BE49-F238E27FC236}">
                <a16:creationId xmlns:a16="http://schemas.microsoft.com/office/drawing/2014/main" id="{D7D6B574-4F45-4441-8A7D-CF86A82E4585}"/>
              </a:ext>
            </a:extLst>
          </p:cNvPr>
          <p:cNvSpPr/>
          <p:nvPr userDrawn="1"/>
        </p:nvSpPr>
        <p:spPr>
          <a:xfrm>
            <a:off x="0" y="246742"/>
            <a:ext cx="9144000" cy="6364473"/>
          </a:xfrm>
          <a:prstGeom prst="rect">
            <a:avLst/>
          </a:prstGeom>
          <a:solidFill>
            <a:srgbClr val="312D3A">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a:extLst>
              <a:ext uri="{FF2B5EF4-FFF2-40B4-BE49-F238E27FC236}">
                <a16:creationId xmlns:a16="http://schemas.microsoft.com/office/drawing/2014/main" id="{6467A4ED-A75B-4C90-8265-6355E4E68868}"/>
              </a:ext>
            </a:extLst>
          </p:cNvPr>
          <p:cNvSpPr/>
          <p:nvPr userDrawn="1"/>
        </p:nvSpPr>
        <p:spPr>
          <a:xfrm>
            <a:off x="-1" y="0"/>
            <a:ext cx="3041965" cy="6858000"/>
          </a:xfrm>
          <a:prstGeom prst="rect">
            <a:avLst/>
          </a:prstGeom>
          <a:solidFill>
            <a:srgbClr val="86A9E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 name="Text Placeholder 20">
            <a:extLst>
              <a:ext uri="{FF2B5EF4-FFF2-40B4-BE49-F238E27FC236}">
                <a16:creationId xmlns:a16="http://schemas.microsoft.com/office/drawing/2014/main" id="{A01467AA-2060-4357-BB4B-6270011DFB5B}"/>
              </a:ext>
            </a:extLst>
          </p:cNvPr>
          <p:cNvSpPr>
            <a:spLocks noGrp="1"/>
          </p:cNvSpPr>
          <p:nvPr>
            <p:ph type="body" sz="quarter" idx="12" hasCustomPrompt="1"/>
          </p:nvPr>
        </p:nvSpPr>
        <p:spPr>
          <a:xfrm>
            <a:off x="320831" y="2444269"/>
            <a:ext cx="2400300" cy="1100479"/>
          </a:xfrm>
          <a:prstGeom prst="rect">
            <a:avLst/>
          </a:prstGeom>
        </p:spPr>
        <p:txBody>
          <a:bodyPr anchor="b"/>
          <a:lstStyle>
            <a:lvl1pPr marL="0" indent="0" algn="l">
              <a:lnSpc>
                <a:spcPct val="80000"/>
              </a:lnSpc>
              <a:spcBef>
                <a:spcPts val="0"/>
              </a:spcBef>
              <a:buNone/>
              <a:defRPr sz="2800" b="1" strike="noStrike" cap="none" spc="0" baseline="0">
                <a:solidFill>
                  <a:schemeClr val="bg1"/>
                </a:solidFill>
              </a:defRPr>
            </a:lvl1pPr>
          </a:lstStyle>
          <a:p>
            <a:pPr lvl="0"/>
            <a:r>
              <a:rPr lang="en-US" dirty="0"/>
              <a:t>Divider Slide</a:t>
            </a:r>
          </a:p>
        </p:txBody>
      </p:sp>
      <p:sp>
        <p:nvSpPr>
          <p:cNvPr id="5" name="Text Placeholder 20">
            <a:extLst>
              <a:ext uri="{FF2B5EF4-FFF2-40B4-BE49-F238E27FC236}">
                <a16:creationId xmlns:a16="http://schemas.microsoft.com/office/drawing/2014/main" id="{FB2B7502-A02A-4F9D-8A17-69E784CEC16C}"/>
              </a:ext>
            </a:extLst>
          </p:cNvPr>
          <p:cNvSpPr>
            <a:spLocks noGrp="1"/>
          </p:cNvSpPr>
          <p:nvPr>
            <p:ph type="body" sz="quarter" idx="13" hasCustomPrompt="1"/>
          </p:nvPr>
        </p:nvSpPr>
        <p:spPr>
          <a:xfrm>
            <a:off x="320831" y="4107406"/>
            <a:ext cx="2400300" cy="304800"/>
          </a:xfrm>
          <a:prstGeom prst="rect">
            <a:avLst/>
          </a:prstGeom>
        </p:spPr>
        <p:txBody>
          <a:bodyPr/>
          <a:lstStyle>
            <a:lvl1pPr marL="0" indent="0" algn="l">
              <a:buNone/>
              <a:defRPr sz="1200" b="0" cap="none" spc="0" baseline="0">
                <a:solidFill>
                  <a:schemeClr val="bg1"/>
                </a:solidFill>
              </a:defRPr>
            </a:lvl1pPr>
          </a:lstStyle>
          <a:p>
            <a:pPr lvl="0"/>
            <a:r>
              <a:rPr lang="en-US" dirty="0"/>
              <a:t>Edit master text styles</a:t>
            </a:r>
          </a:p>
        </p:txBody>
      </p:sp>
      <p:cxnSp>
        <p:nvCxnSpPr>
          <p:cNvPr id="17" name="Straight Connector 16">
            <a:extLst>
              <a:ext uri="{FF2B5EF4-FFF2-40B4-BE49-F238E27FC236}">
                <a16:creationId xmlns:a16="http://schemas.microsoft.com/office/drawing/2014/main" id="{B7320EBE-996D-4029-B14A-382DB2D538F2}"/>
              </a:ext>
            </a:extLst>
          </p:cNvPr>
          <p:cNvCxnSpPr>
            <a:cxnSpLocks/>
          </p:cNvCxnSpPr>
          <p:nvPr userDrawn="1"/>
        </p:nvCxnSpPr>
        <p:spPr>
          <a:xfrm>
            <a:off x="320831" y="3826077"/>
            <a:ext cx="240030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1662379"/>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1.jpe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1.jpeg"/><Relationship Id="rId2" Type="http://schemas.openxmlformats.org/officeDocument/2006/relationships/slideLayout" Target="../slideLayouts/slideLayout43.xml"/><Relationship Id="rId16" Type="http://schemas.openxmlformats.org/officeDocument/2006/relationships/theme" Target="../theme/theme4.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843BE30-782D-4941-875C-759E66B0DC03}"/>
              </a:ext>
            </a:extLst>
          </p:cNvPr>
          <p:cNvSpPr/>
          <p:nvPr userDrawn="1"/>
        </p:nvSpPr>
        <p:spPr>
          <a:xfrm>
            <a:off x="0" y="6347460"/>
            <a:ext cx="9144000" cy="5105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2" name="TextBox 11">
            <a:extLst>
              <a:ext uri="{FF2B5EF4-FFF2-40B4-BE49-F238E27FC236}">
                <a16:creationId xmlns:a16="http://schemas.microsoft.com/office/drawing/2014/main" id="{4694A95E-B394-4F4D-9DBD-133B4477414C}"/>
              </a:ext>
            </a:extLst>
          </p:cNvPr>
          <p:cNvSpPr txBox="1"/>
          <p:nvPr userDrawn="1"/>
        </p:nvSpPr>
        <p:spPr>
          <a:xfrm>
            <a:off x="342900" y="212712"/>
            <a:ext cx="2371726" cy="146051"/>
          </a:xfrm>
          <a:prstGeom prst="rect">
            <a:avLst/>
          </a:prstGeom>
          <a:noFill/>
        </p:spPr>
        <p:txBody>
          <a:bodyPr wrap="square" lIns="0" tIns="0" rIns="0" bIns="0" rtlCol="0" anchor="ctr">
            <a:noAutofit/>
          </a:bodyPr>
          <a:lstStyle/>
          <a:p>
            <a:r>
              <a:rPr lang="en-US" sz="800" cap="all" dirty="0">
                <a:solidFill>
                  <a:srgbClr val="414E5D">
                    <a:lumMod val="40000"/>
                    <a:lumOff val="60000"/>
                  </a:srgbClr>
                </a:solidFill>
              </a:rPr>
              <a:t>© 2019 Fulton Financial Corporation</a:t>
            </a:r>
          </a:p>
        </p:txBody>
      </p:sp>
      <p:sp>
        <p:nvSpPr>
          <p:cNvPr id="14" name="Text Placeholder 2">
            <a:extLst>
              <a:ext uri="{FF2B5EF4-FFF2-40B4-BE49-F238E27FC236}">
                <a16:creationId xmlns:a16="http://schemas.microsoft.com/office/drawing/2014/main" id="{27A82EF0-50A9-4A92-9433-55CF0CB23604}"/>
              </a:ext>
            </a:extLst>
          </p:cNvPr>
          <p:cNvSpPr>
            <a:spLocks noGrp="1"/>
          </p:cNvSpPr>
          <p:nvPr userDrawn="1">
            <p:ph type="body" idx="1"/>
          </p:nvPr>
        </p:nvSpPr>
        <p:spPr>
          <a:xfrm>
            <a:off x="342900" y="1333500"/>
            <a:ext cx="8458200" cy="48006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B4E25F9C-90E1-48A0-A219-6C21229D12D9}"/>
              </a:ext>
            </a:extLst>
          </p:cNvPr>
          <p:cNvSpPr>
            <a:spLocks noGrp="1"/>
          </p:cNvSpPr>
          <p:nvPr>
            <p:ph type="ftr" sz="quarter" idx="3"/>
          </p:nvPr>
        </p:nvSpPr>
        <p:spPr>
          <a:xfrm>
            <a:off x="342900" y="6494258"/>
            <a:ext cx="5843170" cy="196028"/>
          </a:xfrm>
          <a:prstGeom prst="rect">
            <a:avLst/>
          </a:prstGeom>
        </p:spPr>
        <p:txBody>
          <a:bodyPr vert="horz" lIns="0" tIns="0" rIns="0" bIns="0" rtlCol="0" anchor="b" anchorCtr="0"/>
          <a:lstStyle>
            <a:lvl1pPr algn="l">
              <a:lnSpc>
                <a:spcPct val="90000"/>
              </a:lnSpc>
              <a:defRPr sz="800">
                <a:solidFill>
                  <a:schemeClr val="tx2"/>
                </a:solidFill>
              </a:defRPr>
            </a:lvl1pPr>
          </a:lstStyle>
          <a:p>
            <a:endParaRPr lang="en-US" dirty="0">
              <a:solidFill>
                <a:srgbClr val="414E5D"/>
              </a:solidFill>
            </a:endParaRPr>
          </a:p>
        </p:txBody>
      </p:sp>
      <p:sp>
        <p:nvSpPr>
          <p:cNvPr id="2" name="Title Placeholder 1">
            <a:extLst>
              <a:ext uri="{FF2B5EF4-FFF2-40B4-BE49-F238E27FC236}">
                <a16:creationId xmlns:a16="http://schemas.microsoft.com/office/drawing/2014/main" id="{5BE2E5A3-4718-4EB6-AEC7-CAFA37A36D99}"/>
              </a:ext>
            </a:extLst>
          </p:cNvPr>
          <p:cNvSpPr>
            <a:spLocks noGrp="1"/>
          </p:cNvSpPr>
          <p:nvPr>
            <p:ph type="title"/>
          </p:nvPr>
        </p:nvSpPr>
        <p:spPr>
          <a:xfrm>
            <a:off x="342900" y="512758"/>
            <a:ext cx="8458200" cy="701039"/>
          </a:xfrm>
          <a:prstGeom prst="rect">
            <a:avLst/>
          </a:prstGeom>
        </p:spPr>
        <p:txBody>
          <a:bodyPr vert="horz" lIns="0" tIns="0" rIns="0" bIns="0" rtlCol="0" anchor="ctr">
            <a:normAutofit/>
          </a:bodyPr>
          <a:lstStyle/>
          <a:p>
            <a:r>
              <a:rPr lang="en-US" dirty="0"/>
              <a:t>Click To Edit Master Title</a:t>
            </a:r>
          </a:p>
        </p:txBody>
      </p:sp>
      <p:pic>
        <p:nvPicPr>
          <p:cNvPr id="9" name="Picture 8" descr="A picture containing drawing&#10;&#10;Description automatically generated">
            <a:extLst>
              <a:ext uri="{FF2B5EF4-FFF2-40B4-BE49-F238E27FC236}">
                <a16:creationId xmlns:a16="http://schemas.microsoft.com/office/drawing/2014/main" id="{850086A0-BBBE-48DE-A767-76AE82872E18}"/>
              </a:ext>
            </a:extLst>
          </p:cNvPr>
          <p:cNvPicPr>
            <a:picLocks noChangeAspect="1"/>
          </p:cNvPicPr>
          <p:nvPr userDrawn="1"/>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13102" y="6459684"/>
            <a:ext cx="1287998" cy="265176"/>
          </a:xfrm>
          <a:prstGeom prst="rect">
            <a:avLst/>
          </a:prstGeom>
        </p:spPr>
      </p:pic>
    </p:spTree>
    <p:extLst>
      <p:ext uri="{BB962C8B-B14F-4D97-AF65-F5344CB8AC3E}">
        <p14:creationId xmlns:p14="http://schemas.microsoft.com/office/powerpoint/2010/main" val="40362562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731" r:id="rId15"/>
  </p:sldLayoutIdLst>
  <p:hf hdr="0" ftr="0" dt="0"/>
  <p:txStyles>
    <p:titleStyle>
      <a:lvl1pPr algn="l" defTabSz="685800" rtl="0" eaLnBrk="1" latinLnBrk="0" hangingPunct="1">
        <a:lnSpc>
          <a:spcPct val="80000"/>
        </a:lnSpc>
        <a:spcBef>
          <a:spcPct val="0"/>
        </a:spcBef>
        <a:buNone/>
        <a:defRPr lang="en-US" sz="2800" b="1" kern="1200" cap="none" spc="0" baseline="0" dirty="0">
          <a:solidFill>
            <a:schemeClr val="tx2"/>
          </a:solidFill>
          <a:latin typeface="+mj-lt"/>
          <a:ea typeface="+mj-ea"/>
          <a:cs typeface="+mj-cs"/>
        </a:defRPr>
      </a:lvl1pPr>
    </p:titleStyle>
    <p:bodyStyle>
      <a:lvl1pPr marL="0" indent="0" algn="l" defTabSz="685800" rtl="0" eaLnBrk="1" latinLnBrk="0" hangingPunct="1">
        <a:lnSpc>
          <a:spcPct val="100000"/>
        </a:lnSpc>
        <a:spcBef>
          <a:spcPts val="600"/>
        </a:spcBef>
        <a:buClr>
          <a:schemeClr val="accent1"/>
        </a:buClr>
        <a:buFont typeface="Wingdings" panose="05000000000000000000" pitchFamily="2" charset="2"/>
        <a:buNone/>
        <a:defRPr sz="1800" b="0" kern="1200">
          <a:solidFill>
            <a:schemeClr val="tx2"/>
          </a:solidFill>
          <a:latin typeface="+mn-lt"/>
          <a:ea typeface="+mn-ea"/>
          <a:cs typeface="+mn-cs"/>
        </a:defRPr>
      </a:lvl1pPr>
      <a:lvl2pPr marL="182880" indent="-182880" algn="l" defTabSz="685800" rtl="0" eaLnBrk="1" latinLnBrk="0" hangingPunct="1">
        <a:lnSpc>
          <a:spcPct val="100000"/>
        </a:lnSpc>
        <a:spcBef>
          <a:spcPts val="600"/>
        </a:spcBef>
        <a:buClr>
          <a:schemeClr val="accent1"/>
        </a:buClr>
        <a:buFont typeface="Arial" panose="020B0604020202020204" pitchFamily="34" charset="0"/>
        <a:buChar char="•"/>
        <a:defRPr sz="1600" kern="1200">
          <a:solidFill>
            <a:schemeClr val="tx2"/>
          </a:solidFill>
          <a:latin typeface="+mn-lt"/>
          <a:ea typeface="+mn-ea"/>
          <a:cs typeface="+mn-cs"/>
        </a:defRPr>
      </a:lvl2pPr>
      <a:lvl3pPr marL="365760" indent="-182880" algn="l" defTabSz="685800" rtl="0" eaLnBrk="1" latinLnBrk="0" hangingPunct="1">
        <a:lnSpc>
          <a:spcPct val="100000"/>
        </a:lnSpc>
        <a:spcBef>
          <a:spcPts val="600"/>
        </a:spcBef>
        <a:buClr>
          <a:schemeClr val="tx2"/>
        </a:buClr>
        <a:buFont typeface="Calibri" panose="020F0502020204030204" pitchFamily="34" charset="0"/>
        <a:buChar char="–"/>
        <a:defRPr sz="1400" kern="1200">
          <a:solidFill>
            <a:schemeClr val="tx2"/>
          </a:solidFill>
          <a:latin typeface="+mn-lt"/>
          <a:ea typeface="+mn-ea"/>
          <a:cs typeface="+mn-cs"/>
        </a:defRPr>
      </a:lvl3pPr>
      <a:lvl4pPr marL="548640" indent="-18288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mn-cs"/>
        </a:defRPr>
      </a:lvl4pPr>
      <a:lvl5pPr marL="731520" indent="-182880" algn="l" defTabSz="685800" rtl="0" eaLnBrk="1" latinLnBrk="0" hangingPunct="1">
        <a:lnSpc>
          <a:spcPct val="100000"/>
        </a:lnSpc>
        <a:spcBef>
          <a:spcPts val="600"/>
        </a:spcBef>
        <a:buClr>
          <a:schemeClr val="bg2">
            <a:lumMod val="50000"/>
          </a:schemeClr>
        </a:buClr>
        <a:buFont typeface="Calibri" panose="020F0502020204030204" pitchFamily="34" charset="0"/>
        <a:buChar char="–"/>
        <a:defRPr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6">
          <p15:clr>
            <a:srgbClr val="F26B43"/>
          </p15:clr>
        </p15:guide>
        <p15:guide id="2" pos="5544">
          <p15:clr>
            <a:srgbClr val="F26B43"/>
          </p15:clr>
        </p15:guide>
        <p15:guide id="3" orient="horz" pos="3864">
          <p15:clr>
            <a:srgbClr val="F26B43"/>
          </p15:clr>
        </p15:guide>
        <p15:guide id="4" orient="horz" pos="840">
          <p15:clr>
            <a:srgbClr val="F26B43"/>
          </p15:clr>
        </p15:guide>
        <p15:guide id="5" pos="2880">
          <p15:clr>
            <a:srgbClr val="F26B43"/>
          </p15:clr>
        </p15:guide>
        <p15:guide id="6" pos="2976">
          <p15:clr>
            <a:srgbClr val="F26B43"/>
          </p15:clr>
        </p15:guide>
        <p15:guide id="7" pos="2784">
          <p15:clr>
            <a:srgbClr val="F26B43"/>
          </p15:clr>
        </p15:guide>
        <p15:guide id="8" orient="horz" pos="768">
          <p15:clr>
            <a:srgbClr val="F26B43"/>
          </p15:clr>
        </p15:guide>
        <p15:guide id="9" orient="horz" pos="31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843BE30-782D-4941-875C-759E66B0DC03}"/>
              </a:ext>
            </a:extLst>
          </p:cNvPr>
          <p:cNvSpPr/>
          <p:nvPr userDrawn="1"/>
        </p:nvSpPr>
        <p:spPr>
          <a:xfrm>
            <a:off x="0" y="6347460"/>
            <a:ext cx="9144000" cy="5105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2" name="TextBox 11">
            <a:extLst>
              <a:ext uri="{FF2B5EF4-FFF2-40B4-BE49-F238E27FC236}">
                <a16:creationId xmlns:a16="http://schemas.microsoft.com/office/drawing/2014/main" id="{4694A95E-B394-4F4D-9DBD-133B4477414C}"/>
              </a:ext>
            </a:extLst>
          </p:cNvPr>
          <p:cNvSpPr txBox="1"/>
          <p:nvPr userDrawn="1"/>
        </p:nvSpPr>
        <p:spPr>
          <a:xfrm>
            <a:off x="342900" y="212712"/>
            <a:ext cx="2371726" cy="146051"/>
          </a:xfrm>
          <a:prstGeom prst="rect">
            <a:avLst/>
          </a:prstGeom>
          <a:noFill/>
        </p:spPr>
        <p:txBody>
          <a:bodyPr wrap="square" lIns="0" tIns="0" rIns="0" bIns="0" rtlCol="0" anchor="ctr">
            <a:noAutofit/>
          </a:bodyPr>
          <a:lstStyle/>
          <a:p>
            <a:r>
              <a:rPr lang="en-US" sz="800" cap="all" dirty="0">
                <a:solidFill>
                  <a:srgbClr val="414E5D">
                    <a:lumMod val="40000"/>
                    <a:lumOff val="60000"/>
                  </a:srgbClr>
                </a:solidFill>
              </a:rPr>
              <a:t>© 2019 Fulton Financial Corporation</a:t>
            </a:r>
          </a:p>
        </p:txBody>
      </p:sp>
      <p:sp>
        <p:nvSpPr>
          <p:cNvPr id="19" name="TextBox 18">
            <a:extLst>
              <a:ext uri="{FF2B5EF4-FFF2-40B4-BE49-F238E27FC236}">
                <a16:creationId xmlns:a16="http://schemas.microsoft.com/office/drawing/2014/main" id="{1B8534AC-7DE0-4EF1-892B-AEBDC311E948}"/>
              </a:ext>
            </a:extLst>
          </p:cNvPr>
          <p:cNvSpPr txBox="1"/>
          <p:nvPr userDrawn="1"/>
        </p:nvSpPr>
        <p:spPr>
          <a:xfrm>
            <a:off x="8618220" y="212712"/>
            <a:ext cx="182880" cy="146051"/>
          </a:xfrm>
          <a:prstGeom prst="rect">
            <a:avLst/>
          </a:prstGeom>
          <a:noFill/>
        </p:spPr>
        <p:txBody>
          <a:bodyPr wrap="square" lIns="0" tIns="0" rIns="0" bIns="0" rtlCol="0" anchor="ctr">
            <a:noAutofit/>
          </a:bodyPr>
          <a:lstStyle/>
          <a:p>
            <a:pPr algn="r"/>
            <a:fld id="{6E50C3A9-A1C5-42D9-B08B-06176D99F5D4}" type="slidenum">
              <a:rPr lang="en-US" sz="800" cap="all">
                <a:solidFill>
                  <a:srgbClr val="414E5D">
                    <a:lumMod val="40000"/>
                    <a:lumOff val="60000"/>
                  </a:srgbClr>
                </a:solidFill>
              </a:rPr>
              <a:pPr algn="r"/>
              <a:t>‹#›</a:t>
            </a:fld>
            <a:endParaRPr lang="en-US" sz="800" cap="all" dirty="0">
              <a:solidFill>
                <a:srgbClr val="414E5D">
                  <a:lumMod val="40000"/>
                  <a:lumOff val="60000"/>
                </a:srgbClr>
              </a:solidFill>
            </a:endParaRPr>
          </a:p>
        </p:txBody>
      </p:sp>
      <p:sp>
        <p:nvSpPr>
          <p:cNvPr id="14" name="Text Placeholder 2">
            <a:extLst>
              <a:ext uri="{FF2B5EF4-FFF2-40B4-BE49-F238E27FC236}">
                <a16:creationId xmlns:a16="http://schemas.microsoft.com/office/drawing/2014/main" id="{27A82EF0-50A9-4A92-9433-55CF0CB23604}"/>
              </a:ext>
            </a:extLst>
          </p:cNvPr>
          <p:cNvSpPr>
            <a:spLocks noGrp="1"/>
          </p:cNvSpPr>
          <p:nvPr userDrawn="1">
            <p:ph type="body" idx="1"/>
          </p:nvPr>
        </p:nvSpPr>
        <p:spPr>
          <a:xfrm>
            <a:off x="342900" y="1333500"/>
            <a:ext cx="8458200" cy="48006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B4E25F9C-90E1-48A0-A219-6C21229D12D9}"/>
              </a:ext>
            </a:extLst>
          </p:cNvPr>
          <p:cNvSpPr>
            <a:spLocks noGrp="1"/>
          </p:cNvSpPr>
          <p:nvPr>
            <p:ph type="ftr" sz="quarter" idx="3"/>
          </p:nvPr>
        </p:nvSpPr>
        <p:spPr>
          <a:xfrm>
            <a:off x="342900" y="6494258"/>
            <a:ext cx="5843170" cy="196028"/>
          </a:xfrm>
          <a:prstGeom prst="rect">
            <a:avLst/>
          </a:prstGeom>
        </p:spPr>
        <p:txBody>
          <a:bodyPr vert="horz" lIns="0" tIns="0" rIns="0" bIns="0" rtlCol="0" anchor="b" anchorCtr="0"/>
          <a:lstStyle>
            <a:lvl1pPr algn="l">
              <a:lnSpc>
                <a:spcPct val="90000"/>
              </a:lnSpc>
              <a:defRPr sz="800">
                <a:solidFill>
                  <a:schemeClr val="tx2"/>
                </a:solidFill>
              </a:defRPr>
            </a:lvl1pPr>
          </a:lstStyle>
          <a:p>
            <a:endParaRPr lang="en-US" dirty="0">
              <a:solidFill>
                <a:srgbClr val="414E5D"/>
              </a:solidFill>
            </a:endParaRPr>
          </a:p>
        </p:txBody>
      </p:sp>
      <p:sp>
        <p:nvSpPr>
          <p:cNvPr id="2" name="Title Placeholder 1">
            <a:extLst>
              <a:ext uri="{FF2B5EF4-FFF2-40B4-BE49-F238E27FC236}">
                <a16:creationId xmlns:a16="http://schemas.microsoft.com/office/drawing/2014/main" id="{5BE2E5A3-4718-4EB6-AEC7-CAFA37A36D99}"/>
              </a:ext>
            </a:extLst>
          </p:cNvPr>
          <p:cNvSpPr>
            <a:spLocks noGrp="1"/>
          </p:cNvSpPr>
          <p:nvPr>
            <p:ph type="title"/>
          </p:nvPr>
        </p:nvSpPr>
        <p:spPr>
          <a:xfrm>
            <a:off x="342900" y="512758"/>
            <a:ext cx="8458200" cy="701039"/>
          </a:xfrm>
          <a:prstGeom prst="rect">
            <a:avLst/>
          </a:prstGeom>
        </p:spPr>
        <p:txBody>
          <a:bodyPr vert="horz" lIns="0" tIns="0" rIns="0" bIns="0" rtlCol="0" anchor="ctr">
            <a:normAutofit/>
          </a:bodyPr>
          <a:lstStyle/>
          <a:p>
            <a:r>
              <a:rPr lang="en-US" dirty="0"/>
              <a:t>Click To Edit Master Title</a:t>
            </a:r>
          </a:p>
        </p:txBody>
      </p:sp>
      <p:pic>
        <p:nvPicPr>
          <p:cNvPr id="9" name="Picture 8" descr="A picture containing drawing&#10;&#10;Description automatically generated">
            <a:extLst>
              <a:ext uri="{FF2B5EF4-FFF2-40B4-BE49-F238E27FC236}">
                <a16:creationId xmlns:a16="http://schemas.microsoft.com/office/drawing/2014/main" id="{850086A0-BBBE-48DE-A767-76AE82872E18}"/>
              </a:ext>
            </a:extLst>
          </p:cNvPr>
          <p:cNvPicPr>
            <a:picLocks noChangeAspect="1"/>
          </p:cNvPicPr>
          <p:nvPr userDrawn="1"/>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47382" y="6459684"/>
            <a:ext cx="1287998" cy="265176"/>
          </a:xfrm>
          <a:prstGeom prst="rect">
            <a:avLst/>
          </a:prstGeom>
        </p:spPr>
      </p:pic>
    </p:spTree>
    <p:extLst>
      <p:ext uri="{BB962C8B-B14F-4D97-AF65-F5344CB8AC3E}">
        <p14:creationId xmlns:p14="http://schemas.microsoft.com/office/powerpoint/2010/main" val="110351107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hf hdr="0" ftr="0" dt="0"/>
  <p:txStyles>
    <p:titleStyle>
      <a:lvl1pPr algn="l" defTabSz="685800" rtl="0" eaLnBrk="1" latinLnBrk="0" hangingPunct="1">
        <a:lnSpc>
          <a:spcPct val="80000"/>
        </a:lnSpc>
        <a:spcBef>
          <a:spcPct val="0"/>
        </a:spcBef>
        <a:buNone/>
        <a:defRPr lang="en-US" sz="2800" b="1" kern="1200" cap="none" spc="0" baseline="0" dirty="0">
          <a:solidFill>
            <a:schemeClr val="tx2"/>
          </a:solidFill>
          <a:latin typeface="+mj-lt"/>
          <a:ea typeface="+mj-ea"/>
          <a:cs typeface="+mj-cs"/>
        </a:defRPr>
      </a:lvl1pPr>
    </p:titleStyle>
    <p:bodyStyle>
      <a:lvl1pPr marL="0" indent="0" algn="l" defTabSz="685800" rtl="0" eaLnBrk="1" latinLnBrk="0" hangingPunct="1">
        <a:lnSpc>
          <a:spcPct val="100000"/>
        </a:lnSpc>
        <a:spcBef>
          <a:spcPts val="600"/>
        </a:spcBef>
        <a:buClr>
          <a:schemeClr val="accent1"/>
        </a:buClr>
        <a:buFont typeface="Wingdings" panose="05000000000000000000" pitchFamily="2" charset="2"/>
        <a:buNone/>
        <a:defRPr sz="1800" b="0" kern="1200">
          <a:solidFill>
            <a:schemeClr val="tx2"/>
          </a:solidFill>
          <a:latin typeface="+mn-lt"/>
          <a:ea typeface="+mn-ea"/>
          <a:cs typeface="+mn-cs"/>
        </a:defRPr>
      </a:lvl1pPr>
      <a:lvl2pPr marL="182880" indent="-182880" algn="l" defTabSz="685800" rtl="0" eaLnBrk="1" latinLnBrk="0" hangingPunct="1">
        <a:lnSpc>
          <a:spcPct val="100000"/>
        </a:lnSpc>
        <a:spcBef>
          <a:spcPts val="600"/>
        </a:spcBef>
        <a:buClr>
          <a:schemeClr val="accent1"/>
        </a:buClr>
        <a:buFont typeface="Arial" panose="020B0604020202020204" pitchFamily="34" charset="0"/>
        <a:buChar char="•"/>
        <a:defRPr sz="1600" kern="1200">
          <a:solidFill>
            <a:schemeClr val="tx2"/>
          </a:solidFill>
          <a:latin typeface="+mn-lt"/>
          <a:ea typeface="+mn-ea"/>
          <a:cs typeface="+mn-cs"/>
        </a:defRPr>
      </a:lvl2pPr>
      <a:lvl3pPr marL="365760" indent="-182880" algn="l" defTabSz="685800" rtl="0" eaLnBrk="1" latinLnBrk="0" hangingPunct="1">
        <a:lnSpc>
          <a:spcPct val="100000"/>
        </a:lnSpc>
        <a:spcBef>
          <a:spcPts val="600"/>
        </a:spcBef>
        <a:buClr>
          <a:schemeClr val="tx2"/>
        </a:buClr>
        <a:buFont typeface="Calibri" panose="020F0502020204030204" pitchFamily="34" charset="0"/>
        <a:buChar char="–"/>
        <a:defRPr sz="1400" kern="1200">
          <a:solidFill>
            <a:schemeClr val="tx2"/>
          </a:solidFill>
          <a:latin typeface="+mn-lt"/>
          <a:ea typeface="+mn-ea"/>
          <a:cs typeface="+mn-cs"/>
        </a:defRPr>
      </a:lvl3pPr>
      <a:lvl4pPr marL="548640" indent="-18288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mn-cs"/>
        </a:defRPr>
      </a:lvl4pPr>
      <a:lvl5pPr marL="731520" indent="-182880" algn="l" defTabSz="685800" rtl="0" eaLnBrk="1" latinLnBrk="0" hangingPunct="1">
        <a:lnSpc>
          <a:spcPct val="100000"/>
        </a:lnSpc>
        <a:spcBef>
          <a:spcPts val="600"/>
        </a:spcBef>
        <a:buClr>
          <a:schemeClr val="bg2">
            <a:lumMod val="50000"/>
          </a:schemeClr>
        </a:buClr>
        <a:buFont typeface="Calibri" panose="020F0502020204030204" pitchFamily="34" charset="0"/>
        <a:buChar char="–"/>
        <a:defRPr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6">
          <p15:clr>
            <a:srgbClr val="F26B43"/>
          </p15:clr>
        </p15:guide>
        <p15:guide id="2" pos="5544">
          <p15:clr>
            <a:srgbClr val="F26B43"/>
          </p15:clr>
        </p15:guide>
        <p15:guide id="3" orient="horz" pos="3864">
          <p15:clr>
            <a:srgbClr val="F26B43"/>
          </p15:clr>
        </p15:guide>
        <p15:guide id="4" orient="horz" pos="840">
          <p15:clr>
            <a:srgbClr val="F26B43"/>
          </p15:clr>
        </p15:guide>
        <p15:guide id="5" pos="2880">
          <p15:clr>
            <a:srgbClr val="F26B43"/>
          </p15:clr>
        </p15:guide>
        <p15:guide id="6" pos="2976">
          <p15:clr>
            <a:srgbClr val="F26B43"/>
          </p15:clr>
        </p15:guide>
        <p15:guide id="7" pos="2784">
          <p15:clr>
            <a:srgbClr val="F26B43"/>
          </p15:clr>
        </p15:guide>
        <p15:guide id="8" orient="horz" pos="768">
          <p15:clr>
            <a:srgbClr val="F26B43"/>
          </p15:clr>
        </p15:guide>
        <p15:guide id="9" orient="horz" pos="31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4BD1593-B340-48A9-8102-9D9A492FB5D6}"/>
              </a:ext>
            </a:extLst>
          </p:cNvPr>
          <p:cNvSpPr/>
          <p:nvPr userDrawn="1"/>
        </p:nvSpPr>
        <p:spPr>
          <a:xfrm>
            <a:off x="0" y="6347460"/>
            <a:ext cx="9144000" cy="5105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pic>
        <p:nvPicPr>
          <p:cNvPr id="17" name="Picture 16" descr="A picture containing drawing&#10;&#10;Description automatically generated">
            <a:extLst>
              <a:ext uri="{FF2B5EF4-FFF2-40B4-BE49-F238E27FC236}">
                <a16:creationId xmlns:a16="http://schemas.microsoft.com/office/drawing/2014/main" id="{B8EC0E3B-1370-4490-B930-4F95D60C7F3B}"/>
              </a:ext>
            </a:extLst>
          </p:cNvPr>
          <p:cNvPicPr>
            <a:picLocks noChangeAspect="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94481" y="6462727"/>
            <a:ext cx="1275675" cy="262639"/>
          </a:xfrm>
          <a:prstGeom prst="rect">
            <a:avLst/>
          </a:prstGeom>
        </p:spPr>
      </p:pic>
      <p:sp>
        <p:nvSpPr>
          <p:cNvPr id="12" name="TextBox 11">
            <a:extLst>
              <a:ext uri="{FF2B5EF4-FFF2-40B4-BE49-F238E27FC236}">
                <a16:creationId xmlns:a16="http://schemas.microsoft.com/office/drawing/2014/main" id="{4694A95E-B394-4F4D-9DBD-133B4477414C}"/>
              </a:ext>
            </a:extLst>
          </p:cNvPr>
          <p:cNvSpPr txBox="1"/>
          <p:nvPr userDrawn="1"/>
        </p:nvSpPr>
        <p:spPr>
          <a:xfrm>
            <a:off x="342900" y="212712"/>
            <a:ext cx="2371726" cy="146051"/>
          </a:xfrm>
          <a:prstGeom prst="rect">
            <a:avLst/>
          </a:prstGeom>
          <a:noFill/>
        </p:spPr>
        <p:txBody>
          <a:bodyPr wrap="square" lIns="0" tIns="0" rIns="0" bIns="0" rtlCol="0" anchor="ctr">
            <a:noAutofit/>
          </a:bodyPr>
          <a:lstStyle/>
          <a:p>
            <a:r>
              <a:rPr lang="en-US" sz="800" cap="all" dirty="0">
                <a:solidFill>
                  <a:srgbClr val="414E5D">
                    <a:lumMod val="40000"/>
                    <a:lumOff val="60000"/>
                  </a:srgbClr>
                </a:solidFill>
              </a:rPr>
              <a:t>© 2019 Fulton Financial Corporation</a:t>
            </a:r>
          </a:p>
        </p:txBody>
      </p:sp>
      <p:sp>
        <p:nvSpPr>
          <p:cNvPr id="19" name="TextBox 18">
            <a:extLst>
              <a:ext uri="{FF2B5EF4-FFF2-40B4-BE49-F238E27FC236}">
                <a16:creationId xmlns:a16="http://schemas.microsoft.com/office/drawing/2014/main" id="{1B8534AC-7DE0-4EF1-892B-AEBDC311E948}"/>
              </a:ext>
            </a:extLst>
          </p:cNvPr>
          <p:cNvSpPr txBox="1"/>
          <p:nvPr userDrawn="1"/>
        </p:nvSpPr>
        <p:spPr>
          <a:xfrm>
            <a:off x="8618220" y="212712"/>
            <a:ext cx="182880" cy="146051"/>
          </a:xfrm>
          <a:prstGeom prst="rect">
            <a:avLst/>
          </a:prstGeom>
          <a:noFill/>
        </p:spPr>
        <p:txBody>
          <a:bodyPr wrap="square" lIns="0" tIns="0" rIns="0" bIns="0" rtlCol="0" anchor="ctr">
            <a:noAutofit/>
          </a:bodyPr>
          <a:lstStyle/>
          <a:p>
            <a:pPr algn="r"/>
            <a:fld id="{6E50C3A9-A1C5-42D9-B08B-06176D99F5D4}" type="slidenum">
              <a:rPr lang="en-US" sz="800" cap="all">
                <a:solidFill>
                  <a:srgbClr val="414E5D">
                    <a:lumMod val="40000"/>
                    <a:lumOff val="60000"/>
                  </a:srgbClr>
                </a:solidFill>
              </a:rPr>
              <a:pPr algn="r"/>
              <a:t>‹#›</a:t>
            </a:fld>
            <a:endParaRPr lang="en-US" sz="800" cap="all" dirty="0">
              <a:solidFill>
                <a:srgbClr val="414E5D">
                  <a:lumMod val="40000"/>
                  <a:lumOff val="60000"/>
                </a:srgbClr>
              </a:solidFill>
            </a:endParaRPr>
          </a:p>
        </p:txBody>
      </p:sp>
      <p:sp>
        <p:nvSpPr>
          <p:cNvPr id="14" name="Text Placeholder 2">
            <a:extLst>
              <a:ext uri="{FF2B5EF4-FFF2-40B4-BE49-F238E27FC236}">
                <a16:creationId xmlns:a16="http://schemas.microsoft.com/office/drawing/2014/main" id="{27A82EF0-50A9-4A92-9433-55CF0CB23604}"/>
              </a:ext>
            </a:extLst>
          </p:cNvPr>
          <p:cNvSpPr>
            <a:spLocks noGrp="1"/>
          </p:cNvSpPr>
          <p:nvPr userDrawn="1">
            <p:ph type="body" idx="1"/>
          </p:nvPr>
        </p:nvSpPr>
        <p:spPr>
          <a:xfrm>
            <a:off x="342900" y="1333500"/>
            <a:ext cx="8458200" cy="48006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B4E25F9C-90E1-48A0-A219-6C21229D12D9}"/>
              </a:ext>
            </a:extLst>
          </p:cNvPr>
          <p:cNvSpPr>
            <a:spLocks noGrp="1"/>
          </p:cNvSpPr>
          <p:nvPr>
            <p:ph type="ftr" sz="quarter" idx="3"/>
          </p:nvPr>
        </p:nvSpPr>
        <p:spPr>
          <a:xfrm>
            <a:off x="342900" y="6494258"/>
            <a:ext cx="5843170" cy="196028"/>
          </a:xfrm>
          <a:prstGeom prst="rect">
            <a:avLst/>
          </a:prstGeom>
        </p:spPr>
        <p:txBody>
          <a:bodyPr vert="horz" lIns="0" tIns="0" rIns="0" bIns="0" rtlCol="0" anchor="b" anchorCtr="0"/>
          <a:lstStyle>
            <a:lvl1pPr algn="l">
              <a:lnSpc>
                <a:spcPct val="90000"/>
              </a:lnSpc>
              <a:defRPr sz="800">
                <a:solidFill>
                  <a:schemeClr val="tx2"/>
                </a:solidFill>
              </a:defRPr>
            </a:lvl1pPr>
          </a:lstStyle>
          <a:p>
            <a:endParaRPr lang="en-US" dirty="0">
              <a:solidFill>
                <a:srgbClr val="414E5D"/>
              </a:solidFill>
            </a:endParaRPr>
          </a:p>
        </p:txBody>
      </p:sp>
      <p:sp>
        <p:nvSpPr>
          <p:cNvPr id="2" name="Title Placeholder 1">
            <a:extLst>
              <a:ext uri="{FF2B5EF4-FFF2-40B4-BE49-F238E27FC236}">
                <a16:creationId xmlns:a16="http://schemas.microsoft.com/office/drawing/2014/main" id="{5BE2E5A3-4718-4EB6-AEC7-CAFA37A36D99}"/>
              </a:ext>
            </a:extLst>
          </p:cNvPr>
          <p:cNvSpPr>
            <a:spLocks noGrp="1"/>
          </p:cNvSpPr>
          <p:nvPr>
            <p:ph type="title"/>
          </p:nvPr>
        </p:nvSpPr>
        <p:spPr>
          <a:xfrm>
            <a:off x="342900" y="512758"/>
            <a:ext cx="8458200" cy="701039"/>
          </a:xfrm>
          <a:prstGeom prst="rect">
            <a:avLst/>
          </a:prstGeom>
        </p:spPr>
        <p:txBody>
          <a:bodyPr vert="horz" lIns="0" tIns="0" rIns="0" bIns="0" rtlCol="0" anchor="ctr">
            <a:normAutofit/>
          </a:bodyPr>
          <a:lstStyle/>
          <a:p>
            <a:r>
              <a:rPr lang="en-US" dirty="0"/>
              <a:t>Click To Edit Master Title</a:t>
            </a:r>
          </a:p>
        </p:txBody>
      </p:sp>
    </p:spTree>
    <p:extLst>
      <p:ext uri="{BB962C8B-B14F-4D97-AF65-F5344CB8AC3E}">
        <p14:creationId xmlns:p14="http://schemas.microsoft.com/office/powerpoint/2010/main" val="171215151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hf hdr="0" ftr="0" dt="0"/>
  <p:txStyles>
    <p:titleStyle>
      <a:lvl1pPr algn="l" defTabSz="685800" rtl="0" eaLnBrk="1" latinLnBrk="0" hangingPunct="1">
        <a:lnSpc>
          <a:spcPct val="80000"/>
        </a:lnSpc>
        <a:spcBef>
          <a:spcPct val="0"/>
        </a:spcBef>
        <a:buNone/>
        <a:defRPr lang="en-US" sz="2800" b="1" kern="1200" cap="none" spc="0" baseline="0" dirty="0">
          <a:solidFill>
            <a:srgbClr val="0A2F87"/>
          </a:solidFill>
          <a:latin typeface="+mj-lt"/>
          <a:ea typeface="+mj-ea"/>
          <a:cs typeface="+mj-cs"/>
        </a:defRPr>
      </a:lvl1pPr>
    </p:titleStyle>
    <p:bodyStyle>
      <a:lvl1pPr marL="0" indent="0" algn="l" defTabSz="685800" rtl="0" eaLnBrk="1" latinLnBrk="0" hangingPunct="1">
        <a:lnSpc>
          <a:spcPct val="100000"/>
        </a:lnSpc>
        <a:spcBef>
          <a:spcPts val="600"/>
        </a:spcBef>
        <a:buClr>
          <a:schemeClr val="accent1"/>
        </a:buClr>
        <a:buFont typeface="Wingdings" panose="05000000000000000000" pitchFamily="2" charset="2"/>
        <a:buNone/>
        <a:defRPr sz="1800" b="0" kern="1200">
          <a:solidFill>
            <a:schemeClr val="tx2"/>
          </a:solidFill>
          <a:latin typeface="+mn-lt"/>
          <a:ea typeface="+mn-ea"/>
          <a:cs typeface="+mn-cs"/>
        </a:defRPr>
      </a:lvl1pPr>
      <a:lvl2pPr marL="182880" indent="-182880" algn="l" defTabSz="685800" rtl="0" eaLnBrk="1" latinLnBrk="0" hangingPunct="1">
        <a:lnSpc>
          <a:spcPct val="100000"/>
        </a:lnSpc>
        <a:spcBef>
          <a:spcPts val="600"/>
        </a:spcBef>
        <a:buClr>
          <a:schemeClr val="accent1"/>
        </a:buClr>
        <a:buFont typeface="Arial" panose="020B0604020202020204" pitchFamily="34" charset="0"/>
        <a:buChar char="•"/>
        <a:defRPr sz="1600" kern="1200">
          <a:solidFill>
            <a:schemeClr val="tx2"/>
          </a:solidFill>
          <a:latin typeface="+mn-lt"/>
          <a:ea typeface="+mn-ea"/>
          <a:cs typeface="+mn-cs"/>
        </a:defRPr>
      </a:lvl2pPr>
      <a:lvl3pPr marL="365760" indent="-182880" algn="l" defTabSz="685800" rtl="0" eaLnBrk="1" latinLnBrk="0" hangingPunct="1">
        <a:lnSpc>
          <a:spcPct val="100000"/>
        </a:lnSpc>
        <a:spcBef>
          <a:spcPts val="600"/>
        </a:spcBef>
        <a:buClr>
          <a:schemeClr val="tx2"/>
        </a:buClr>
        <a:buFont typeface="Calibri" panose="020F0502020204030204" pitchFamily="34" charset="0"/>
        <a:buChar char="–"/>
        <a:defRPr sz="1400" kern="1200">
          <a:solidFill>
            <a:schemeClr val="tx2"/>
          </a:solidFill>
          <a:latin typeface="+mn-lt"/>
          <a:ea typeface="+mn-ea"/>
          <a:cs typeface="+mn-cs"/>
        </a:defRPr>
      </a:lvl3pPr>
      <a:lvl4pPr marL="548640" indent="-18288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mn-cs"/>
        </a:defRPr>
      </a:lvl4pPr>
      <a:lvl5pPr marL="731520" indent="-182880" algn="l" defTabSz="685800" rtl="0" eaLnBrk="1" latinLnBrk="0" hangingPunct="1">
        <a:lnSpc>
          <a:spcPct val="100000"/>
        </a:lnSpc>
        <a:spcBef>
          <a:spcPts val="600"/>
        </a:spcBef>
        <a:buClr>
          <a:schemeClr val="bg2">
            <a:lumMod val="50000"/>
          </a:schemeClr>
        </a:buClr>
        <a:buFont typeface="Calibri" panose="020F0502020204030204" pitchFamily="34" charset="0"/>
        <a:buChar char="–"/>
        <a:defRPr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6">
          <p15:clr>
            <a:srgbClr val="F26B43"/>
          </p15:clr>
        </p15:guide>
        <p15:guide id="2" pos="5544">
          <p15:clr>
            <a:srgbClr val="F26B43"/>
          </p15:clr>
        </p15:guide>
        <p15:guide id="3" orient="horz" pos="3864">
          <p15:clr>
            <a:srgbClr val="F26B43"/>
          </p15:clr>
        </p15:guide>
        <p15:guide id="4" orient="horz" pos="840">
          <p15:clr>
            <a:srgbClr val="F26B43"/>
          </p15:clr>
        </p15:guide>
        <p15:guide id="5" pos="2880">
          <p15:clr>
            <a:srgbClr val="F26B43"/>
          </p15:clr>
        </p15:guide>
        <p15:guide id="6" pos="2976">
          <p15:clr>
            <a:srgbClr val="F26B43"/>
          </p15:clr>
        </p15:guide>
        <p15:guide id="7" pos="2784">
          <p15:clr>
            <a:srgbClr val="F26B43"/>
          </p15:clr>
        </p15:guide>
        <p15:guide id="8" orient="horz" pos="768">
          <p15:clr>
            <a:srgbClr val="F26B43"/>
          </p15:clr>
        </p15:guide>
        <p15:guide id="9" orient="horz" pos="31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843BE30-782D-4941-875C-759E66B0DC03}"/>
              </a:ext>
            </a:extLst>
          </p:cNvPr>
          <p:cNvSpPr/>
          <p:nvPr userDrawn="1"/>
        </p:nvSpPr>
        <p:spPr>
          <a:xfrm>
            <a:off x="0" y="6347460"/>
            <a:ext cx="9144000" cy="5105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2" name="TextBox 11">
            <a:extLst>
              <a:ext uri="{FF2B5EF4-FFF2-40B4-BE49-F238E27FC236}">
                <a16:creationId xmlns:a16="http://schemas.microsoft.com/office/drawing/2014/main" id="{4694A95E-B394-4F4D-9DBD-133B4477414C}"/>
              </a:ext>
            </a:extLst>
          </p:cNvPr>
          <p:cNvSpPr txBox="1"/>
          <p:nvPr userDrawn="1"/>
        </p:nvSpPr>
        <p:spPr>
          <a:xfrm>
            <a:off x="342900" y="212712"/>
            <a:ext cx="2371726" cy="146051"/>
          </a:xfrm>
          <a:prstGeom prst="rect">
            <a:avLst/>
          </a:prstGeom>
          <a:noFill/>
        </p:spPr>
        <p:txBody>
          <a:bodyPr wrap="square" lIns="0" tIns="0" rIns="0" bIns="0" rtlCol="0" anchor="ctr">
            <a:noAutofit/>
          </a:bodyPr>
          <a:lstStyle/>
          <a:p>
            <a:r>
              <a:rPr lang="en-US" sz="800" cap="all" dirty="0">
                <a:solidFill>
                  <a:srgbClr val="414E5D">
                    <a:lumMod val="40000"/>
                    <a:lumOff val="60000"/>
                  </a:srgbClr>
                </a:solidFill>
              </a:rPr>
              <a:t>© 2019 Fulton Financial Corporation</a:t>
            </a:r>
          </a:p>
        </p:txBody>
      </p:sp>
      <p:sp>
        <p:nvSpPr>
          <p:cNvPr id="19" name="TextBox 18">
            <a:extLst>
              <a:ext uri="{FF2B5EF4-FFF2-40B4-BE49-F238E27FC236}">
                <a16:creationId xmlns:a16="http://schemas.microsoft.com/office/drawing/2014/main" id="{1B8534AC-7DE0-4EF1-892B-AEBDC311E948}"/>
              </a:ext>
            </a:extLst>
          </p:cNvPr>
          <p:cNvSpPr txBox="1"/>
          <p:nvPr userDrawn="1"/>
        </p:nvSpPr>
        <p:spPr>
          <a:xfrm>
            <a:off x="8618220" y="212712"/>
            <a:ext cx="182880" cy="146051"/>
          </a:xfrm>
          <a:prstGeom prst="rect">
            <a:avLst/>
          </a:prstGeom>
          <a:noFill/>
        </p:spPr>
        <p:txBody>
          <a:bodyPr wrap="square" lIns="0" tIns="0" rIns="0" bIns="0" rtlCol="0" anchor="ctr">
            <a:noAutofit/>
          </a:bodyPr>
          <a:lstStyle/>
          <a:p>
            <a:pPr algn="r"/>
            <a:fld id="{6E50C3A9-A1C5-42D9-B08B-06176D99F5D4}" type="slidenum">
              <a:rPr lang="en-US" sz="800" cap="all">
                <a:solidFill>
                  <a:srgbClr val="414E5D">
                    <a:lumMod val="40000"/>
                    <a:lumOff val="60000"/>
                  </a:srgbClr>
                </a:solidFill>
              </a:rPr>
              <a:pPr algn="r"/>
              <a:t>‹#›</a:t>
            </a:fld>
            <a:endParaRPr lang="en-US" sz="800" cap="all" dirty="0">
              <a:solidFill>
                <a:srgbClr val="414E5D">
                  <a:lumMod val="40000"/>
                  <a:lumOff val="60000"/>
                </a:srgbClr>
              </a:solidFill>
            </a:endParaRPr>
          </a:p>
        </p:txBody>
      </p:sp>
      <p:sp>
        <p:nvSpPr>
          <p:cNvPr id="14" name="Text Placeholder 2">
            <a:extLst>
              <a:ext uri="{FF2B5EF4-FFF2-40B4-BE49-F238E27FC236}">
                <a16:creationId xmlns:a16="http://schemas.microsoft.com/office/drawing/2014/main" id="{27A82EF0-50A9-4A92-9433-55CF0CB23604}"/>
              </a:ext>
            </a:extLst>
          </p:cNvPr>
          <p:cNvSpPr>
            <a:spLocks noGrp="1"/>
          </p:cNvSpPr>
          <p:nvPr userDrawn="1">
            <p:ph type="body" idx="1"/>
          </p:nvPr>
        </p:nvSpPr>
        <p:spPr>
          <a:xfrm>
            <a:off x="342900" y="1333500"/>
            <a:ext cx="8458200" cy="48006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B4E25F9C-90E1-48A0-A219-6C21229D12D9}"/>
              </a:ext>
            </a:extLst>
          </p:cNvPr>
          <p:cNvSpPr>
            <a:spLocks noGrp="1"/>
          </p:cNvSpPr>
          <p:nvPr>
            <p:ph type="ftr" sz="quarter" idx="3"/>
          </p:nvPr>
        </p:nvSpPr>
        <p:spPr>
          <a:xfrm>
            <a:off x="342900" y="6494258"/>
            <a:ext cx="5843170" cy="196028"/>
          </a:xfrm>
          <a:prstGeom prst="rect">
            <a:avLst/>
          </a:prstGeom>
        </p:spPr>
        <p:txBody>
          <a:bodyPr vert="horz" lIns="0" tIns="0" rIns="0" bIns="0" rtlCol="0" anchor="b" anchorCtr="0"/>
          <a:lstStyle>
            <a:lvl1pPr algn="l">
              <a:lnSpc>
                <a:spcPct val="90000"/>
              </a:lnSpc>
              <a:defRPr sz="800">
                <a:solidFill>
                  <a:schemeClr val="tx2"/>
                </a:solidFill>
              </a:defRPr>
            </a:lvl1pPr>
          </a:lstStyle>
          <a:p>
            <a:endParaRPr lang="en-US" dirty="0">
              <a:solidFill>
                <a:srgbClr val="414E5D"/>
              </a:solidFill>
            </a:endParaRPr>
          </a:p>
        </p:txBody>
      </p:sp>
      <p:sp>
        <p:nvSpPr>
          <p:cNvPr id="2" name="Title Placeholder 1">
            <a:extLst>
              <a:ext uri="{FF2B5EF4-FFF2-40B4-BE49-F238E27FC236}">
                <a16:creationId xmlns:a16="http://schemas.microsoft.com/office/drawing/2014/main" id="{5BE2E5A3-4718-4EB6-AEC7-CAFA37A36D99}"/>
              </a:ext>
            </a:extLst>
          </p:cNvPr>
          <p:cNvSpPr>
            <a:spLocks noGrp="1"/>
          </p:cNvSpPr>
          <p:nvPr>
            <p:ph type="title"/>
          </p:nvPr>
        </p:nvSpPr>
        <p:spPr>
          <a:xfrm>
            <a:off x="342900" y="512758"/>
            <a:ext cx="8458200" cy="701039"/>
          </a:xfrm>
          <a:prstGeom prst="rect">
            <a:avLst/>
          </a:prstGeom>
        </p:spPr>
        <p:txBody>
          <a:bodyPr vert="horz" lIns="0" tIns="0" rIns="0" bIns="0" rtlCol="0" anchor="ctr">
            <a:normAutofit/>
          </a:bodyPr>
          <a:lstStyle/>
          <a:p>
            <a:r>
              <a:rPr lang="en-US" dirty="0"/>
              <a:t>Click To Edit Master Title</a:t>
            </a:r>
          </a:p>
        </p:txBody>
      </p:sp>
      <p:pic>
        <p:nvPicPr>
          <p:cNvPr id="9" name="Picture 8" descr="A picture containing drawing&#10;&#10;Description automatically generated">
            <a:extLst>
              <a:ext uri="{FF2B5EF4-FFF2-40B4-BE49-F238E27FC236}">
                <a16:creationId xmlns:a16="http://schemas.microsoft.com/office/drawing/2014/main" id="{850086A0-BBBE-48DE-A767-76AE82872E18}"/>
              </a:ext>
            </a:extLst>
          </p:cNvPr>
          <p:cNvPicPr>
            <a:picLocks noChangeAspect="1"/>
          </p:cNvPicPr>
          <p:nvPr userDrawn="1"/>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13102" y="6459684"/>
            <a:ext cx="1287998" cy="265176"/>
          </a:xfrm>
          <a:prstGeom prst="rect">
            <a:avLst/>
          </a:prstGeom>
        </p:spPr>
      </p:pic>
    </p:spTree>
    <p:extLst>
      <p:ext uri="{BB962C8B-B14F-4D97-AF65-F5344CB8AC3E}">
        <p14:creationId xmlns:p14="http://schemas.microsoft.com/office/powerpoint/2010/main" val="157070682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2" r:id="rId15"/>
  </p:sldLayoutIdLst>
  <p:hf hdr="0" ftr="0" dt="0"/>
  <p:txStyles>
    <p:titleStyle>
      <a:lvl1pPr algn="l" defTabSz="685800" rtl="0" eaLnBrk="1" latinLnBrk="0" hangingPunct="1">
        <a:lnSpc>
          <a:spcPct val="80000"/>
        </a:lnSpc>
        <a:spcBef>
          <a:spcPct val="0"/>
        </a:spcBef>
        <a:buNone/>
        <a:defRPr lang="en-US" sz="2800" b="1" kern="1200" cap="none" spc="0" baseline="0" dirty="0">
          <a:solidFill>
            <a:schemeClr val="tx2"/>
          </a:solidFill>
          <a:latin typeface="+mj-lt"/>
          <a:ea typeface="+mj-ea"/>
          <a:cs typeface="+mj-cs"/>
        </a:defRPr>
      </a:lvl1pPr>
    </p:titleStyle>
    <p:bodyStyle>
      <a:lvl1pPr marL="0" indent="0" algn="l" defTabSz="685800" rtl="0" eaLnBrk="1" latinLnBrk="0" hangingPunct="1">
        <a:lnSpc>
          <a:spcPct val="100000"/>
        </a:lnSpc>
        <a:spcBef>
          <a:spcPts val="600"/>
        </a:spcBef>
        <a:buClr>
          <a:schemeClr val="accent1"/>
        </a:buClr>
        <a:buFont typeface="Wingdings" panose="05000000000000000000" pitchFamily="2" charset="2"/>
        <a:buNone/>
        <a:defRPr sz="1800" b="0" kern="1200">
          <a:solidFill>
            <a:schemeClr val="tx2"/>
          </a:solidFill>
          <a:latin typeface="+mn-lt"/>
          <a:ea typeface="+mn-ea"/>
          <a:cs typeface="+mn-cs"/>
        </a:defRPr>
      </a:lvl1pPr>
      <a:lvl2pPr marL="182880" indent="-182880" algn="l" defTabSz="685800" rtl="0" eaLnBrk="1" latinLnBrk="0" hangingPunct="1">
        <a:lnSpc>
          <a:spcPct val="100000"/>
        </a:lnSpc>
        <a:spcBef>
          <a:spcPts val="600"/>
        </a:spcBef>
        <a:buClr>
          <a:schemeClr val="accent1"/>
        </a:buClr>
        <a:buFont typeface="Arial" panose="020B0604020202020204" pitchFamily="34" charset="0"/>
        <a:buChar char="•"/>
        <a:defRPr sz="1600" kern="1200">
          <a:solidFill>
            <a:schemeClr val="tx2"/>
          </a:solidFill>
          <a:latin typeface="+mn-lt"/>
          <a:ea typeface="+mn-ea"/>
          <a:cs typeface="+mn-cs"/>
        </a:defRPr>
      </a:lvl2pPr>
      <a:lvl3pPr marL="365760" indent="-182880" algn="l" defTabSz="685800" rtl="0" eaLnBrk="1" latinLnBrk="0" hangingPunct="1">
        <a:lnSpc>
          <a:spcPct val="100000"/>
        </a:lnSpc>
        <a:spcBef>
          <a:spcPts val="600"/>
        </a:spcBef>
        <a:buClr>
          <a:schemeClr val="tx2"/>
        </a:buClr>
        <a:buFont typeface="Calibri" panose="020F0502020204030204" pitchFamily="34" charset="0"/>
        <a:buChar char="–"/>
        <a:defRPr sz="1400" kern="1200">
          <a:solidFill>
            <a:schemeClr val="tx2"/>
          </a:solidFill>
          <a:latin typeface="+mn-lt"/>
          <a:ea typeface="+mn-ea"/>
          <a:cs typeface="+mn-cs"/>
        </a:defRPr>
      </a:lvl3pPr>
      <a:lvl4pPr marL="548640" indent="-18288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mn-cs"/>
        </a:defRPr>
      </a:lvl4pPr>
      <a:lvl5pPr marL="731520" indent="-182880" algn="l" defTabSz="685800" rtl="0" eaLnBrk="1" latinLnBrk="0" hangingPunct="1">
        <a:lnSpc>
          <a:spcPct val="100000"/>
        </a:lnSpc>
        <a:spcBef>
          <a:spcPts val="600"/>
        </a:spcBef>
        <a:buClr>
          <a:schemeClr val="bg2">
            <a:lumMod val="50000"/>
          </a:schemeClr>
        </a:buClr>
        <a:buFont typeface="Calibri" panose="020F0502020204030204" pitchFamily="34" charset="0"/>
        <a:buChar char="–"/>
        <a:defRPr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6">
          <p15:clr>
            <a:srgbClr val="F26B43"/>
          </p15:clr>
        </p15:guide>
        <p15:guide id="2" pos="5544">
          <p15:clr>
            <a:srgbClr val="F26B43"/>
          </p15:clr>
        </p15:guide>
        <p15:guide id="3" orient="horz" pos="3864">
          <p15:clr>
            <a:srgbClr val="F26B43"/>
          </p15:clr>
        </p15:guide>
        <p15:guide id="4" orient="horz" pos="840">
          <p15:clr>
            <a:srgbClr val="F26B43"/>
          </p15:clr>
        </p15:guide>
        <p15:guide id="5" pos="2880">
          <p15:clr>
            <a:srgbClr val="F26B43"/>
          </p15:clr>
        </p15:guide>
        <p15:guide id="6" pos="2976">
          <p15:clr>
            <a:srgbClr val="F26B43"/>
          </p15:clr>
        </p15:guide>
        <p15:guide id="7" pos="2784">
          <p15:clr>
            <a:srgbClr val="F26B43"/>
          </p15:clr>
        </p15:guide>
        <p15:guide id="8" orient="horz" pos="768">
          <p15:clr>
            <a:srgbClr val="F26B43"/>
          </p15:clr>
        </p15:guide>
        <p15:guide id="9" orient="horz" pos="31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80.png"/><Relationship Id="rId7" Type="http://schemas.openxmlformats.org/officeDocument/2006/relationships/image" Target="../media/image83.png"/><Relationship Id="rId12" Type="http://schemas.openxmlformats.org/officeDocument/2006/relationships/image" Target="../media/image88.svg"/><Relationship Id="rId2" Type="http://schemas.openxmlformats.org/officeDocument/2006/relationships/notesSlide" Target="../notesSlides/notesSlide10.xml"/><Relationship Id="rId1" Type="http://schemas.openxmlformats.org/officeDocument/2006/relationships/slideLayout" Target="../slideLayouts/slideLayout53.xml"/><Relationship Id="rId6" Type="http://schemas.openxmlformats.org/officeDocument/2006/relationships/image" Target="../media/image82.sv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svg"/><Relationship Id="rId4" Type="http://schemas.microsoft.com/office/2007/relationships/hdphoto" Target="../media/hdphoto7.wdp"/><Relationship Id="rId9" Type="http://schemas.openxmlformats.org/officeDocument/2006/relationships/image" Target="../media/image8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18" Type="http://schemas.openxmlformats.org/officeDocument/2006/relationships/image" Target="../media/image104.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png"/><Relationship Id="rId17" Type="http://schemas.openxmlformats.org/officeDocument/2006/relationships/image" Target="../media/image103.png"/><Relationship Id="rId2" Type="http://schemas.openxmlformats.org/officeDocument/2006/relationships/notesSlide" Target="../notesSlides/notesSlide13.xml"/><Relationship Id="rId16" Type="http://schemas.openxmlformats.org/officeDocument/2006/relationships/image" Target="../media/image102.png"/><Relationship Id="rId1" Type="http://schemas.openxmlformats.org/officeDocument/2006/relationships/slideLayout" Target="../slideLayouts/slideLayout53.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101.jpe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png"/></Relationships>
</file>

<file path=ppt/slides/_rels/slide1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4.xml"/><Relationship Id="rId1" Type="http://schemas.openxmlformats.org/officeDocument/2006/relationships/slideLayout" Target="../slideLayouts/slideLayout51.xml"/><Relationship Id="rId5" Type="http://schemas.openxmlformats.org/officeDocument/2006/relationships/image" Target="../media/image107.svg"/><Relationship Id="rId4" Type="http://schemas.openxmlformats.org/officeDocument/2006/relationships/image" Target="../media/image10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4.jpe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35.pn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 Id="rId14" Type="http://schemas.openxmlformats.org/officeDocument/2006/relationships/image" Target="../media/image46.jpg"/></Relationships>
</file>

<file path=ppt/slides/_rels/slide4.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 Id="rId9" Type="http://schemas.openxmlformats.org/officeDocument/2006/relationships/image" Target="../media/image53.jpeg"/></Relationships>
</file>

<file path=ppt/slides/_rels/slide5.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3" Type="http://schemas.openxmlformats.org/officeDocument/2006/relationships/image" Target="../media/image54.jpe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svg"/></Relationships>
</file>

<file path=ppt/slides/_rels/slide6.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3" Type="http://schemas.openxmlformats.org/officeDocument/2006/relationships/image" Target="../media/image54.jpe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svg"/></Relationships>
</file>

<file path=ppt/slides/_rels/slide7.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3" Type="http://schemas.openxmlformats.org/officeDocument/2006/relationships/image" Target="../media/image66.jpeg"/><Relationship Id="rId7" Type="http://schemas.openxmlformats.org/officeDocument/2006/relationships/image" Target="../media/image37.svg"/><Relationship Id="rId12"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54.xml"/><Relationship Id="rId6" Type="http://schemas.openxmlformats.org/officeDocument/2006/relationships/image" Target="../media/image69.png"/><Relationship Id="rId11" Type="http://schemas.openxmlformats.org/officeDocument/2006/relationships/image" Target="../media/image73.svg"/><Relationship Id="rId5" Type="http://schemas.openxmlformats.org/officeDocument/2006/relationships/image" Target="../media/image68.sv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svg"/></Relationships>
</file>

<file path=ppt/slides/_rels/slide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53.xml"/><Relationship Id="rId5" Type="http://schemas.openxmlformats.org/officeDocument/2006/relationships/image" Target="../media/image78.png"/><Relationship Id="rId4" Type="http://schemas.openxmlformats.org/officeDocument/2006/relationships/image" Target="../media/image77.png"/></Relationships>
</file>

<file path=ppt/slides/_rels/slide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5533" y="4165599"/>
            <a:ext cx="5977466" cy="381000"/>
          </a:xfrm>
          <a:prstGeom prst="rect">
            <a:avLst/>
          </a:prstGeom>
          <a:noFill/>
        </p:spPr>
        <p:txBody>
          <a:bodyPr wrap="square" lIns="0" tIns="0" rIns="0" bIns="0" rtlCol="0" anchor="t" anchorCtr="0">
            <a:noAutofit/>
          </a:bodyPr>
          <a:lstStyle/>
          <a:p>
            <a:pPr algn="ctr"/>
            <a:r>
              <a:rPr lang="en-US" sz="2400" b="1" dirty="0">
                <a:solidFill>
                  <a:schemeClr val="accent3"/>
                </a:solidFill>
              </a:rPr>
              <a:t>NONPROFIT SERVICES</a:t>
            </a:r>
          </a:p>
          <a:p>
            <a:pPr algn="ctr"/>
            <a:r>
              <a:rPr lang="en-US" sz="2400" b="1" dirty="0">
                <a:solidFill>
                  <a:srgbClr val="A7BEE4"/>
                </a:solidFill>
                <a:latin typeface="+mj-lt"/>
              </a:rPr>
              <a:t> </a:t>
            </a:r>
          </a:p>
        </p:txBody>
      </p:sp>
      <p:sp>
        <p:nvSpPr>
          <p:cNvPr id="3" name="TextBox 2">
            <a:extLst>
              <a:ext uri="{FF2B5EF4-FFF2-40B4-BE49-F238E27FC236}">
                <a16:creationId xmlns:a16="http://schemas.microsoft.com/office/drawing/2014/main" id="{D115EC5B-4592-44D8-AC14-87B3345D4F28}"/>
              </a:ext>
            </a:extLst>
          </p:cNvPr>
          <p:cNvSpPr txBox="1"/>
          <p:nvPr/>
        </p:nvSpPr>
        <p:spPr>
          <a:xfrm>
            <a:off x="5550247" y="4997883"/>
            <a:ext cx="3491136" cy="1307223"/>
          </a:xfrm>
          <a:prstGeom prst="rect">
            <a:avLst/>
          </a:prstGeom>
          <a:noFill/>
        </p:spPr>
        <p:txBody>
          <a:bodyPr wrap="square" lIns="0" tIns="0" rIns="0" bIns="0" rtlCol="0" anchor="t" anchorCtr="0">
            <a:noAutofit/>
          </a:bodyPr>
          <a:lstStyle/>
          <a:p>
            <a:pPr algn="ctr"/>
            <a:r>
              <a:rPr lang="en-US" sz="1600" dirty="0">
                <a:solidFill>
                  <a:schemeClr val="bg1"/>
                </a:solidFill>
              </a:rPr>
              <a:t>Michael D. Wiggins</a:t>
            </a:r>
          </a:p>
          <a:p>
            <a:pPr algn="ctr"/>
            <a:r>
              <a:rPr lang="en-US" sz="1600" dirty="0">
                <a:solidFill>
                  <a:schemeClr val="bg1"/>
                </a:solidFill>
              </a:rPr>
              <a:t>Vice President</a:t>
            </a:r>
          </a:p>
          <a:p>
            <a:pPr algn="ctr"/>
            <a:r>
              <a:rPr lang="en-US" sz="1600" dirty="0">
                <a:solidFill>
                  <a:schemeClr val="bg1"/>
                </a:solidFill>
              </a:rPr>
              <a:t> Nonprofit Services</a:t>
            </a:r>
          </a:p>
          <a:p>
            <a:pPr algn="ctr"/>
            <a:r>
              <a:rPr lang="en-US" sz="1600" dirty="0">
                <a:solidFill>
                  <a:schemeClr val="bg1"/>
                </a:solidFill>
              </a:rPr>
              <a:t> 717-291-2554 mwiggins@fultonbank.com</a:t>
            </a:r>
          </a:p>
        </p:txBody>
      </p:sp>
      <p:sp>
        <p:nvSpPr>
          <p:cNvPr id="4" name="TextBox 3">
            <a:extLst>
              <a:ext uri="{FF2B5EF4-FFF2-40B4-BE49-F238E27FC236}">
                <a16:creationId xmlns:a16="http://schemas.microsoft.com/office/drawing/2014/main" id="{4DB967A9-857D-4CB2-8434-7C7FB63DF107}"/>
              </a:ext>
            </a:extLst>
          </p:cNvPr>
          <p:cNvSpPr txBox="1"/>
          <p:nvPr/>
        </p:nvSpPr>
        <p:spPr>
          <a:xfrm>
            <a:off x="2030819" y="952499"/>
            <a:ext cx="4678325" cy="688041"/>
          </a:xfrm>
          <a:prstGeom prst="rect">
            <a:avLst/>
          </a:prstGeom>
          <a:noFill/>
        </p:spPr>
        <p:txBody>
          <a:bodyPr wrap="square" lIns="0" tIns="0" rIns="0" bIns="0" rtlCol="0" anchor="t" anchorCtr="0">
            <a:noAutofit/>
          </a:bodyPr>
          <a:lstStyle/>
          <a:p>
            <a:pPr algn="ctr"/>
            <a:r>
              <a:rPr lang="en-US" sz="4400" dirty="0">
                <a:solidFill>
                  <a:schemeClr val="bg1"/>
                </a:solidFill>
              </a:rPr>
              <a:t> Lewes BPW</a:t>
            </a:r>
          </a:p>
        </p:txBody>
      </p:sp>
      <p:sp>
        <p:nvSpPr>
          <p:cNvPr id="5" name="TextBox 4">
            <a:extLst>
              <a:ext uri="{FF2B5EF4-FFF2-40B4-BE49-F238E27FC236}">
                <a16:creationId xmlns:a16="http://schemas.microsoft.com/office/drawing/2014/main" id="{1A5A9ADE-5613-4B5C-81F3-EBB5EC788DE3}"/>
              </a:ext>
            </a:extLst>
          </p:cNvPr>
          <p:cNvSpPr txBox="1"/>
          <p:nvPr/>
        </p:nvSpPr>
        <p:spPr>
          <a:xfrm>
            <a:off x="860612" y="5432612"/>
            <a:ext cx="906052" cy="381000"/>
          </a:xfrm>
          <a:prstGeom prst="rect">
            <a:avLst/>
          </a:prstGeom>
          <a:noFill/>
        </p:spPr>
        <p:txBody>
          <a:bodyPr wrap="square" lIns="0" tIns="0" rIns="0" bIns="0" rtlCol="0" anchor="t" anchorCtr="0">
            <a:noAutofit/>
          </a:bodyPr>
          <a:lstStyle/>
          <a:p>
            <a:pPr algn="l"/>
            <a:endParaRPr lang="en-US" sz="1600" dirty="0" err="1">
              <a:solidFill>
                <a:schemeClr val="tx2"/>
              </a:solidFill>
            </a:endParaRPr>
          </a:p>
        </p:txBody>
      </p:sp>
      <p:sp>
        <p:nvSpPr>
          <p:cNvPr id="6" name="TextBox 5">
            <a:extLst>
              <a:ext uri="{FF2B5EF4-FFF2-40B4-BE49-F238E27FC236}">
                <a16:creationId xmlns:a16="http://schemas.microsoft.com/office/drawing/2014/main" id="{82152BB9-6B8E-4D75-8E7C-E5DED9157F87}"/>
              </a:ext>
            </a:extLst>
          </p:cNvPr>
          <p:cNvSpPr txBox="1"/>
          <p:nvPr/>
        </p:nvSpPr>
        <p:spPr>
          <a:xfrm>
            <a:off x="102617" y="4997884"/>
            <a:ext cx="3491136" cy="1307222"/>
          </a:xfrm>
          <a:prstGeom prst="rect">
            <a:avLst/>
          </a:prstGeom>
          <a:noFill/>
        </p:spPr>
        <p:txBody>
          <a:bodyPr wrap="square" lIns="0" tIns="0" rIns="0" bIns="0" rtlCol="0" anchor="t" anchorCtr="0">
            <a:noAutofit/>
          </a:bodyPr>
          <a:lstStyle/>
          <a:p>
            <a:pPr algn="ctr"/>
            <a:r>
              <a:rPr lang="en-US" sz="1600" dirty="0">
                <a:solidFill>
                  <a:schemeClr val="bg1"/>
                </a:solidFill>
              </a:rPr>
              <a:t>William H. Keetley III</a:t>
            </a:r>
          </a:p>
          <a:p>
            <a:pPr algn="ctr"/>
            <a:r>
              <a:rPr lang="en-US" sz="1600" dirty="0">
                <a:solidFill>
                  <a:schemeClr val="bg1"/>
                </a:solidFill>
              </a:rPr>
              <a:t>Senior Vice President </a:t>
            </a:r>
          </a:p>
          <a:p>
            <a:pPr algn="ctr"/>
            <a:r>
              <a:rPr lang="en-US" sz="1600" dirty="0">
                <a:solidFill>
                  <a:schemeClr val="bg1"/>
                </a:solidFill>
              </a:rPr>
              <a:t>Fulton Private Bank </a:t>
            </a:r>
          </a:p>
          <a:p>
            <a:pPr algn="ctr"/>
            <a:r>
              <a:rPr lang="en-US" sz="1600" dirty="0">
                <a:solidFill>
                  <a:schemeClr val="bg1"/>
                </a:solidFill>
              </a:rPr>
              <a:t>302-633-7858 wkeetley@fultonbank.com</a:t>
            </a:r>
          </a:p>
        </p:txBody>
      </p:sp>
      <p:sp>
        <p:nvSpPr>
          <p:cNvPr id="7" name="TextBox 6">
            <a:extLst>
              <a:ext uri="{FF2B5EF4-FFF2-40B4-BE49-F238E27FC236}">
                <a16:creationId xmlns:a16="http://schemas.microsoft.com/office/drawing/2014/main" id="{72D8268E-66A0-4758-B041-2C0C0837EFDD}"/>
              </a:ext>
            </a:extLst>
          </p:cNvPr>
          <p:cNvSpPr txBox="1"/>
          <p:nvPr/>
        </p:nvSpPr>
        <p:spPr>
          <a:xfrm>
            <a:off x="3254188" y="5017957"/>
            <a:ext cx="2465841" cy="1200898"/>
          </a:xfrm>
          <a:prstGeom prst="rect">
            <a:avLst/>
          </a:prstGeom>
          <a:noFill/>
        </p:spPr>
        <p:txBody>
          <a:bodyPr wrap="none" lIns="0" tIns="0" rIns="0" bIns="0" rtlCol="0" anchor="t" anchorCtr="0">
            <a:noAutofit/>
          </a:bodyPr>
          <a:lstStyle/>
          <a:p>
            <a:pPr algn="ctr"/>
            <a:r>
              <a:rPr lang="en-US" sz="1600" dirty="0">
                <a:solidFill>
                  <a:schemeClr val="tx2"/>
                </a:solidFill>
              </a:rPr>
              <a:t>  </a:t>
            </a:r>
            <a:r>
              <a:rPr lang="en-US" sz="1600" dirty="0">
                <a:solidFill>
                  <a:schemeClr val="bg1"/>
                </a:solidFill>
              </a:rPr>
              <a:t>Theodore R. Walden, Jr.  </a:t>
            </a:r>
          </a:p>
          <a:p>
            <a:pPr algn="ctr"/>
            <a:r>
              <a:rPr lang="en-US" sz="1600" dirty="0">
                <a:solidFill>
                  <a:schemeClr val="bg1"/>
                </a:solidFill>
              </a:rPr>
              <a:t>  Senior Vice President</a:t>
            </a:r>
          </a:p>
          <a:p>
            <a:pPr algn="ctr"/>
            <a:r>
              <a:rPr lang="en-US" sz="1600" dirty="0">
                <a:solidFill>
                  <a:schemeClr val="bg1"/>
                </a:solidFill>
              </a:rPr>
              <a:t>  Portfolio Manager</a:t>
            </a:r>
          </a:p>
          <a:p>
            <a:pPr algn="ctr"/>
            <a:r>
              <a:rPr lang="en-US" sz="1600" dirty="0">
                <a:solidFill>
                  <a:schemeClr val="bg1"/>
                </a:solidFill>
              </a:rPr>
              <a:t>  757-377-8796</a:t>
            </a:r>
          </a:p>
          <a:p>
            <a:pPr algn="ctr"/>
            <a:r>
              <a:rPr lang="en-US" sz="1600" dirty="0">
                <a:solidFill>
                  <a:schemeClr val="bg1"/>
                </a:solidFill>
              </a:rPr>
              <a:t>  twalden@fultonbank.com</a:t>
            </a:r>
          </a:p>
        </p:txBody>
      </p:sp>
    </p:spTree>
    <p:extLst>
      <p:ext uri="{BB962C8B-B14F-4D97-AF65-F5344CB8AC3E}">
        <p14:creationId xmlns:p14="http://schemas.microsoft.com/office/powerpoint/2010/main" val="3115151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dirty="0"/>
              <a:t> </a:t>
            </a:r>
          </a:p>
        </p:txBody>
      </p:sp>
      <p:sp>
        <p:nvSpPr>
          <p:cNvPr id="7" name="TextBox 6"/>
          <p:cNvSpPr txBox="1"/>
          <p:nvPr/>
        </p:nvSpPr>
        <p:spPr>
          <a:xfrm>
            <a:off x="1135540" y="5718877"/>
            <a:ext cx="6866861" cy="292735"/>
          </a:xfrm>
          <a:prstGeom prst="rect">
            <a:avLst/>
          </a:prstGeom>
          <a:noFill/>
        </p:spPr>
        <p:txBody>
          <a:bodyPr wrap="square" lIns="0" tIns="0" rIns="0" bIns="0" rtlCol="0">
            <a:noAutofit/>
          </a:bodyPr>
          <a:lstStyle/>
          <a:p>
            <a:r>
              <a:rPr lang="en-US" sz="1200" i="1" dirty="0"/>
              <a:t>Fulton will guarantee the proposed fee for a minimum of two years from date of account funding. </a:t>
            </a:r>
          </a:p>
          <a:p>
            <a:pPr marL="151287" indent="-151287">
              <a:buFont typeface="Arial" panose="020B0604020202020204" pitchFamily="34" charset="0"/>
              <a:buChar char="•"/>
            </a:pPr>
            <a:endParaRPr lang="en-US" sz="794" i="1" dirty="0"/>
          </a:p>
        </p:txBody>
      </p:sp>
      <p:grpSp>
        <p:nvGrpSpPr>
          <p:cNvPr id="4" name="Group 3"/>
          <p:cNvGrpSpPr/>
          <p:nvPr/>
        </p:nvGrpSpPr>
        <p:grpSpPr>
          <a:xfrm>
            <a:off x="1085766" y="2300557"/>
            <a:ext cx="2645878" cy="1365038"/>
            <a:chOff x="1478184" y="2957053"/>
            <a:chExt cx="2998662" cy="1547043"/>
          </a:xfrm>
        </p:grpSpPr>
        <p:sp>
          <p:nvSpPr>
            <p:cNvPr id="19" name="Title 1"/>
            <p:cNvSpPr txBox="1">
              <a:spLocks/>
            </p:cNvSpPr>
            <p:nvPr/>
          </p:nvSpPr>
          <p:spPr>
            <a:xfrm>
              <a:off x="1488458" y="3543287"/>
              <a:ext cx="2645751" cy="938894"/>
            </a:xfrm>
            <a:prstGeom prst="rect">
              <a:avLst/>
            </a:prstGeom>
          </p:spPr>
          <p:txBody>
            <a:bodyPr vert="horz" lIns="80682" tIns="40341" rIns="80682" bIns="40341" rtlCol="0" anchor="t">
              <a:noAutofit/>
            </a:bodyPr>
            <a:lstStyle>
              <a:lvl1pPr algn="ctr" defTabSz="1005840" rtl="0" eaLnBrk="1" latinLnBrk="0" hangingPunct="1">
                <a:lnSpc>
                  <a:spcPct val="90000"/>
                </a:lnSpc>
                <a:spcBef>
                  <a:spcPct val="0"/>
                </a:spcBef>
                <a:buNone/>
                <a:defRPr sz="3200" kern="1200" cap="all" baseline="0">
                  <a:solidFill>
                    <a:srgbClr val="253B81"/>
                  </a:solidFill>
                  <a:latin typeface="Arial Black" panose="020B0A04020102020204" pitchFamily="34" charset="0"/>
                  <a:ea typeface="+mj-ea"/>
                  <a:cs typeface="+mj-cs"/>
                </a:defRPr>
              </a:lvl1pPr>
            </a:lstStyle>
            <a:p>
              <a:r>
                <a:rPr lang="en-US" sz="7059" dirty="0">
                  <a:solidFill>
                    <a:schemeClr val="bg1"/>
                  </a:solidFill>
                </a:rPr>
                <a:t>23</a:t>
              </a:r>
            </a:p>
          </p:txBody>
        </p:sp>
        <p:sp>
          <p:nvSpPr>
            <p:cNvPr id="20" name="Rectangle 19"/>
            <p:cNvSpPr/>
            <p:nvPr/>
          </p:nvSpPr>
          <p:spPr>
            <a:xfrm>
              <a:off x="1668710" y="3539049"/>
              <a:ext cx="550834" cy="720300"/>
            </a:xfrm>
            <a:prstGeom prst="rect">
              <a:avLst/>
            </a:prstGeom>
          </p:spPr>
          <p:txBody>
            <a:bodyPr wrap="none">
              <a:spAutoFit/>
            </a:bodyPr>
            <a:lstStyle/>
            <a:p>
              <a:r>
                <a:rPr lang="en-US" sz="3530" dirty="0">
                  <a:solidFill>
                    <a:prstClr val="white"/>
                  </a:solidFill>
                  <a:latin typeface="Arial Black" panose="020B0A04020102020204" pitchFamily="34" charset="0"/>
                </a:rPr>
                <a:t>$</a:t>
              </a:r>
              <a:endParaRPr lang="en-US" sz="3530" dirty="0">
                <a:latin typeface="Arial Black" panose="020B0A04020102020204" pitchFamily="34" charset="0"/>
              </a:endParaRPr>
            </a:p>
          </p:txBody>
        </p:sp>
        <p:grpSp>
          <p:nvGrpSpPr>
            <p:cNvPr id="16" name="Group 15"/>
            <p:cNvGrpSpPr/>
            <p:nvPr/>
          </p:nvGrpSpPr>
          <p:grpSpPr>
            <a:xfrm>
              <a:off x="1478184" y="2957053"/>
              <a:ext cx="2998662" cy="1547043"/>
              <a:chOff x="1478184" y="2843182"/>
              <a:chExt cx="2998662" cy="1547043"/>
            </a:xfrm>
          </p:grpSpPr>
          <p:sp>
            <p:nvSpPr>
              <p:cNvPr id="12" name="Rectangle 11"/>
              <p:cNvSpPr/>
              <p:nvPr/>
            </p:nvSpPr>
            <p:spPr>
              <a:xfrm>
                <a:off x="1478184" y="2843182"/>
                <a:ext cx="2998662" cy="535429"/>
              </a:xfrm>
              <a:prstGeom prst="rect">
                <a:avLst/>
              </a:prstGeom>
            </p:spPr>
            <p:txBody>
              <a:bodyPr wrap="square">
                <a:spAutoFit/>
              </a:bodyPr>
              <a:lstStyle/>
              <a:p>
                <a:pPr algn="ctr"/>
                <a:r>
                  <a:rPr lang="en-US" sz="1235" dirty="0">
                    <a:solidFill>
                      <a:schemeClr val="bg1"/>
                    </a:solidFill>
                    <a:latin typeface="Arial Black" panose="020B0A04020102020204" pitchFamily="34" charset="0"/>
                  </a:rPr>
                  <a:t>West Goshen Township</a:t>
                </a:r>
              </a:p>
              <a:p>
                <a:pPr algn="ctr"/>
                <a:r>
                  <a:rPr lang="en-US" sz="1235" dirty="0">
                    <a:solidFill>
                      <a:schemeClr val="bg1"/>
                    </a:solidFill>
                    <a:latin typeface="Arial Black" panose="020B0A04020102020204" pitchFamily="34" charset="0"/>
                  </a:rPr>
                  <a:t>Relationship</a:t>
                </a:r>
              </a:p>
            </p:txBody>
          </p:sp>
          <p:sp>
            <p:nvSpPr>
              <p:cNvPr id="14" name="Rectangle 13"/>
              <p:cNvSpPr/>
              <p:nvPr/>
            </p:nvSpPr>
            <p:spPr>
              <a:xfrm>
                <a:off x="3391631" y="4070189"/>
                <a:ext cx="935102" cy="320036"/>
              </a:xfrm>
              <a:prstGeom prst="rect">
                <a:avLst/>
              </a:prstGeom>
            </p:spPr>
            <p:txBody>
              <a:bodyPr wrap="square">
                <a:spAutoFit/>
              </a:bodyPr>
              <a:lstStyle/>
              <a:p>
                <a:pPr algn="ctr"/>
                <a:r>
                  <a:rPr lang="en-US" sz="1235" dirty="0">
                    <a:solidFill>
                      <a:schemeClr val="bg1"/>
                    </a:solidFill>
                    <a:latin typeface="Arial Black" panose="020B0A04020102020204" pitchFamily="34" charset="0"/>
                  </a:rPr>
                  <a:t>million</a:t>
                </a:r>
              </a:p>
            </p:txBody>
          </p:sp>
        </p:grpSp>
      </p:grpSp>
      <p:sp>
        <p:nvSpPr>
          <p:cNvPr id="21" name="Title 1"/>
          <p:cNvSpPr>
            <a:spLocks noGrp="1"/>
          </p:cNvSpPr>
          <p:nvPr>
            <p:ph type="title"/>
          </p:nvPr>
        </p:nvSpPr>
        <p:spPr>
          <a:xfrm>
            <a:off x="941295" y="739589"/>
            <a:ext cx="7261412" cy="425824"/>
          </a:xfrm>
        </p:spPr>
        <p:txBody>
          <a:bodyPr>
            <a:normAutofit/>
          </a:bodyPr>
          <a:lstStyle/>
          <a:p>
            <a:r>
              <a:rPr lang="en-US" dirty="0"/>
              <a:t>Fee Proposal</a:t>
            </a:r>
          </a:p>
        </p:txBody>
      </p:sp>
      <p:sp>
        <p:nvSpPr>
          <p:cNvPr id="24" name="Oval 23"/>
          <p:cNvSpPr>
            <a:spLocks noChangeAspect="1"/>
          </p:cNvSpPr>
          <p:nvPr/>
        </p:nvSpPr>
        <p:spPr>
          <a:xfrm>
            <a:off x="5562108" y="1642188"/>
            <a:ext cx="1918426" cy="1918426"/>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sp>
        <p:nvSpPr>
          <p:cNvPr id="25" name="TextBox 24"/>
          <p:cNvSpPr txBox="1"/>
          <p:nvPr/>
        </p:nvSpPr>
        <p:spPr>
          <a:xfrm>
            <a:off x="5562108" y="1996838"/>
            <a:ext cx="1918426" cy="1086323"/>
          </a:xfrm>
          <a:prstGeom prst="rect">
            <a:avLst/>
          </a:prstGeom>
          <a:noFill/>
        </p:spPr>
        <p:txBody>
          <a:bodyPr wrap="square" lIns="0" tIns="0" rIns="0" bIns="0" rtlCol="0">
            <a:spAutoFit/>
          </a:bodyPr>
          <a:lstStyle/>
          <a:p>
            <a:pPr algn="ctr"/>
            <a:r>
              <a:rPr lang="en-US" sz="1235" cap="all" dirty="0">
                <a:solidFill>
                  <a:srgbClr val="FFFFFF"/>
                </a:solidFill>
                <a:latin typeface="Arial Black" panose="020B0A04020102020204" pitchFamily="34" charset="0"/>
              </a:rPr>
              <a:t>Fulton</a:t>
            </a:r>
          </a:p>
          <a:p>
            <a:pPr algn="ctr"/>
            <a:r>
              <a:rPr lang="en-US" sz="1235" cap="all" dirty="0">
                <a:solidFill>
                  <a:srgbClr val="FFFFFF"/>
                </a:solidFill>
                <a:latin typeface="Arial Black" panose="020B0A04020102020204" pitchFamily="34" charset="0"/>
              </a:rPr>
              <a:t>Advisory fee</a:t>
            </a:r>
            <a:endParaRPr lang="en-US" sz="1235" dirty="0">
              <a:solidFill>
                <a:srgbClr val="FFFFFF"/>
              </a:solidFill>
              <a:latin typeface="Arial Black" panose="020B0A04020102020204" pitchFamily="34" charset="0"/>
            </a:endParaRPr>
          </a:p>
          <a:p>
            <a:pPr algn="ctr"/>
            <a:endParaRPr lang="en-US" sz="1059" cap="all" dirty="0">
              <a:solidFill>
                <a:srgbClr val="FFFFFF"/>
              </a:solidFill>
              <a:latin typeface="Arial Black" panose="020B0A04020102020204" pitchFamily="34" charset="0"/>
            </a:endParaRPr>
          </a:p>
          <a:p>
            <a:pPr algn="ctr"/>
            <a:r>
              <a:rPr lang="en-US" sz="3530" cap="all" dirty="0">
                <a:solidFill>
                  <a:srgbClr val="FFFFFF"/>
                </a:solidFill>
                <a:latin typeface="Arial Black" panose="020B0A04020102020204" pitchFamily="34" charset="0"/>
              </a:rPr>
              <a:t>0.50%</a:t>
            </a:r>
          </a:p>
        </p:txBody>
      </p:sp>
      <p:sp>
        <p:nvSpPr>
          <p:cNvPr id="28" name="Oval 27"/>
          <p:cNvSpPr/>
          <p:nvPr/>
        </p:nvSpPr>
        <p:spPr>
          <a:xfrm>
            <a:off x="1148043" y="1642189"/>
            <a:ext cx="2941544" cy="2941544"/>
          </a:xfrm>
          <a:prstGeom prst="ellipse">
            <a:avLst/>
          </a:prstGeom>
          <a:solidFill>
            <a:srgbClr val="A41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grpSp>
        <p:nvGrpSpPr>
          <p:cNvPr id="29" name="Group 28"/>
          <p:cNvGrpSpPr/>
          <p:nvPr/>
        </p:nvGrpSpPr>
        <p:grpSpPr>
          <a:xfrm>
            <a:off x="1085767" y="2309140"/>
            <a:ext cx="3044390" cy="1296939"/>
            <a:chOff x="1243870" y="2957053"/>
            <a:chExt cx="3450309" cy="1469864"/>
          </a:xfrm>
        </p:grpSpPr>
        <p:sp>
          <p:nvSpPr>
            <p:cNvPr id="30" name="Title 1"/>
            <p:cNvSpPr txBox="1">
              <a:spLocks/>
            </p:cNvSpPr>
            <p:nvPr/>
          </p:nvSpPr>
          <p:spPr>
            <a:xfrm>
              <a:off x="2205730" y="3588753"/>
              <a:ext cx="1376886" cy="838164"/>
            </a:xfrm>
            <a:prstGeom prst="rect">
              <a:avLst/>
            </a:prstGeom>
          </p:spPr>
          <p:txBody>
            <a:bodyPr vert="horz" lIns="80682" tIns="40341" rIns="80682" bIns="40341" rtlCol="0" anchor="t">
              <a:noAutofit/>
            </a:bodyPr>
            <a:lstStyle>
              <a:lvl1pPr algn="ctr" defTabSz="1005840" rtl="0" eaLnBrk="1" latinLnBrk="0" hangingPunct="1">
                <a:lnSpc>
                  <a:spcPct val="90000"/>
                </a:lnSpc>
                <a:spcBef>
                  <a:spcPct val="0"/>
                </a:spcBef>
                <a:buNone/>
                <a:defRPr sz="3200" kern="1200" cap="all" baseline="0">
                  <a:solidFill>
                    <a:srgbClr val="253B81"/>
                  </a:solidFill>
                  <a:latin typeface="Arial Black" panose="020B0A04020102020204" pitchFamily="34" charset="0"/>
                  <a:ea typeface="+mj-ea"/>
                  <a:cs typeface="+mj-cs"/>
                </a:defRPr>
              </a:lvl1pPr>
            </a:lstStyle>
            <a:p>
              <a:r>
                <a:rPr lang="en-US" sz="4765" dirty="0">
                  <a:solidFill>
                    <a:schemeClr val="bg1"/>
                  </a:solidFill>
                </a:rPr>
                <a:t>10</a:t>
              </a:r>
            </a:p>
          </p:txBody>
        </p:sp>
        <p:sp>
          <p:nvSpPr>
            <p:cNvPr id="31" name="Rectangle 30"/>
            <p:cNvSpPr/>
            <p:nvPr/>
          </p:nvSpPr>
          <p:spPr>
            <a:xfrm>
              <a:off x="1888452" y="3557697"/>
              <a:ext cx="815792" cy="720300"/>
            </a:xfrm>
            <a:prstGeom prst="rect">
              <a:avLst/>
            </a:prstGeom>
          </p:spPr>
          <p:txBody>
            <a:bodyPr wrap="square">
              <a:spAutoFit/>
            </a:bodyPr>
            <a:lstStyle/>
            <a:p>
              <a:r>
                <a:rPr lang="en-US" sz="3530" dirty="0">
                  <a:solidFill>
                    <a:prstClr val="white"/>
                  </a:solidFill>
                  <a:latin typeface="Arial Black" panose="020B0A04020102020204" pitchFamily="34" charset="0"/>
                </a:rPr>
                <a:t>$</a:t>
              </a:r>
              <a:endParaRPr lang="en-US" sz="3530" dirty="0">
                <a:latin typeface="Arial Black" panose="020B0A04020102020204" pitchFamily="34" charset="0"/>
              </a:endParaRPr>
            </a:p>
          </p:txBody>
        </p:sp>
        <p:grpSp>
          <p:nvGrpSpPr>
            <p:cNvPr id="32" name="Group 31"/>
            <p:cNvGrpSpPr/>
            <p:nvPr/>
          </p:nvGrpSpPr>
          <p:grpSpPr>
            <a:xfrm>
              <a:off x="1243870" y="2957053"/>
              <a:ext cx="3450309" cy="1345427"/>
              <a:chOff x="1243870" y="2843182"/>
              <a:chExt cx="3450309" cy="1345427"/>
            </a:xfrm>
          </p:grpSpPr>
          <p:sp>
            <p:nvSpPr>
              <p:cNvPr id="33" name="Rectangle 32"/>
              <p:cNvSpPr/>
              <p:nvPr/>
            </p:nvSpPr>
            <p:spPr>
              <a:xfrm>
                <a:off x="1243870" y="2843182"/>
                <a:ext cx="3450309" cy="781706"/>
              </a:xfrm>
              <a:prstGeom prst="rect">
                <a:avLst/>
              </a:prstGeom>
            </p:spPr>
            <p:txBody>
              <a:bodyPr wrap="square">
                <a:spAutoFit/>
              </a:bodyPr>
              <a:lstStyle/>
              <a:p>
                <a:pPr algn="ctr"/>
                <a:endParaRPr lang="en-US" sz="1412" dirty="0">
                  <a:solidFill>
                    <a:schemeClr val="bg1"/>
                  </a:solidFill>
                  <a:latin typeface="Arial Black" panose="020B0A04020102020204" pitchFamily="34" charset="0"/>
                </a:endParaRPr>
              </a:p>
              <a:p>
                <a:pPr algn="ctr"/>
                <a:endParaRPr lang="en-US" sz="1235" dirty="0">
                  <a:solidFill>
                    <a:schemeClr val="bg1"/>
                  </a:solidFill>
                  <a:latin typeface="Arial Black" panose="020B0A04020102020204" pitchFamily="34" charset="0"/>
                </a:endParaRPr>
              </a:p>
              <a:p>
                <a:pPr algn="ctr"/>
                <a:endParaRPr lang="en-US" sz="1235" dirty="0">
                  <a:solidFill>
                    <a:schemeClr val="bg1"/>
                  </a:solidFill>
                  <a:latin typeface="Arial Black" panose="020B0A04020102020204" pitchFamily="34" charset="0"/>
                </a:endParaRPr>
              </a:p>
            </p:txBody>
          </p:sp>
          <p:sp>
            <p:nvSpPr>
              <p:cNvPr id="34" name="Rectangle 33"/>
              <p:cNvSpPr/>
              <p:nvPr/>
            </p:nvSpPr>
            <p:spPr>
              <a:xfrm>
                <a:off x="2903491" y="3868573"/>
                <a:ext cx="1450459" cy="320036"/>
              </a:xfrm>
              <a:prstGeom prst="rect">
                <a:avLst/>
              </a:prstGeom>
            </p:spPr>
            <p:txBody>
              <a:bodyPr wrap="square">
                <a:spAutoFit/>
              </a:bodyPr>
              <a:lstStyle/>
              <a:p>
                <a:pPr algn="ctr"/>
                <a:r>
                  <a:rPr lang="en-US" sz="1235" dirty="0">
                    <a:solidFill>
                      <a:schemeClr val="bg1"/>
                    </a:solidFill>
                    <a:latin typeface="Arial Black" panose="020B0A04020102020204" pitchFamily="34" charset="0"/>
                  </a:rPr>
                  <a:t>        million</a:t>
                </a:r>
              </a:p>
            </p:txBody>
          </p:sp>
        </p:grpSp>
      </p:grpSp>
      <p:graphicFrame>
        <p:nvGraphicFramePr>
          <p:cNvPr id="35" name="Content Placeholder 16"/>
          <p:cNvGraphicFramePr>
            <a:graphicFrameLocks/>
          </p:cNvGraphicFramePr>
          <p:nvPr>
            <p:extLst>
              <p:ext uri="{D42A27DB-BD31-4B8C-83A1-F6EECF244321}">
                <p14:modId xmlns:p14="http://schemas.microsoft.com/office/powerpoint/2010/main" val="2569013967"/>
              </p:ext>
            </p:extLst>
          </p:nvPr>
        </p:nvGraphicFramePr>
        <p:xfrm>
          <a:off x="4872625" y="3738336"/>
          <a:ext cx="3108854" cy="1688202"/>
        </p:xfrm>
        <a:graphic>
          <a:graphicData uri="http://schemas.openxmlformats.org/drawingml/2006/table">
            <a:tbl>
              <a:tblPr/>
              <a:tblGrid>
                <a:gridCol w="2393723">
                  <a:extLst>
                    <a:ext uri="{9D8B030D-6E8A-4147-A177-3AD203B41FA5}">
                      <a16:colId xmlns:a16="http://schemas.microsoft.com/office/drawing/2014/main" val="20000"/>
                    </a:ext>
                  </a:extLst>
                </a:gridCol>
                <a:gridCol w="715131">
                  <a:extLst>
                    <a:ext uri="{9D8B030D-6E8A-4147-A177-3AD203B41FA5}">
                      <a16:colId xmlns:a16="http://schemas.microsoft.com/office/drawing/2014/main" val="20001"/>
                    </a:ext>
                  </a:extLst>
                </a:gridCol>
              </a:tblGrid>
              <a:tr h="268720">
                <a:tc>
                  <a:txBody>
                    <a:bodyPr/>
                    <a:lstStyle/>
                    <a:p>
                      <a:pPr algn="l" fontAlgn="ctr"/>
                      <a:r>
                        <a:rPr lang="en-US" sz="1100" b="1" i="0" u="none" strike="noStrike" kern="1200" baseline="0" dirty="0">
                          <a:solidFill>
                            <a:srgbClr val="000000"/>
                          </a:solidFill>
                          <a:effectLst/>
                          <a:latin typeface="Calibri" panose="020F0502020204030204" pitchFamily="34" charset="0"/>
                          <a:ea typeface="+mn-ea"/>
                          <a:cs typeface="+mn-cs"/>
                        </a:rPr>
                        <a:t>FFA Fee Schedule: </a:t>
                      </a:r>
                    </a:p>
                  </a:txBody>
                  <a:tcPr marL="75640" marR="8404" marT="8404" marB="0" anchor="ctr">
                    <a:lnL>
                      <a:noFill/>
                    </a:lnL>
                    <a:lnR>
                      <a:noFill/>
                    </a:lnR>
                    <a:lnT>
                      <a:noFill/>
                    </a:lnT>
                    <a:lnB>
                      <a:noFill/>
                    </a:lnB>
                    <a:solidFill>
                      <a:srgbClr val="FFFFFF"/>
                    </a:solidFill>
                  </a:tcPr>
                </a:tc>
                <a:tc>
                  <a:txBody>
                    <a:bodyPr/>
                    <a:lstStyle/>
                    <a:p>
                      <a:pPr algn="r" fontAlgn="ctr"/>
                      <a:endParaRPr lang="en-US" sz="1100" b="1" i="0" u="none" strike="noStrike" dirty="0">
                        <a:solidFill>
                          <a:srgbClr val="000000"/>
                        </a:solidFill>
                        <a:effectLst/>
                        <a:latin typeface="Calibri" panose="020F0502020204030204" pitchFamily="34" charset="0"/>
                      </a:endParaRPr>
                    </a:p>
                  </a:txBody>
                  <a:tcPr marL="8404" marR="72614" marT="8404" marB="0">
                    <a:lnL>
                      <a:noFill/>
                    </a:lnL>
                    <a:lnR>
                      <a:noFill/>
                    </a:lnR>
                    <a:lnT>
                      <a:noFill/>
                    </a:lnT>
                    <a:lnB>
                      <a:noFill/>
                    </a:lnB>
                    <a:solidFill>
                      <a:srgbClr val="FFFFFF"/>
                    </a:solidFill>
                  </a:tcPr>
                </a:tc>
                <a:extLst>
                  <a:ext uri="{0D108BD9-81ED-4DB2-BD59-A6C34878D82A}">
                    <a16:rowId xmlns:a16="http://schemas.microsoft.com/office/drawing/2014/main" val="3385879875"/>
                  </a:ext>
                </a:extLst>
              </a:tr>
              <a:tr h="194286">
                <a:tc>
                  <a:txBody>
                    <a:bodyPr/>
                    <a:lstStyle/>
                    <a:p>
                      <a:pPr algn="l" fontAlgn="ctr"/>
                      <a:r>
                        <a:rPr lang="en-US" sz="1100" b="0" i="0" u="none" strike="noStrike" baseline="0" dirty="0">
                          <a:solidFill>
                            <a:srgbClr val="000000"/>
                          </a:solidFill>
                          <a:effectLst/>
                          <a:latin typeface="Calibri" panose="020F0502020204030204" pitchFamily="34" charset="0"/>
                        </a:rPr>
                        <a:t>On the first $1 Million </a:t>
                      </a:r>
                      <a:endParaRPr lang="en-US" sz="1100" b="0" i="0" u="none" strike="noStrike" baseline="30000" dirty="0">
                        <a:solidFill>
                          <a:srgbClr val="000000"/>
                        </a:solidFill>
                        <a:effectLst/>
                        <a:latin typeface="Calibri" panose="020F0502020204030204" pitchFamily="34" charset="0"/>
                      </a:endParaRPr>
                    </a:p>
                  </a:txBody>
                  <a:tcPr marL="75640" marR="8404" marT="8404" marB="0">
                    <a:lnL>
                      <a:noFill/>
                    </a:lnL>
                    <a:lnR>
                      <a:noFill/>
                    </a:lnR>
                    <a:lnT>
                      <a:noFill/>
                    </a:lnT>
                    <a:lnB>
                      <a:noFill/>
                    </a:lnB>
                    <a:solidFill>
                      <a:srgbClr val="FFFFFF"/>
                    </a:solidFill>
                  </a:tcPr>
                </a:tc>
                <a:tc>
                  <a:txBody>
                    <a:bodyPr/>
                    <a:lstStyle/>
                    <a:p>
                      <a:pPr algn="r" fontAlgn="ctr"/>
                      <a:r>
                        <a:rPr lang="en-US" sz="1100" b="1" i="0" u="none" strike="noStrike" dirty="0">
                          <a:solidFill>
                            <a:srgbClr val="000000"/>
                          </a:solidFill>
                          <a:effectLst/>
                          <a:latin typeface="Calibri" panose="020F0502020204030204" pitchFamily="34" charset="0"/>
                        </a:rPr>
                        <a:t>0.95%</a:t>
                      </a:r>
                    </a:p>
                  </a:txBody>
                  <a:tcPr marL="8404" marR="72614" marT="8404" marB="0">
                    <a:lnL>
                      <a:noFill/>
                    </a:lnL>
                    <a:lnR>
                      <a:noFill/>
                    </a:lnR>
                    <a:lnT>
                      <a:noFill/>
                    </a:lnT>
                    <a:lnB>
                      <a:noFill/>
                    </a:lnB>
                    <a:solidFill>
                      <a:srgbClr val="FFFFFF"/>
                    </a:solidFill>
                  </a:tcPr>
                </a:tc>
                <a:extLst>
                  <a:ext uri="{0D108BD9-81ED-4DB2-BD59-A6C34878D82A}">
                    <a16:rowId xmlns:a16="http://schemas.microsoft.com/office/drawing/2014/main" val="10000"/>
                  </a:ext>
                </a:extLst>
              </a:tr>
              <a:tr h="194286">
                <a:tc>
                  <a:txBody>
                    <a:bodyPr/>
                    <a:lstStyle/>
                    <a:p>
                      <a:pPr algn="l" fontAlgn="ctr"/>
                      <a:r>
                        <a:rPr lang="en-US" sz="1100" b="0" i="0" u="none" strike="noStrike" dirty="0">
                          <a:solidFill>
                            <a:srgbClr val="000000"/>
                          </a:solidFill>
                          <a:effectLst/>
                          <a:latin typeface="Calibri" panose="020F0502020204030204" pitchFamily="34" charset="0"/>
                        </a:rPr>
                        <a:t>On the next $2</a:t>
                      </a:r>
                      <a:r>
                        <a:rPr lang="en-US" sz="1100" b="0" i="0" u="none" strike="noStrike" baseline="0" dirty="0">
                          <a:solidFill>
                            <a:srgbClr val="000000"/>
                          </a:solidFill>
                          <a:effectLst/>
                          <a:latin typeface="Calibri" panose="020F0502020204030204" pitchFamily="34" charset="0"/>
                        </a:rPr>
                        <a:t> Million</a:t>
                      </a:r>
                      <a:endParaRPr lang="en-US" sz="1100" b="0" i="0" u="none" strike="noStrike" dirty="0">
                        <a:solidFill>
                          <a:srgbClr val="000000"/>
                        </a:solidFill>
                        <a:effectLst/>
                        <a:latin typeface="Calibri" panose="020F0502020204030204" pitchFamily="34" charset="0"/>
                      </a:endParaRPr>
                    </a:p>
                  </a:txBody>
                  <a:tcPr marL="75640" marR="8404" marT="8404" marB="0">
                    <a:lnL>
                      <a:noFill/>
                    </a:lnL>
                    <a:lnR>
                      <a:noFill/>
                    </a:lnR>
                    <a:lnT>
                      <a:noFill/>
                    </a:lnT>
                    <a:lnB>
                      <a:noFill/>
                    </a:lnB>
                    <a:solidFill>
                      <a:srgbClr val="FFFFFF"/>
                    </a:solidFill>
                  </a:tcPr>
                </a:tc>
                <a:tc>
                  <a:txBody>
                    <a:bodyPr/>
                    <a:lstStyle/>
                    <a:p>
                      <a:pPr algn="r" fontAlgn="ctr"/>
                      <a:r>
                        <a:rPr lang="en-US" sz="1100" b="1" i="0" u="none" strike="noStrike" dirty="0">
                          <a:solidFill>
                            <a:srgbClr val="000000"/>
                          </a:solidFill>
                          <a:effectLst/>
                          <a:latin typeface="Calibri" panose="020F0502020204030204" pitchFamily="34" charset="0"/>
                        </a:rPr>
                        <a:t>0.60%</a:t>
                      </a:r>
                    </a:p>
                  </a:txBody>
                  <a:tcPr marL="8404" marR="72614" marT="8404" marB="0">
                    <a:lnL>
                      <a:noFill/>
                    </a:lnL>
                    <a:lnR>
                      <a:noFill/>
                    </a:lnR>
                    <a:lnT>
                      <a:noFill/>
                    </a:lnT>
                    <a:lnB>
                      <a:noFill/>
                    </a:lnB>
                    <a:solidFill>
                      <a:srgbClr val="FFFFFF"/>
                    </a:solidFill>
                  </a:tcPr>
                </a:tc>
                <a:extLst>
                  <a:ext uri="{0D108BD9-81ED-4DB2-BD59-A6C34878D82A}">
                    <a16:rowId xmlns:a16="http://schemas.microsoft.com/office/drawing/2014/main" val="10001"/>
                  </a:ext>
                </a:extLst>
              </a:tr>
              <a:tr h="194286">
                <a:tc>
                  <a:txBody>
                    <a:bodyPr/>
                    <a:lstStyle/>
                    <a:p>
                      <a:pPr algn="l" fontAlgn="ctr"/>
                      <a:r>
                        <a:rPr lang="en-US" sz="1100" b="0" i="0" u="none" strike="noStrike" dirty="0">
                          <a:solidFill>
                            <a:srgbClr val="000000"/>
                          </a:solidFill>
                          <a:effectLst/>
                          <a:latin typeface="Calibri" panose="020F0502020204030204" pitchFamily="34" charset="0"/>
                        </a:rPr>
                        <a:t>On the next $2 Million                                     </a:t>
                      </a:r>
                    </a:p>
                  </a:txBody>
                  <a:tcPr marL="75640" marR="8404" marT="8404" marB="0">
                    <a:lnL>
                      <a:noFill/>
                    </a:lnL>
                    <a:lnR>
                      <a:noFill/>
                    </a:lnR>
                    <a:lnT>
                      <a:noFill/>
                    </a:lnT>
                    <a:lnB>
                      <a:noFill/>
                    </a:lnB>
                    <a:solidFill>
                      <a:srgbClr val="FFFFFF"/>
                    </a:solidFill>
                  </a:tcPr>
                </a:tc>
                <a:tc>
                  <a:txBody>
                    <a:bodyPr/>
                    <a:lstStyle/>
                    <a:p>
                      <a:pPr algn="r" fontAlgn="ctr"/>
                      <a:r>
                        <a:rPr lang="en-US" sz="1100" b="1" i="0" u="none" strike="noStrike" dirty="0">
                          <a:solidFill>
                            <a:srgbClr val="000000"/>
                          </a:solidFill>
                          <a:effectLst/>
                          <a:latin typeface="Calibri" panose="020F0502020204030204" pitchFamily="34" charset="0"/>
                        </a:rPr>
                        <a:t>0.45%</a:t>
                      </a:r>
                    </a:p>
                  </a:txBody>
                  <a:tcPr marL="8404" marR="72614" marT="8404" marB="0">
                    <a:lnL>
                      <a:noFill/>
                    </a:lnL>
                    <a:lnR>
                      <a:noFill/>
                    </a:lnR>
                    <a:lnT>
                      <a:noFill/>
                    </a:lnT>
                    <a:lnB>
                      <a:noFill/>
                    </a:lnB>
                    <a:solidFill>
                      <a:srgbClr val="FFFFFF"/>
                    </a:solidFill>
                  </a:tcPr>
                </a:tc>
                <a:extLst>
                  <a:ext uri="{0D108BD9-81ED-4DB2-BD59-A6C34878D82A}">
                    <a16:rowId xmlns:a16="http://schemas.microsoft.com/office/drawing/2014/main" val="10002"/>
                  </a:ext>
                </a:extLst>
              </a:tr>
              <a:tr h="228370">
                <a:tc>
                  <a:txBody>
                    <a:bodyPr/>
                    <a:lstStyle/>
                    <a:p>
                      <a:pPr algn="l" fontAlgn="ctr"/>
                      <a:r>
                        <a:rPr lang="en-US" sz="1100" b="0" i="0" u="none" strike="noStrike" dirty="0">
                          <a:solidFill>
                            <a:srgbClr val="000000"/>
                          </a:solidFill>
                          <a:effectLst/>
                          <a:latin typeface="Calibri" panose="020F0502020204030204" pitchFamily="34" charset="0"/>
                        </a:rPr>
                        <a:t>Balance</a:t>
                      </a:r>
                      <a:r>
                        <a:rPr lang="en-US" sz="1100" b="0" i="0" u="none" strike="noStrike" baseline="0" dirty="0">
                          <a:solidFill>
                            <a:srgbClr val="000000"/>
                          </a:solidFill>
                          <a:effectLst/>
                          <a:latin typeface="Calibri" panose="020F0502020204030204" pitchFamily="34" charset="0"/>
                        </a:rPr>
                        <a:t> over $5 Million</a:t>
                      </a:r>
                      <a:endParaRPr lang="en-US" sz="1100" b="0" i="0" u="none" strike="noStrike" dirty="0">
                        <a:solidFill>
                          <a:srgbClr val="000000"/>
                        </a:solidFill>
                        <a:effectLst/>
                        <a:latin typeface="Calibri" panose="020F0502020204030204" pitchFamily="34" charset="0"/>
                      </a:endParaRPr>
                    </a:p>
                  </a:txBody>
                  <a:tcPr marL="75640" marR="8404" marT="8404" marB="0">
                    <a:lnL>
                      <a:noFill/>
                    </a:lnL>
                    <a:lnR>
                      <a:noFill/>
                    </a:lnR>
                    <a:lnT>
                      <a:noFill/>
                    </a:lnT>
                    <a:lnB>
                      <a:noFill/>
                    </a:lnB>
                    <a:solidFill>
                      <a:srgbClr val="FFFFFF"/>
                    </a:solidFill>
                  </a:tcPr>
                </a:tc>
                <a:tc>
                  <a:txBody>
                    <a:bodyPr/>
                    <a:lstStyle/>
                    <a:p>
                      <a:pPr algn="r" fontAlgn="ctr"/>
                      <a:r>
                        <a:rPr lang="en-US" sz="1100" b="1" i="0" u="none" strike="noStrike" dirty="0">
                          <a:solidFill>
                            <a:srgbClr val="000000"/>
                          </a:solidFill>
                          <a:effectLst/>
                          <a:latin typeface="Calibri" panose="020F0502020204030204" pitchFamily="34" charset="0"/>
                        </a:rPr>
                        <a:t>0.40%</a:t>
                      </a:r>
                    </a:p>
                  </a:txBody>
                  <a:tcPr marL="8404" marR="72614" marT="8404" marB="0">
                    <a:lnL>
                      <a:noFill/>
                    </a:lnL>
                    <a:lnR>
                      <a:noFill/>
                    </a:lnR>
                    <a:lnT>
                      <a:noFill/>
                    </a:lnT>
                    <a:lnB>
                      <a:noFill/>
                    </a:lnB>
                    <a:solidFill>
                      <a:srgbClr val="FFFFFF"/>
                    </a:solidFill>
                  </a:tcPr>
                </a:tc>
                <a:extLst>
                  <a:ext uri="{0D108BD9-81ED-4DB2-BD59-A6C34878D82A}">
                    <a16:rowId xmlns:a16="http://schemas.microsoft.com/office/drawing/2014/main" val="1778168124"/>
                  </a:ext>
                </a:extLst>
              </a:tr>
              <a:tr h="194286">
                <a:tc>
                  <a:txBody>
                    <a:bodyPr/>
                    <a:lstStyle/>
                    <a:p>
                      <a:pPr algn="l" fontAlgn="ctr"/>
                      <a:endParaRPr lang="en-US" sz="1000" b="0" i="0" u="none" strike="noStrike" dirty="0">
                        <a:solidFill>
                          <a:srgbClr val="000000"/>
                        </a:solidFill>
                        <a:effectLst/>
                        <a:latin typeface="Calibri" panose="020F0502020204030204" pitchFamily="34" charset="0"/>
                      </a:endParaRPr>
                    </a:p>
                  </a:txBody>
                  <a:tcPr marL="75640" marR="8404" marT="8404" marB="0">
                    <a:lnL>
                      <a:noFill/>
                    </a:lnL>
                    <a:lnR>
                      <a:noFill/>
                    </a:lnR>
                    <a:lnT>
                      <a:noFill/>
                    </a:lnT>
                    <a:lnB>
                      <a:noFill/>
                    </a:lnB>
                    <a:solidFill>
                      <a:srgbClr val="FFFFFF"/>
                    </a:solidFill>
                  </a:tcPr>
                </a:tc>
                <a:tc>
                  <a:txBody>
                    <a:bodyPr/>
                    <a:lstStyle/>
                    <a:p>
                      <a:pPr algn="r" fontAlgn="ctr"/>
                      <a:endParaRPr lang="en-US" sz="1000" b="1" i="0" u="none" strike="noStrike" dirty="0">
                        <a:solidFill>
                          <a:srgbClr val="000000"/>
                        </a:solidFill>
                        <a:effectLst/>
                        <a:latin typeface="Calibri" panose="020F0502020204030204" pitchFamily="34" charset="0"/>
                      </a:endParaRPr>
                    </a:p>
                  </a:txBody>
                  <a:tcPr marL="8404" marR="72614" marT="8404" marB="0">
                    <a:lnL>
                      <a:noFill/>
                    </a:lnL>
                    <a:lnR>
                      <a:noFill/>
                    </a:lnR>
                    <a:lnT>
                      <a:noFill/>
                    </a:lnT>
                    <a:lnB>
                      <a:noFill/>
                    </a:lnB>
                    <a:solidFill>
                      <a:srgbClr val="FFFFFF"/>
                    </a:solidFill>
                  </a:tcPr>
                </a:tc>
                <a:extLst>
                  <a:ext uri="{0D108BD9-81ED-4DB2-BD59-A6C34878D82A}">
                    <a16:rowId xmlns:a16="http://schemas.microsoft.com/office/drawing/2014/main" val="2407238662"/>
                  </a:ext>
                </a:extLst>
              </a:tr>
              <a:tr h="219682">
                <a:tc>
                  <a:txBody>
                    <a:bodyPr/>
                    <a:lstStyle/>
                    <a:p>
                      <a:pPr algn="l" fontAlgn="ctr"/>
                      <a:r>
                        <a:rPr lang="en-US" sz="1000" b="0" i="0" u="none" strike="noStrike" baseline="0" dirty="0">
                          <a:solidFill>
                            <a:srgbClr val="000000"/>
                          </a:solidFill>
                          <a:effectLst/>
                          <a:latin typeface="Calibri" panose="020F0502020204030204" pitchFamily="34" charset="0"/>
                        </a:rPr>
                        <a:t> </a:t>
                      </a:r>
                      <a:endParaRPr lang="en-US" sz="1000" b="0" i="0" u="none" strike="noStrike" baseline="30000" dirty="0">
                        <a:solidFill>
                          <a:srgbClr val="000000"/>
                        </a:solidFill>
                        <a:effectLst/>
                        <a:latin typeface="Calibri" panose="020F0502020204030204" pitchFamily="34" charset="0"/>
                      </a:endParaRPr>
                    </a:p>
                  </a:txBody>
                  <a:tcPr marL="75640" marR="8404" marT="8404" marB="0">
                    <a:lnL>
                      <a:noFill/>
                    </a:lnL>
                    <a:lnR>
                      <a:noFill/>
                    </a:lnR>
                    <a:lnT>
                      <a:noFill/>
                    </a:lnT>
                    <a:lnB w="19050" cap="flat" cmpd="sng" algn="ctr">
                      <a:solidFill>
                        <a:srgbClr val="A41D53"/>
                      </a:solidFill>
                      <a:prstDash val="solid"/>
                      <a:round/>
                      <a:headEnd type="none" w="med" len="med"/>
                      <a:tailEnd type="none" w="med" len="med"/>
                    </a:lnB>
                    <a:solidFill>
                      <a:srgbClr val="FFFFFF"/>
                    </a:solidFill>
                  </a:tcPr>
                </a:tc>
                <a:tc>
                  <a:txBody>
                    <a:bodyPr/>
                    <a:lstStyle/>
                    <a:p>
                      <a:pPr algn="r" fontAlgn="ctr"/>
                      <a:endParaRPr lang="en-US" sz="1000" b="1" i="0" u="none" strike="noStrike" dirty="0">
                        <a:solidFill>
                          <a:srgbClr val="000000"/>
                        </a:solidFill>
                        <a:effectLst/>
                        <a:latin typeface="Calibri" panose="020F0502020204030204" pitchFamily="34" charset="0"/>
                      </a:endParaRPr>
                    </a:p>
                  </a:txBody>
                  <a:tcPr marL="8404" marR="72614" marT="8404" marB="0">
                    <a:lnL>
                      <a:noFill/>
                    </a:lnL>
                    <a:lnR>
                      <a:noFill/>
                    </a:lnR>
                    <a:lnT>
                      <a:noFill/>
                    </a:lnT>
                    <a:lnB w="19050" cap="flat" cmpd="sng" algn="ctr">
                      <a:solidFill>
                        <a:srgbClr val="A41D53"/>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94286">
                <a:tc>
                  <a:txBody>
                    <a:bodyPr/>
                    <a:lstStyle/>
                    <a:p>
                      <a:pPr algn="l" fontAlgn="ctr"/>
                      <a:endParaRPr lang="en-US" sz="1000" b="1" i="0" u="none" strike="noStrike" dirty="0">
                        <a:solidFill>
                          <a:srgbClr val="A41D53"/>
                        </a:solidFill>
                        <a:effectLst/>
                        <a:latin typeface="Arial Black" panose="020B0A04020102020204" pitchFamily="34" charset="0"/>
                      </a:endParaRPr>
                    </a:p>
                  </a:txBody>
                  <a:tcPr marL="72614" marR="8404" marT="8404" marB="0" anchor="b">
                    <a:lnL>
                      <a:noFill/>
                    </a:lnL>
                    <a:lnR>
                      <a:noFill/>
                    </a:lnR>
                    <a:lnT w="19050" cap="flat" cmpd="sng" algn="ctr">
                      <a:solidFill>
                        <a:srgbClr val="A41D53"/>
                      </a:solidFill>
                      <a:prstDash val="solid"/>
                      <a:round/>
                      <a:headEnd type="none" w="med" len="med"/>
                      <a:tailEnd type="none" w="med" len="med"/>
                    </a:lnT>
                    <a:lnB>
                      <a:noFill/>
                    </a:lnB>
                    <a:noFill/>
                  </a:tcPr>
                </a:tc>
                <a:tc>
                  <a:txBody>
                    <a:bodyPr/>
                    <a:lstStyle/>
                    <a:p>
                      <a:pPr algn="r" fontAlgn="ctr"/>
                      <a:endParaRPr lang="en-US" sz="1000" b="1" i="0" u="none" strike="noStrike" dirty="0">
                        <a:solidFill>
                          <a:srgbClr val="A41D53"/>
                        </a:solidFill>
                        <a:effectLst/>
                        <a:latin typeface="Arial Black" panose="020B0A04020102020204" pitchFamily="34" charset="0"/>
                      </a:endParaRPr>
                    </a:p>
                  </a:txBody>
                  <a:tcPr marL="8404" marR="72614" marT="8404" marB="0" anchor="b">
                    <a:lnL>
                      <a:noFill/>
                    </a:lnL>
                    <a:lnR>
                      <a:noFill/>
                    </a:lnR>
                    <a:lnT w="19050" cap="flat" cmpd="sng" algn="ctr">
                      <a:solidFill>
                        <a:srgbClr val="A41D53"/>
                      </a:solidFill>
                      <a:prstDash val="solid"/>
                      <a:round/>
                      <a:headEnd type="none" w="med" len="med"/>
                      <a:tailEnd type="none" w="med" len="med"/>
                    </a:lnT>
                    <a:lnB>
                      <a:noFill/>
                    </a:lnB>
                    <a:noFill/>
                  </a:tcPr>
                </a:tc>
                <a:extLst>
                  <a:ext uri="{0D108BD9-81ED-4DB2-BD59-A6C34878D82A}">
                    <a16:rowId xmlns:a16="http://schemas.microsoft.com/office/drawing/2014/main" val="10004"/>
                  </a:ext>
                </a:extLst>
              </a:tr>
            </a:tbl>
          </a:graphicData>
        </a:graphic>
      </p:graphicFrame>
      <p:cxnSp>
        <p:nvCxnSpPr>
          <p:cNvPr id="36" name="Straight Connector 35"/>
          <p:cNvCxnSpPr/>
          <p:nvPr/>
        </p:nvCxnSpPr>
        <p:spPr>
          <a:xfrm>
            <a:off x="1141600" y="5670176"/>
            <a:ext cx="6860801"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854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9158B-ECF9-4AD5-8716-47F752278A1F}"/>
              </a:ext>
            </a:extLst>
          </p:cNvPr>
          <p:cNvSpPr>
            <a:spLocks noGrp="1"/>
          </p:cNvSpPr>
          <p:nvPr>
            <p:ph type="title"/>
          </p:nvPr>
        </p:nvSpPr>
        <p:spPr/>
        <p:txBody>
          <a:bodyPr/>
          <a:lstStyle/>
          <a:p>
            <a:r>
              <a:rPr lang="en-US" dirty="0"/>
              <a:t>Overall Relationship Pricing Model</a:t>
            </a:r>
          </a:p>
        </p:txBody>
      </p:sp>
      <p:sp>
        <p:nvSpPr>
          <p:cNvPr id="3" name="TextBox 2">
            <a:extLst>
              <a:ext uri="{FF2B5EF4-FFF2-40B4-BE49-F238E27FC236}">
                <a16:creationId xmlns:a16="http://schemas.microsoft.com/office/drawing/2014/main" id="{637C88A5-F1CC-41EF-BF61-971C0EE5C124}"/>
              </a:ext>
            </a:extLst>
          </p:cNvPr>
          <p:cNvSpPr txBox="1"/>
          <p:nvPr/>
        </p:nvSpPr>
        <p:spPr>
          <a:xfrm>
            <a:off x="342900" y="1532966"/>
            <a:ext cx="4076700" cy="4168588"/>
          </a:xfrm>
          <a:prstGeom prst="rect">
            <a:avLst/>
          </a:prstGeom>
          <a:noFill/>
        </p:spPr>
        <p:txBody>
          <a:bodyPr wrap="square" lIns="0" tIns="0" rIns="0" bIns="0" rtlCol="0" anchor="t" anchorCtr="0">
            <a:noAutofit/>
          </a:bodyPr>
          <a:lstStyle/>
          <a:p>
            <a:r>
              <a:rPr lang="en-US" sz="1600" dirty="0">
                <a:solidFill>
                  <a:schemeClr val="tx2"/>
                </a:solidFill>
              </a:rPr>
              <a:t>Current Fee Model &amp; Structure</a:t>
            </a:r>
          </a:p>
          <a:p>
            <a:endParaRPr lang="en-US" sz="1600" dirty="0">
              <a:solidFill>
                <a:schemeClr val="tx2"/>
              </a:solidFill>
            </a:endParaRPr>
          </a:p>
          <a:p>
            <a:r>
              <a:rPr lang="en-US" sz="1600" dirty="0">
                <a:solidFill>
                  <a:schemeClr val="tx2"/>
                </a:solidFill>
              </a:rPr>
              <a:t>Lewes Nationwide 457 Plan	$21,494</a:t>
            </a:r>
          </a:p>
          <a:p>
            <a:endParaRPr lang="en-US" sz="1600" dirty="0">
              <a:solidFill>
                <a:schemeClr val="tx2"/>
              </a:solidFill>
            </a:endParaRPr>
          </a:p>
          <a:p>
            <a:r>
              <a:rPr lang="en-US" sz="1600" dirty="0">
                <a:solidFill>
                  <a:schemeClr val="tx2"/>
                </a:solidFill>
              </a:rPr>
              <a:t>Lewes Nationwide DB Plan	$24,168</a:t>
            </a:r>
          </a:p>
          <a:p>
            <a:endParaRPr lang="en-US" sz="1600" dirty="0">
              <a:solidFill>
                <a:schemeClr val="tx2"/>
              </a:solidFill>
            </a:endParaRPr>
          </a:p>
          <a:p>
            <a:r>
              <a:rPr lang="en-US" sz="1600" dirty="0">
                <a:solidFill>
                  <a:schemeClr val="tx2"/>
                </a:solidFill>
              </a:rPr>
              <a:t>UBS Corp Asset </a:t>
            </a:r>
            <a:r>
              <a:rPr lang="en-US" sz="1600" dirty="0" err="1">
                <a:solidFill>
                  <a:schemeClr val="tx2"/>
                </a:solidFill>
              </a:rPr>
              <a:t>Mgmt</a:t>
            </a:r>
            <a:r>
              <a:rPr lang="en-US" sz="1600" dirty="0">
                <a:solidFill>
                  <a:schemeClr val="tx2"/>
                </a:solidFill>
              </a:rPr>
              <a:t> acct	@$107,400 *</a:t>
            </a:r>
          </a:p>
          <a:p>
            <a:endParaRPr lang="en-US" sz="1600" dirty="0">
              <a:solidFill>
                <a:schemeClr val="tx2"/>
              </a:solidFill>
            </a:endParaRPr>
          </a:p>
          <a:p>
            <a:r>
              <a:rPr lang="en-US" sz="1600" dirty="0">
                <a:solidFill>
                  <a:schemeClr val="tx2"/>
                </a:solidFill>
              </a:rPr>
              <a:t>*  Assuming 93 BPS fee based on Q4 2021 account values as reflected in fees charged in Q1 2022’</a:t>
            </a:r>
          </a:p>
          <a:p>
            <a:endParaRPr lang="en-US" sz="1600" dirty="0">
              <a:solidFill>
                <a:schemeClr val="tx2"/>
              </a:solidFill>
            </a:endParaRPr>
          </a:p>
          <a:p>
            <a:r>
              <a:rPr lang="en-US" sz="1600" dirty="0">
                <a:solidFill>
                  <a:schemeClr val="tx2"/>
                </a:solidFill>
              </a:rPr>
              <a:t>Total Current Advisor Fees @ $153,062	</a:t>
            </a:r>
          </a:p>
        </p:txBody>
      </p:sp>
      <p:sp>
        <p:nvSpPr>
          <p:cNvPr id="4" name="TextBox 3">
            <a:extLst>
              <a:ext uri="{FF2B5EF4-FFF2-40B4-BE49-F238E27FC236}">
                <a16:creationId xmlns:a16="http://schemas.microsoft.com/office/drawing/2014/main" id="{061C70FB-A89D-45B1-89BA-0F86B958099F}"/>
              </a:ext>
            </a:extLst>
          </p:cNvPr>
          <p:cNvSpPr txBox="1"/>
          <p:nvPr/>
        </p:nvSpPr>
        <p:spPr>
          <a:xfrm>
            <a:off x="4825253" y="1532966"/>
            <a:ext cx="4076700" cy="4168588"/>
          </a:xfrm>
          <a:prstGeom prst="rect">
            <a:avLst/>
          </a:prstGeom>
          <a:noFill/>
        </p:spPr>
        <p:txBody>
          <a:bodyPr wrap="square" lIns="0" tIns="0" rIns="0" bIns="0" rtlCol="0" anchor="t" anchorCtr="0">
            <a:noAutofit/>
          </a:bodyPr>
          <a:lstStyle/>
          <a:p>
            <a:r>
              <a:rPr lang="en-US" sz="1600" dirty="0">
                <a:solidFill>
                  <a:schemeClr val="tx2"/>
                </a:solidFill>
              </a:rPr>
              <a:t>Fulton Fee Model &amp; Structure</a:t>
            </a:r>
          </a:p>
          <a:p>
            <a:endParaRPr lang="en-US" sz="1600" dirty="0">
              <a:solidFill>
                <a:schemeClr val="tx2"/>
              </a:solidFill>
            </a:endParaRPr>
          </a:p>
          <a:p>
            <a:r>
              <a:rPr lang="en-US" sz="1600" dirty="0">
                <a:solidFill>
                  <a:schemeClr val="tx2"/>
                </a:solidFill>
              </a:rPr>
              <a:t>Fulton 457 Plan		$13,971</a:t>
            </a:r>
          </a:p>
          <a:p>
            <a:endParaRPr lang="en-US" sz="1600" dirty="0">
              <a:solidFill>
                <a:schemeClr val="tx2"/>
              </a:solidFill>
            </a:endParaRPr>
          </a:p>
          <a:p>
            <a:r>
              <a:rPr lang="en-US" sz="1600" dirty="0">
                <a:solidFill>
                  <a:schemeClr val="tx2"/>
                </a:solidFill>
              </a:rPr>
              <a:t>Fulton DB Plan		$17,477</a:t>
            </a:r>
          </a:p>
          <a:p>
            <a:endParaRPr lang="en-US" sz="1600" dirty="0">
              <a:solidFill>
                <a:schemeClr val="tx2"/>
              </a:solidFill>
            </a:endParaRPr>
          </a:p>
          <a:p>
            <a:r>
              <a:rPr lang="en-US" sz="1600" dirty="0">
                <a:solidFill>
                  <a:schemeClr val="tx2"/>
                </a:solidFill>
              </a:rPr>
              <a:t>Fulton Corp Asset </a:t>
            </a:r>
            <a:r>
              <a:rPr lang="en-US" sz="1600" dirty="0" err="1">
                <a:solidFill>
                  <a:schemeClr val="tx2"/>
                </a:solidFill>
              </a:rPr>
              <a:t>Mgmt</a:t>
            </a:r>
            <a:r>
              <a:rPr lang="en-US" sz="1600" dirty="0">
                <a:solidFill>
                  <a:schemeClr val="tx2"/>
                </a:solidFill>
              </a:rPr>
              <a:t> acct	@$50,000</a:t>
            </a:r>
          </a:p>
          <a:p>
            <a:endParaRPr lang="en-US" sz="1600" dirty="0">
              <a:solidFill>
                <a:schemeClr val="tx2"/>
              </a:solidFill>
            </a:endParaRPr>
          </a:p>
          <a:p>
            <a:r>
              <a:rPr lang="en-US" sz="1600" dirty="0">
                <a:solidFill>
                  <a:schemeClr val="tx2"/>
                </a:solidFill>
              </a:rPr>
              <a:t>Assuming 50 BPS fee on an average account value of $10,000,000</a:t>
            </a:r>
          </a:p>
          <a:p>
            <a:pPr marL="285750" indent="-285750">
              <a:buFont typeface="Arial" panose="020B0604020202020204" pitchFamily="34" charset="0"/>
              <a:buChar char="•"/>
            </a:pPr>
            <a:endParaRPr lang="en-US" sz="1600" dirty="0">
              <a:solidFill>
                <a:schemeClr val="tx2"/>
              </a:solidFill>
            </a:endParaRPr>
          </a:p>
          <a:p>
            <a:endParaRPr lang="en-US" sz="1600" dirty="0">
              <a:solidFill>
                <a:schemeClr val="tx2"/>
              </a:solidFill>
            </a:endParaRPr>
          </a:p>
          <a:p>
            <a:r>
              <a:rPr lang="en-US" sz="1600" dirty="0">
                <a:solidFill>
                  <a:schemeClr val="tx2"/>
                </a:solidFill>
              </a:rPr>
              <a:t>Total New Advisor Fees @ $81,448</a:t>
            </a:r>
          </a:p>
          <a:p>
            <a:endParaRPr lang="en-US" b="1" i="1" u="sng" dirty="0">
              <a:solidFill>
                <a:schemeClr val="tx2"/>
              </a:solidFill>
            </a:endParaRPr>
          </a:p>
          <a:p>
            <a:r>
              <a:rPr lang="en-US" b="1" i="1" u="sng" dirty="0">
                <a:solidFill>
                  <a:schemeClr val="tx2"/>
                </a:solidFill>
              </a:rPr>
              <a:t>Total expense savings of @ $71,614</a:t>
            </a:r>
          </a:p>
        </p:txBody>
      </p:sp>
    </p:spTree>
    <p:extLst>
      <p:ext uri="{BB962C8B-B14F-4D97-AF65-F5344CB8AC3E}">
        <p14:creationId xmlns:p14="http://schemas.microsoft.com/office/powerpoint/2010/main" val="121940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A18F91C-D407-49F3-B57C-4CFF8CD354B7}"/>
              </a:ext>
            </a:extLst>
          </p:cNvPr>
          <p:cNvPicPr>
            <a:picLocks noChangeAspect="1"/>
          </p:cNvPicPr>
          <p:nvPr/>
        </p:nvPicPr>
        <p:blipFill rotWithShape="1">
          <a:blip r:embed="rId3" cstate="print">
            <a:graysc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l="32538" r="32542"/>
          <a:stretch/>
        </p:blipFill>
        <p:spPr>
          <a:xfrm>
            <a:off x="0" y="1333500"/>
            <a:ext cx="2514599" cy="4800583"/>
          </a:xfrm>
          <a:prstGeom prst="rect">
            <a:avLst/>
          </a:prstGeom>
        </p:spPr>
      </p:pic>
      <p:sp>
        <p:nvSpPr>
          <p:cNvPr id="2" name="Title 1">
            <a:extLst>
              <a:ext uri="{FF2B5EF4-FFF2-40B4-BE49-F238E27FC236}">
                <a16:creationId xmlns:a16="http://schemas.microsoft.com/office/drawing/2014/main" id="{E2AD8235-DDB2-43B0-8B1B-E728F452C510}"/>
              </a:ext>
            </a:extLst>
          </p:cNvPr>
          <p:cNvSpPr>
            <a:spLocks noGrp="1"/>
          </p:cNvSpPr>
          <p:nvPr>
            <p:ph type="title"/>
          </p:nvPr>
        </p:nvSpPr>
        <p:spPr/>
        <p:txBody>
          <a:bodyPr/>
          <a:lstStyle/>
          <a:p>
            <a:r>
              <a:rPr lang="en-US" dirty="0"/>
              <a:t>Disciplined Investment Philosophy </a:t>
            </a:r>
            <a:endParaRPr lang="en-GB" dirty="0"/>
          </a:p>
        </p:txBody>
      </p:sp>
      <p:sp>
        <p:nvSpPr>
          <p:cNvPr id="3" name="Text Placeholder 2">
            <a:extLst>
              <a:ext uri="{FF2B5EF4-FFF2-40B4-BE49-F238E27FC236}">
                <a16:creationId xmlns:a16="http://schemas.microsoft.com/office/drawing/2014/main" id="{42731376-E0B8-4A69-9CE1-0031C4620D5C}"/>
              </a:ext>
            </a:extLst>
          </p:cNvPr>
          <p:cNvSpPr>
            <a:spLocks noGrp="1"/>
          </p:cNvSpPr>
          <p:nvPr>
            <p:ph type="body" sz="quarter" idx="11"/>
          </p:nvPr>
        </p:nvSpPr>
        <p:spPr/>
        <p:txBody>
          <a:bodyPr/>
          <a:lstStyle/>
          <a:p>
            <a:r>
              <a:rPr lang="en-US" dirty="0"/>
              <a:t>Unbiased Investment Management</a:t>
            </a:r>
          </a:p>
        </p:txBody>
      </p:sp>
      <p:sp>
        <p:nvSpPr>
          <p:cNvPr id="6" name="TextBox 5">
            <a:extLst>
              <a:ext uri="{FF2B5EF4-FFF2-40B4-BE49-F238E27FC236}">
                <a16:creationId xmlns:a16="http://schemas.microsoft.com/office/drawing/2014/main" id="{0AA7A47C-354F-421B-89C3-F80FA7D009A2}"/>
              </a:ext>
            </a:extLst>
          </p:cNvPr>
          <p:cNvSpPr txBox="1"/>
          <p:nvPr/>
        </p:nvSpPr>
        <p:spPr>
          <a:xfrm>
            <a:off x="3516568" y="1371000"/>
            <a:ext cx="5284532" cy="1392689"/>
          </a:xfrm>
          <a:prstGeom prst="rect">
            <a:avLst/>
          </a:prstGeom>
          <a:noFill/>
        </p:spPr>
        <p:txBody>
          <a:bodyPr wrap="square" lIns="0" tIns="0" rIns="0" bIns="0" rtlCol="0" anchor="t" anchorCtr="0">
            <a:spAutoFit/>
          </a:bodyPr>
          <a:lstStyle/>
          <a:p>
            <a:pPr>
              <a:spcBef>
                <a:spcPts val="300"/>
              </a:spcBef>
              <a:spcAft>
                <a:spcPts val="600"/>
              </a:spcAft>
            </a:pPr>
            <a:r>
              <a:rPr lang="en-US" sz="1000" b="1" dirty="0">
                <a:solidFill>
                  <a:schemeClr val="accent1"/>
                </a:solidFill>
              </a:rPr>
              <a:t>Consistent performance and risk management are best attained through global diversification of equity and fixed income holdings, the use of real assets and alternative investments</a:t>
            </a:r>
          </a:p>
          <a:p>
            <a:pPr marL="171450" indent="-171450">
              <a:spcBef>
                <a:spcPts val="300"/>
              </a:spcBef>
              <a:buFont typeface="Arial" panose="020B0604020202020204" pitchFamily="34" charset="0"/>
              <a:buChar char="•"/>
            </a:pPr>
            <a:r>
              <a:rPr lang="en-US" sz="800" dirty="0">
                <a:solidFill>
                  <a:schemeClr val="tx1">
                    <a:lumMod val="65000"/>
                    <a:lumOff val="35000"/>
                  </a:schemeClr>
                </a:solidFill>
              </a:rPr>
              <a:t>A diversified investment set enhances the potential for better risk adjusted performance over a full market cycle</a:t>
            </a:r>
          </a:p>
          <a:p>
            <a:pPr marL="171450" indent="-171450">
              <a:spcBef>
                <a:spcPts val="300"/>
              </a:spcBef>
              <a:buFont typeface="Arial" panose="020B0604020202020204" pitchFamily="34" charset="0"/>
              <a:buChar char="•"/>
            </a:pPr>
            <a:r>
              <a:rPr lang="en-US" sz="800" dirty="0">
                <a:solidFill>
                  <a:schemeClr val="tx1">
                    <a:lumMod val="65000"/>
                    <a:lumOff val="35000"/>
                  </a:schemeClr>
                </a:solidFill>
              </a:rPr>
              <a:t>Asset classes  are selected for portfolio inclusion using internal and external resources.  Each asset class is selected based on its’ opportunity for investment return, with consideration given to risks statistics, political concerns, historical performance and correlation to other asset classes</a:t>
            </a:r>
          </a:p>
          <a:p>
            <a:pPr marL="171450" indent="-171450">
              <a:spcBef>
                <a:spcPts val="300"/>
              </a:spcBef>
              <a:buFont typeface="Arial" panose="020B0604020202020204" pitchFamily="34" charset="0"/>
              <a:buChar char="•"/>
            </a:pPr>
            <a:r>
              <a:rPr lang="en-US" sz="800" dirty="0">
                <a:solidFill>
                  <a:schemeClr val="tx1">
                    <a:lumMod val="65000"/>
                    <a:lumOff val="35000"/>
                  </a:schemeClr>
                </a:solidFill>
              </a:rPr>
              <a:t>Both asset allocation and manager selection are used to control the risk and return characteristics </a:t>
            </a:r>
            <a:br>
              <a:rPr lang="en-US" sz="800" dirty="0">
                <a:solidFill>
                  <a:schemeClr val="tx1">
                    <a:lumMod val="65000"/>
                    <a:lumOff val="35000"/>
                  </a:schemeClr>
                </a:solidFill>
              </a:rPr>
            </a:br>
            <a:r>
              <a:rPr lang="en-US" sz="800" dirty="0">
                <a:solidFill>
                  <a:schemeClr val="tx1">
                    <a:lumMod val="65000"/>
                    <a:lumOff val="35000"/>
                  </a:schemeClr>
                </a:solidFill>
              </a:rPr>
              <a:t>of each portfolio</a:t>
            </a:r>
          </a:p>
        </p:txBody>
      </p:sp>
      <p:cxnSp>
        <p:nvCxnSpPr>
          <p:cNvPr id="8" name="Straight Connector 7">
            <a:extLst>
              <a:ext uri="{FF2B5EF4-FFF2-40B4-BE49-F238E27FC236}">
                <a16:creationId xmlns:a16="http://schemas.microsoft.com/office/drawing/2014/main" id="{EE0D66BC-76D2-43F4-9BF2-796044F8A78F}"/>
              </a:ext>
            </a:extLst>
          </p:cNvPr>
          <p:cNvCxnSpPr>
            <a:cxnSpLocks/>
          </p:cNvCxnSpPr>
          <p:nvPr/>
        </p:nvCxnSpPr>
        <p:spPr>
          <a:xfrm>
            <a:off x="2800349" y="2895817"/>
            <a:ext cx="600074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B92B631-8F96-42DA-BC7F-05B29CEF5AF2}"/>
              </a:ext>
            </a:extLst>
          </p:cNvPr>
          <p:cNvSpPr txBox="1"/>
          <p:nvPr/>
        </p:nvSpPr>
        <p:spPr>
          <a:xfrm>
            <a:off x="3516568" y="3027945"/>
            <a:ext cx="5284532" cy="992579"/>
          </a:xfrm>
          <a:prstGeom prst="rect">
            <a:avLst/>
          </a:prstGeom>
          <a:noFill/>
        </p:spPr>
        <p:txBody>
          <a:bodyPr wrap="square" lIns="0" tIns="0" rIns="0" bIns="0" rtlCol="0" anchor="t" anchorCtr="0">
            <a:spAutoFit/>
          </a:bodyPr>
          <a:lstStyle/>
          <a:p>
            <a:pPr>
              <a:spcBef>
                <a:spcPts val="300"/>
              </a:spcBef>
              <a:spcAft>
                <a:spcPts val="600"/>
              </a:spcAft>
            </a:pPr>
            <a:r>
              <a:rPr lang="en-US" sz="1000" b="1" dirty="0">
                <a:solidFill>
                  <a:schemeClr val="accent1"/>
                </a:solidFill>
              </a:rPr>
              <a:t>Strategic asset allocation coupled with dynamic rebalancing based on changing market conditions provides the appropriate blend of discipline and opportunity</a:t>
            </a:r>
          </a:p>
          <a:p>
            <a:pPr marL="171450" indent="-171450">
              <a:spcBef>
                <a:spcPts val="300"/>
              </a:spcBef>
              <a:buFont typeface="Arial" panose="020B0604020202020204" pitchFamily="34" charset="0"/>
              <a:buChar char="•"/>
            </a:pPr>
            <a:r>
              <a:rPr lang="en-US" sz="800" dirty="0">
                <a:solidFill>
                  <a:schemeClr val="tx1">
                    <a:lumMod val="65000"/>
                    <a:lumOff val="35000"/>
                  </a:schemeClr>
                </a:solidFill>
              </a:rPr>
              <a:t>Strategic target weights are optimized by the risk/reward profile for each individual asset class/category</a:t>
            </a:r>
          </a:p>
          <a:p>
            <a:pPr marL="171450" indent="-171450">
              <a:spcBef>
                <a:spcPts val="300"/>
              </a:spcBef>
              <a:buFont typeface="Arial" panose="020B0604020202020204" pitchFamily="34" charset="0"/>
              <a:buChar char="•"/>
            </a:pPr>
            <a:r>
              <a:rPr lang="en-US" sz="800" dirty="0">
                <a:solidFill>
                  <a:schemeClr val="tx1">
                    <a:lumMod val="65000"/>
                    <a:lumOff val="35000"/>
                  </a:schemeClr>
                </a:solidFill>
              </a:rPr>
              <a:t>Capital market research guides both inter- and intra-asset class weightings</a:t>
            </a:r>
          </a:p>
          <a:p>
            <a:pPr marL="171450" indent="-171450">
              <a:spcBef>
                <a:spcPts val="300"/>
              </a:spcBef>
              <a:buFont typeface="Arial" panose="020B0604020202020204" pitchFamily="34" charset="0"/>
              <a:buChar char="•"/>
            </a:pPr>
            <a:r>
              <a:rPr lang="en-US" sz="800" dirty="0">
                <a:solidFill>
                  <a:schemeClr val="tx1">
                    <a:lumMod val="65000"/>
                    <a:lumOff val="35000"/>
                  </a:schemeClr>
                </a:solidFill>
              </a:rPr>
              <a:t>Dynamic rebalancing occurs based on ongoing evaluations of the market environment, opportunities, and potential risks</a:t>
            </a:r>
          </a:p>
        </p:txBody>
      </p:sp>
      <p:cxnSp>
        <p:nvCxnSpPr>
          <p:cNvPr id="11" name="Straight Connector 10">
            <a:extLst>
              <a:ext uri="{FF2B5EF4-FFF2-40B4-BE49-F238E27FC236}">
                <a16:creationId xmlns:a16="http://schemas.microsoft.com/office/drawing/2014/main" id="{2CF48FE0-2AA2-488B-9827-D9E906562C43}"/>
              </a:ext>
            </a:extLst>
          </p:cNvPr>
          <p:cNvCxnSpPr>
            <a:cxnSpLocks/>
          </p:cNvCxnSpPr>
          <p:nvPr/>
        </p:nvCxnSpPr>
        <p:spPr>
          <a:xfrm>
            <a:off x="2800349" y="4152652"/>
            <a:ext cx="600074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EB453C1-1BCF-4EFE-8D4F-D2BFB3EB185B}"/>
              </a:ext>
            </a:extLst>
          </p:cNvPr>
          <p:cNvSpPr txBox="1"/>
          <p:nvPr/>
        </p:nvSpPr>
        <p:spPr>
          <a:xfrm>
            <a:off x="3516568" y="4284780"/>
            <a:ext cx="5284532" cy="869469"/>
          </a:xfrm>
          <a:prstGeom prst="rect">
            <a:avLst/>
          </a:prstGeom>
          <a:noFill/>
        </p:spPr>
        <p:txBody>
          <a:bodyPr wrap="square" lIns="0" tIns="0" rIns="0" bIns="0" rtlCol="0" anchor="t" anchorCtr="0">
            <a:spAutoFit/>
          </a:bodyPr>
          <a:lstStyle/>
          <a:p>
            <a:pPr>
              <a:spcBef>
                <a:spcPts val="300"/>
              </a:spcBef>
              <a:spcAft>
                <a:spcPts val="600"/>
              </a:spcAft>
            </a:pPr>
            <a:r>
              <a:rPr lang="en-US" sz="1000" b="1" dirty="0">
                <a:solidFill>
                  <a:schemeClr val="accent1"/>
                </a:solidFill>
              </a:rPr>
              <a:t>Rigorous due diligence of specialist investment managers offers the best potential </a:t>
            </a:r>
            <a:br>
              <a:rPr lang="en-US" sz="1000" b="1" dirty="0">
                <a:solidFill>
                  <a:schemeClr val="accent1"/>
                </a:solidFill>
              </a:rPr>
            </a:br>
            <a:r>
              <a:rPr lang="en-US" sz="1000" b="1" dirty="0">
                <a:solidFill>
                  <a:schemeClr val="accent1"/>
                </a:solidFill>
              </a:rPr>
              <a:t>for risk adjusted investment reward</a:t>
            </a:r>
          </a:p>
          <a:p>
            <a:pPr marL="171450" indent="-171450">
              <a:spcBef>
                <a:spcPts val="300"/>
              </a:spcBef>
              <a:buFont typeface="Arial" panose="020B0604020202020204" pitchFamily="34" charset="0"/>
              <a:buChar char="•"/>
            </a:pPr>
            <a:r>
              <a:rPr lang="en-US" sz="800" dirty="0">
                <a:solidFill>
                  <a:schemeClr val="tx1">
                    <a:lumMod val="65000"/>
                    <a:lumOff val="35000"/>
                  </a:schemeClr>
                </a:solidFill>
              </a:rPr>
              <a:t>An unbiased, open architecture approach to manager selection of SMAs, UMAs, Mutual Funds, and ETFs</a:t>
            </a:r>
          </a:p>
          <a:p>
            <a:pPr marL="171450" indent="-171450">
              <a:spcBef>
                <a:spcPts val="300"/>
              </a:spcBef>
              <a:buFont typeface="Arial" panose="020B0604020202020204" pitchFamily="34" charset="0"/>
              <a:buChar char="•"/>
            </a:pPr>
            <a:r>
              <a:rPr lang="en-US" sz="800" dirty="0">
                <a:solidFill>
                  <a:schemeClr val="tx1">
                    <a:lumMod val="65000"/>
                    <a:lumOff val="35000"/>
                  </a:schemeClr>
                </a:solidFill>
              </a:rPr>
              <a:t>Rigorous search, selection, and ongoing due diligence of investment managers</a:t>
            </a:r>
          </a:p>
          <a:p>
            <a:pPr marL="171450" indent="-171450">
              <a:spcBef>
                <a:spcPts val="300"/>
              </a:spcBef>
              <a:buFont typeface="Arial" panose="020B0604020202020204" pitchFamily="34" charset="0"/>
              <a:buChar char="•"/>
            </a:pPr>
            <a:r>
              <a:rPr lang="en-US" sz="800" dirty="0">
                <a:solidFill>
                  <a:schemeClr val="tx1">
                    <a:lumMod val="65000"/>
                    <a:lumOff val="35000"/>
                  </a:schemeClr>
                </a:solidFill>
              </a:rPr>
              <a:t>Full transparency is required for manager addition to our buy list</a:t>
            </a:r>
          </a:p>
        </p:txBody>
      </p:sp>
      <p:cxnSp>
        <p:nvCxnSpPr>
          <p:cNvPr id="13" name="Straight Connector 12">
            <a:extLst>
              <a:ext uri="{FF2B5EF4-FFF2-40B4-BE49-F238E27FC236}">
                <a16:creationId xmlns:a16="http://schemas.microsoft.com/office/drawing/2014/main" id="{90203401-FB1D-428F-811D-D864A7840C12}"/>
              </a:ext>
            </a:extLst>
          </p:cNvPr>
          <p:cNvCxnSpPr>
            <a:cxnSpLocks/>
          </p:cNvCxnSpPr>
          <p:nvPr/>
        </p:nvCxnSpPr>
        <p:spPr>
          <a:xfrm>
            <a:off x="2800349" y="5286377"/>
            <a:ext cx="600074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F67EFF7-06B0-49D8-ADD7-528995456F27}"/>
              </a:ext>
            </a:extLst>
          </p:cNvPr>
          <p:cNvSpPr txBox="1"/>
          <p:nvPr/>
        </p:nvSpPr>
        <p:spPr>
          <a:xfrm>
            <a:off x="3516568" y="5418505"/>
            <a:ext cx="5284532" cy="715581"/>
          </a:xfrm>
          <a:prstGeom prst="rect">
            <a:avLst/>
          </a:prstGeom>
          <a:noFill/>
        </p:spPr>
        <p:txBody>
          <a:bodyPr wrap="square" lIns="0" tIns="0" rIns="0" bIns="0" rtlCol="0" anchor="t" anchorCtr="0">
            <a:spAutoFit/>
          </a:bodyPr>
          <a:lstStyle/>
          <a:p>
            <a:pPr>
              <a:spcBef>
                <a:spcPts val="300"/>
              </a:spcBef>
              <a:spcAft>
                <a:spcPts val="600"/>
              </a:spcAft>
            </a:pPr>
            <a:r>
              <a:rPr lang="en-US" sz="1000" b="1" dirty="0">
                <a:solidFill>
                  <a:schemeClr val="accent1"/>
                </a:solidFill>
              </a:rPr>
              <a:t>Validation through Auditors, Regulators and Industry Consultants</a:t>
            </a:r>
          </a:p>
          <a:p>
            <a:pPr marL="171450" indent="-171450">
              <a:spcBef>
                <a:spcPts val="300"/>
              </a:spcBef>
              <a:buFont typeface="Arial" panose="020B0604020202020204" pitchFamily="34" charset="0"/>
              <a:buChar char="•"/>
            </a:pPr>
            <a:r>
              <a:rPr lang="en-US" sz="800" dirty="0">
                <a:solidFill>
                  <a:schemeClr val="tx1">
                    <a:lumMod val="65000"/>
                    <a:lumOff val="35000"/>
                  </a:schemeClr>
                </a:solidFill>
              </a:rPr>
              <a:t>Verify controls in place to mitigate process risks</a:t>
            </a:r>
          </a:p>
          <a:p>
            <a:pPr marL="171450" indent="-171450">
              <a:spcBef>
                <a:spcPts val="300"/>
              </a:spcBef>
              <a:buFont typeface="Arial" panose="020B0604020202020204" pitchFamily="34" charset="0"/>
              <a:buChar char="•"/>
            </a:pPr>
            <a:r>
              <a:rPr lang="en-US" sz="800" dirty="0">
                <a:solidFill>
                  <a:schemeClr val="tx1">
                    <a:lumMod val="65000"/>
                    <a:lumOff val="35000"/>
                  </a:schemeClr>
                </a:solidFill>
              </a:rPr>
              <a:t>Ensures fiduciary process is intact</a:t>
            </a:r>
          </a:p>
          <a:p>
            <a:pPr marL="171450" indent="-171450">
              <a:spcBef>
                <a:spcPts val="300"/>
              </a:spcBef>
              <a:buFont typeface="Arial" panose="020B0604020202020204" pitchFamily="34" charset="0"/>
              <a:buChar char="•"/>
            </a:pPr>
            <a:r>
              <a:rPr lang="en-US" sz="800" dirty="0">
                <a:solidFill>
                  <a:schemeClr val="tx1">
                    <a:lumMod val="65000"/>
                    <a:lumOff val="35000"/>
                  </a:schemeClr>
                </a:solidFill>
              </a:rPr>
              <a:t>Robust oversight to provide best outcomes for client</a:t>
            </a:r>
          </a:p>
        </p:txBody>
      </p:sp>
      <p:pic>
        <p:nvPicPr>
          <p:cNvPr id="16" name="Graphic 15">
            <a:extLst>
              <a:ext uri="{FF2B5EF4-FFF2-40B4-BE49-F238E27FC236}">
                <a16:creationId xmlns:a16="http://schemas.microsoft.com/office/drawing/2014/main" id="{A07DD3E3-E179-4C42-9BA6-CA136AB613D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00348" y="5418504"/>
            <a:ext cx="476847" cy="476847"/>
          </a:xfrm>
          <a:prstGeom prst="rect">
            <a:avLst/>
          </a:prstGeom>
        </p:spPr>
      </p:pic>
      <p:pic>
        <p:nvPicPr>
          <p:cNvPr id="18" name="Graphic 17">
            <a:extLst>
              <a:ext uri="{FF2B5EF4-FFF2-40B4-BE49-F238E27FC236}">
                <a16:creationId xmlns:a16="http://schemas.microsoft.com/office/drawing/2014/main" id="{BB762422-7734-4BDA-A063-18412B6AA9D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00348" y="4284779"/>
            <a:ext cx="476847" cy="476847"/>
          </a:xfrm>
          <a:prstGeom prst="rect">
            <a:avLst/>
          </a:prstGeom>
        </p:spPr>
      </p:pic>
      <p:pic>
        <p:nvPicPr>
          <p:cNvPr id="20" name="Graphic 19">
            <a:extLst>
              <a:ext uri="{FF2B5EF4-FFF2-40B4-BE49-F238E27FC236}">
                <a16:creationId xmlns:a16="http://schemas.microsoft.com/office/drawing/2014/main" id="{437C577B-7074-4AFB-8135-16966CBAF8F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00348" y="3027944"/>
            <a:ext cx="476847" cy="476847"/>
          </a:xfrm>
          <a:prstGeom prst="rect">
            <a:avLst/>
          </a:prstGeom>
        </p:spPr>
      </p:pic>
      <p:pic>
        <p:nvPicPr>
          <p:cNvPr id="22" name="Graphic 21">
            <a:extLst>
              <a:ext uri="{FF2B5EF4-FFF2-40B4-BE49-F238E27FC236}">
                <a16:creationId xmlns:a16="http://schemas.microsoft.com/office/drawing/2014/main" id="{7C62FB11-B119-4083-B34A-51AF3C20F0A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800348" y="1370999"/>
            <a:ext cx="476847" cy="476847"/>
          </a:xfrm>
          <a:prstGeom prst="rect">
            <a:avLst/>
          </a:prstGeom>
        </p:spPr>
      </p:pic>
      <p:sp>
        <p:nvSpPr>
          <p:cNvPr id="17" name="Rectangle 16">
            <a:extLst>
              <a:ext uri="{FF2B5EF4-FFF2-40B4-BE49-F238E27FC236}">
                <a16:creationId xmlns:a16="http://schemas.microsoft.com/office/drawing/2014/main" id="{DC71708C-C7BC-4058-9D0D-036899EF4458}"/>
              </a:ext>
            </a:extLst>
          </p:cNvPr>
          <p:cNvSpPr/>
          <p:nvPr/>
        </p:nvSpPr>
        <p:spPr>
          <a:xfrm>
            <a:off x="0" y="1333497"/>
            <a:ext cx="2514599" cy="4800578"/>
          </a:xfrm>
          <a:prstGeom prst="rect">
            <a:avLst/>
          </a:prstGeom>
          <a:solidFill>
            <a:srgbClr val="312D3A">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9008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C4C766-24F1-4C4A-A179-8E05C11F98E7}"/>
              </a:ext>
            </a:extLst>
          </p:cNvPr>
          <p:cNvSpPr>
            <a:spLocks noGrp="1"/>
          </p:cNvSpPr>
          <p:nvPr>
            <p:ph type="title"/>
          </p:nvPr>
        </p:nvSpPr>
        <p:spPr/>
        <p:txBody>
          <a:bodyPr/>
          <a:lstStyle/>
          <a:p>
            <a:r>
              <a:rPr lang="en-US" dirty="0"/>
              <a:t>Investment Management</a:t>
            </a:r>
            <a:endParaRPr lang="en-GB" dirty="0"/>
          </a:p>
        </p:txBody>
      </p:sp>
      <p:sp>
        <p:nvSpPr>
          <p:cNvPr id="6" name="Text Placeholder 5">
            <a:extLst>
              <a:ext uri="{FF2B5EF4-FFF2-40B4-BE49-F238E27FC236}">
                <a16:creationId xmlns:a16="http://schemas.microsoft.com/office/drawing/2014/main" id="{783694D8-1D3F-4EE5-A604-C7ABEF6DD67F}"/>
              </a:ext>
            </a:extLst>
          </p:cNvPr>
          <p:cNvSpPr>
            <a:spLocks noGrp="1"/>
          </p:cNvSpPr>
          <p:nvPr>
            <p:ph type="body" sz="quarter" idx="11"/>
          </p:nvPr>
        </p:nvSpPr>
        <p:spPr/>
        <p:txBody>
          <a:bodyPr/>
          <a:lstStyle/>
          <a:p>
            <a:r>
              <a:rPr lang="en-US" dirty="0"/>
              <a:t>Comprehensive and Flexible</a:t>
            </a:r>
          </a:p>
        </p:txBody>
      </p:sp>
      <p:grpSp>
        <p:nvGrpSpPr>
          <p:cNvPr id="48" name="Group 47">
            <a:extLst>
              <a:ext uri="{FF2B5EF4-FFF2-40B4-BE49-F238E27FC236}">
                <a16:creationId xmlns:a16="http://schemas.microsoft.com/office/drawing/2014/main" id="{1AF689DC-6127-4B9B-A1B9-6BC3EBACDBA6}"/>
              </a:ext>
            </a:extLst>
          </p:cNvPr>
          <p:cNvGrpSpPr/>
          <p:nvPr/>
        </p:nvGrpSpPr>
        <p:grpSpPr>
          <a:xfrm>
            <a:off x="0" y="1333500"/>
            <a:ext cx="9144000" cy="1511910"/>
            <a:chOff x="0" y="1346609"/>
            <a:chExt cx="9144000" cy="1829411"/>
          </a:xfrm>
        </p:grpSpPr>
        <p:sp>
          <p:nvSpPr>
            <p:cNvPr id="10" name="Pentagon 28">
              <a:extLst>
                <a:ext uri="{FF2B5EF4-FFF2-40B4-BE49-F238E27FC236}">
                  <a16:creationId xmlns:a16="http://schemas.microsoft.com/office/drawing/2014/main" id="{7507B74D-0A18-432F-A51E-F1F1498F74B1}"/>
                </a:ext>
              </a:extLst>
            </p:cNvPr>
            <p:cNvSpPr/>
            <p:nvPr/>
          </p:nvSpPr>
          <p:spPr>
            <a:xfrm rot="10800000" flipH="1">
              <a:off x="7314609" y="1346609"/>
              <a:ext cx="1829391" cy="18294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entagon 27">
              <a:extLst>
                <a:ext uri="{FF2B5EF4-FFF2-40B4-BE49-F238E27FC236}">
                  <a16:creationId xmlns:a16="http://schemas.microsoft.com/office/drawing/2014/main" id="{36A32579-AE7C-4080-95CD-15322BC70873}"/>
                </a:ext>
              </a:extLst>
            </p:cNvPr>
            <p:cNvSpPr/>
            <p:nvPr/>
          </p:nvSpPr>
          <p:spPr>
            <a:xfrm flipH="1">
              <a:off x="0" y="1346609"/>
              <a:ext cx="1829391" cy="1829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B73E11B-4F9B-4C47-80AE-2335641EBB2E}"/>
                </a:ext>
              </a:extLst>
            </p:cNvPr>
            <p:cNvSpPr/>
            <p:nvPr/>
          </p:nvSpPr>
          <p:spPr>
            <a:xfrm>
              <a:off x="1828800" y="1346609"/>
              <a:ext cx="1829391" cy="1829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73B477F-34B2-4DDF-B6C0-A71A62536322}"/>
                </a:ext>
              </a:extLst>
            </p:cNvPr>
            <p:cNvSpPr/>
            <p:nvPr/>
          </p:nvSpPr>
          <p:spPr>
            <a:xfrm>
              <a:off x="3657600" y="1346609"/>
              <a:ext cx="1829391" cy="18294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21BB77E-967A-44FA-ACDD-F5D641F53A7F}"/>
                </a:ext>
              </a:extLst>
            </p:cNvPr>
            <p:cNvSpPr/>
            <p:nvPr/>
          </p:nvSpPr>
          <p:spPr>
            <a:xfrm>
              <a:off x="5486400" y="1346609"/>
              <a:ext cx="1829391" cy="1829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id="{D5B40529-4FE5-4FC6-8147-6CEFE490D5E8}"/>
              </a:ext>
            </a:extLst>
          </p:cNvPr>
          <p:cNvSpPr txBox="1"/>
          <p:nvPr/>
        </p:nvSpPr>
        <p:spPr>
          <a:xfrm>
            <a:off x="413371" y="1644718"/>
            <a:ext cx="1283961" cy="889474"/>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300"/>
              </a:spcBef>
              <a:spcAft>
                <a:spcPts val="120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a:ea typeface="+mn-ea"/>
                <a:cs typeface="+mn-cs"/>
              </a:rPr>
              <a:t>PASSIVE</a:t>
            </a:r>
          </a:p>
          <a:p>
            <a:pPr marL="171450" indent="-171450">
              <a:lnSpc>
                <a:spcPct val="90000"/>
              </a:lnSpc>
              <a:spcBef>
                <a:spcPts val="300"/>
              </a:spcBef>
              <a:spcAft>
                <a:spcPts val="300"/>
              </a:spcAft>
              <a:buFont typeface="Arial" panose="020B0604020202020204" pitchFamily="34" charset="0"/>
              <a:buChar char="•"/>
              <a:defRPr/>
            </a:pPr>
            <a:r>
              <a:rPr lang="en-US" sz="900" dirty="0">
                <a:solidFill>
                  <a:prstClr val="white"/>
                </a:solidFill>
                <a:latin typeface="Arial"/>
              </a:rPr>
              <a:t>Index Equity</a:t>
            </a:r>
          </a:p>
          <a:p>
            <a:pPr marL="171450" indent="-171450">
              <a:lnSpc>
                <a:spcPct val="90000"/>
              </a:lnSpc>
              <a:spcBef>
                <a:spcPts val="300"/>
              </a:spcBef>
              <a:spcAft>
                <a:spcPts val="300"/>
              </a:spcAft>
              <a:buFont typeface="Arial" panose="020B0604020202020204" pitchFamily="34" charset="0"/>
              <a:buChar char="•"/>
              <a:defRPr/>
            </a:pPr>
            <a:r>
              <a:rPr lang="en-US" sz="900" dirty="0">
                <a:solidFill>
                  <a:prstClr val="white"/>
                </a:solidFill>
                <a:latin typeface="Arial"/>
              </a:rPr>
              <a:t>Index Fixed Income</a:t>
            </a:r>
          </a:p>
          <a:p>
            <a:pPr marL="171450" indent="-171450">
              <a:lnSpc>
                <a:spcPct val="90000"/>
              </a:lnSpc>
              <a:spcBef>
                <a:spcPts val="300"/>
              </a:spcBef>
              <a:spcAft>
                <a:spcPts val="300"/>
              </a:spcAft>
              <a:buFont typeface="Arial" panose="020B0604020202020204" pitchFamily="34" charset="0"/>
              <a:buChar char="•"/>
              <a:defRPr/>
            </a:pPr>
            <a:r>
              <a:rPr lang="en-US" sz="900" dirty="0">
                <a:solidFill>
                  <a:prstClr val="white"/>
                </a:solidFill>
                <a:latin typeface="Arial"/>
              </a:rPr>
              <a:t>Money Market</a:t>
            </a:r>
          </a:p>
        </p:txBody>
      </p:sp>
      <p:cxnSp>
        <p:nvCxnSpPr>
          <p:cNvPr id="35" name="Straight Connector 34">
            <a:extLst>
              <a:ext uri="{FF2B5EF4-FFF2-40B4-BE49-F238E27FC236}">
                <a16:creationId xmlns:a16="http://schemas.microsoft.com/office/drawing/2014/main" id="{B9A5587F-07B7-40E4-9FFF-2DA6A880CED9}"/>
              </a:ext>
            </a:extLst>
          </p:cNvPr>
          <p:cNvCxnSpPr>
            <a:cxnSpLocks/>
          </p:cNvCxnSpPr>
          <p:nvPr/>
        </p:nvCxnSpPr>
        <p:spPr>
          <a:xfrm>
            <a:off x="342900" y="1873088"/>
            <a:ext cx="1212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02EC18A-B5A5-434A-8843-342C6C225D3E}"/>
              </a:ext>
            </a:extLst>
          </p:cNvPr>
          <p:cNvSpPr txBox="1"/>
          <p:nvPr/>
        </p:nvSpPr>
        <p:spPr>
          <a:xfrm>
            <a:off x="1998440" y="1644718"/>
            <a:ext cx="1283961" cy="1091068"/>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300"/>
              </a:spcBef>
              <a:spcAft>
                <a:spcPts val="120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a:ea typeface="+mn-ea"/>
                <a:cs typeface="+mn-cs"/>
              </a:rPr>
              <a:t>EXPENSES</a:t>
            </a:r>
          </a:p>
          <a:p>
            <a:pPr marL="171450" indent="-171450">
              <a:lnSpc>
                <a:spcPct val="90000"/>
              </a:lnSpc>
              <a:spcBef>
                <a:spcPts val="300"/>
              </a:spcBef>
              <a:spcAft>
                <a:spcPts val="300"/>
              </a:spcAft>
              <a:buFont typeface="Arial" panose="020B0604020202020204" pitchFamily="34" charset="0"/>
              <a:buChar char="•"/>
              <a:defRPr/>
            </a:pPr>
            <a:r>
              <a:rPr lang="en-US" sz="900" dirty="0">
                <a:solidFill>
                  <a:prstClr val="white"/>
                </a:solidFill>
                <a:latin typeface="Arial"/>
              </a:rPr>
              <a:t>Tax-Exempt</a:t>
            </a:r>
          </a:p>
          <a:p>
            <a:pPr marL="171450" indent="-171450">
              <a:lnSpc>
                <a:spcPct val="90000"/>
              </a:lnSpc>
              <a:spcBef>
                <a:spcPts val="300"/>
              </a:spcBef>
              <a:spcAft>
                <a:spcPts val="300"/>
              </a:spcAft>
              <a:buFont typeface="Arial" panose="020B0604020202020204" pitchFamily="34" charset="0"/>
              <a:buChar char="•"/>
              <a:defRPr/>
            </a:pPr>
            <a:r>
              <a:rPr lang="en-US" sz="900" dirty="0">
                <a:solidFill>
                  <a:prstClr val="white"/>
                </a:solidFill>
                <a:latin typeface="Arial"/>
              </a:rPr>
              <a:t>Taxable</a:t>
            </a:r>
          </a:p>
          <a:p>
            <a:pPr marL="171450" indent="-171450">
              <a:lnSpc>
                <a:spcPct val="90000"/>
              </a:lnSpc>
              <a:spcBef>
                <a:spcPts val="300"/>
              </a:spcBef>
              <a:spcAft>
                <a:spcPts val="300"/>
              </a:spcAft>
              <a:buFont typeface="Arial" panose="020B0604020202020204" pitchFamily="34" charset="0"/>
              <a:buChar char="•"/>
              <a:defRPr/>
            </a:pPr>
            <a:r>
              <a:rPr lang="en-US" sz="900" dirty="0">
                <a:solidFill>
                  <a:prstClr val="white"/>
                </a:solidFill>
                <a:latin typeface="Arial"/>
              </a:rPr>
              <a:t>Tax Sensitive</a:t>
            </a:r>
          </a:p>
          <a:p>
            <a:pPr marL="171450" indent="-171450">
              <a:lnSpc>
                <a:spcPct val="90000"/>
              </a:lnSpc>
              <a:spcBef>
                <a:spcPts val="300"/>
              </a:spcBef>
              <a:spcAft>
                <a:spcPts val="300"/>
              </a:spcAft>
              <a:buFont typeface="Arial" panose="020B0604020202020204" pitchFamily="34" charset="0"/>
              <a:buChar char="•"/>
              <a:defRPr/>
            </a:pPr>
            <a:endParaRPr lang="en-US" sz="900" dirty="0">
              <a:solidFill>
                <a:prstClr val="white"/>
              </a:solidFill>
              <a:latin typeface="Arial"/>
            </a:endParaRPr>
          </a:p>
        </p:txBody>
      </p:sp>
      <p:sp>
        <p:nvSpPr>
          <p:cNvPr id="38" name="TextBox 37">
            <a:extLst>
              <a:ext uri="{FF2B5EF4-FFF2-40B4-BE49-F238E27FC236}">
                <a16:creationId xmlns:a16="http://schemas.microsoft.com/office/drawing/2014/main" id="{28899DB6-9237-4405-ABAC-F2A60130E534}"/>
              </a:ext>
            </a:extLst>
          </p:cNvPr>
          <p:cNvSpPr txBox="1"/>
          <p:nvPr/>
        </p:nvSpPr>
        <p:spPr>
          <a:xfrm>
            <a:off x="3874537" y="1644718"/>
            <a:ext cx="1283961" cy="1014124"/>
          </a:xfrm>
          <a:prstGeom prst="rect">
            <a:avLst/>
          </a:prstGeom>
          <a:noFill/>
        </p:spPr>
        <p:txBody>
          <a:bodyPr wrap="square" lIns="0" tIns="0" rIns="0" bIns="0" rtlCol="0" anchor="t" anchorCtr="0">
            <a:spAutoFit/>
          </a:bodyPr>
          <a:lstStyle/>
          <a:p>
            <a:pPr>
              <a:spcBef>
                <a:spcPts val="300"/>
              </a:spcBef>
              <a:spcAft>
                <a:spcPts val="1200"/>
              </a:spcAft>
              <a:defRPr/>
            </a:pPr>
            <a:r>
              <a:rPr lang="en-US" sz="1100" b="1" dirty="0">
                <a:solidFill>
                  <a:prstClr val="white"/>
                </a:solidFill>
                <a:latin typeface="Arial"/>
              </a:rPr>
              <a:t>FACTOR-BASED</a:t>
            </a:r>
          </a:p>
          <a:p>
            <a:pPr marL="171450" indent="-171450">
              <a:lnSpc>
                <a:spcPct val="90000"/>
              </a:lnSpc>
              <a:spcBef>
                <a:spcPts val="300"/>
              </a:spcBef>
              <a:spcAft>
                <a:spcPts val="300"/>
              </a:spcAft>
              <a:buFont typeface="Arial" panose="020B0604020202020204" pitchFamily="34" charset="0"/>
              <a:buChar char="•"/>
              <a:defRPr/>
            </a:pPr>
            <a:r>
              <a:rPr lang="en-US" sz="900" dirty="0">
                <a:solidFill>
                  <a:prstClr val="white"/>
                </a:solidFill>
                <a:latin typeface="Arial"/>
              </a:rPr>
              <a:t>Smart Beta</a:t>
            </a:r>
          </a:p>
          <a:p>
            <a:pPr marL="171450" indent="-171450">
              <a:lnSpc>
                <a:spcPct val="90000"/>
              </a:lnSpc>
              <a:spcBef>
                <a:spcPts val="300"/>
              </a:spcBef>
              <a:spcAft>
                <a:spcPts val="300"/>
              </a:spcAft>
              <a:buFont typeface="Arial" panose="020B0604020202020204" pitchFamily="34" charset="0"/>
              <a:buChar char="•"/>
              <a:defRPr/>
            </a:pPr>
            <a:r>
              <a:rPr lang="en-US" sz="900" dirty="0">
                <a:solidFill>
                  <a:prstClr val="white"/>
                </a:solidFill>
                <a:latin typeface="Arial"/>
              </a:rPr>
              <a:t>Quantitative </a:t>
            </a:r>
            <a:br>
              <a:rPr lang="en-US" sz="900" dirty="0">
                <a:solidFill>
                  <a:prstClr val="white"/>
                </a:solidFill>
                <a:latin typeface="Arial"/>
              </a:rPr>
            </a:br>
            <a:r>
              <a:rPr lang="en-US" sz="900" dirty="0">
                <a:solidFill>
                  <a:prstClr val="white"/>
                </a:solidFill>
                <a:latin typeface="Arial"/>
              </a:rPr>
              <a:t>Active Equity</a:t>
            </a:r>
          </a:p>
          <a:p>
            <a:pPr marL="171450" indent="-171450">
              <a:lnSpc>
                <a:spcPct val="90000"/>
              </a:lnSpc>
              <a:spcBef>
                <a:spcPts val="300"/>
              </a:spcBef>
              <a:spcAft>
                <a:spcPts val="300"/>
              </a:spcAft>
              <a:buFont typeface="Arial" panose="020B0604020202020204" pitchFamily="34" charset="0"/>
              <a:buChar char="•"/>
              <a:defRPr/>
            </a:pPr>
            <a:endParaRPr lang="en-US" sz="900" dirty="0">
              <a:solidFill>
                <a:prstClr val="white"/>
              </a:solidFill>
              <a:latin typeface="Arial"/>
            </a:endParaRPr>
          </a:p>
        </p:txBody>
      </p:sp>
      <p:sp>
        <p:nvSpPr>
          <p:cNvPr id="39" name="TextBox 38">
            <a:extLst>
              <a:ext uri="{FF2B5EF4-FFF2-40B4-BE49-F238E27FC236}">
                <a16:creationId xmlns:a16="http://schemas.microsoft.com/office/drawing/2014/main" id="{871B8E31-43F4-44B5-984D-C999F2AC6EA7}"/>
              </a:ext>
            </a:extLst>
          </p:cNvPr>
          <p:cNvSpPr txBox="1"/>
          <p:nvPr/>
        </p:nvSpPr>
        <p:spPr>
          <a:xfrm>
            <a:off x="5758525" y="1492197"/>
            <a:ext cx="1284552" cy="1106457"/>
          </a:xfrm>
          <a:prstGeom prst="rect">
            <a:avLst/>
          </a:prstGeom>
          <a:noFill/>
        </p:spPr>
        <p:txBody>
          <a:bodyPr wrap="square" lIns="0" tIns="0" rIns="0" bIns="0" rtlCol="0" anchor="t" anchorCtr="0">
            <a:spAutoFit/>
          </a:bodyPr>
          <a:lstStyle/>
          <a:p>
            <a:pPr>
              <a:spcBef>
                <a:spcPts val="300"/>
              </a:spcBef>
              <a:spcAft>
                <a:spcPts val="1200"/>
              </a:spcAft>
              <a:defRPr/>
            </a:pPr>
            <a:r>
              <a:rPr lang="en-US" sz="1100" b="1" cap="all" dirty="0">
                <a:solidFill>
                  <a:prstClr val="white"/>
                </a:solidFill>
                <a:latin typeface="Arial"/>
              </a:rPr>
              <a:t>Index Aware Active</a:t>
            </a:r>
          </a:p>
          <a:p>
            <a:pPr marL="171450" indent="-171450">
              <a:lnSpc>
                <a:spcPct val="90000"/>
              </a:lnSpc>
              <a:spcBef>
                <a:spcPts val="300"/>
              </a:spcBef>
              <a:spcAft>
                <a:spcPts val="300"/>
              </a:spcAft>
              <a:buFont typeface="Arial" panose="020B0604020202020204" pitchFamily="34" charset="0"/>
              <a:buChar char="•"/>
              <a:defRPr/>
            </a:pPr>
            <a:r>
              <a:rPr lang="en-US" sz="900" dirty="0">
                <a:solidFill>
                  <a:prstClr val="white"/>
                </a:solidFill>
                <a:latin typeface="Arial"/>
              </a:rPr>
              <a:t>Traditional Active Fixed Income</a:t>
            </a:r>
          </a:p>
          <a:p>
            <a:pPr marL="171450" indent="-171450">
              <a:lnSpc>
                <a:spcPct val="90000"/>
              </a:lnSpc>
              <a:spcBef>
                <a:spcPts val="300"/>
              </a:spcBef>
              <a:spcAft>
                <a:spcPts val="300"/>
              </a:spcAft>
              <a:buFont typeface="Arial" panose="020B0604020202020204" pitchFamily="34" charset="0"/>
              <a:buChar char="•"/>
              <a:defRPr/>
            </a:pPr>
            <a:r>
              <a:rPr lang="en-US" sz="900" dirty="0">
                <a:solidFill>
                  <a:prstClr val="white"/>
                </a:solidFill>
                <a:latin typeface="Arial"/>
              </a:rPr>
              <a:t>Traditional </a:t>
            </a:r>
            <a:br>
              <a:rPr lang="en-US" sz="900" dirty="0">
                <a:solidFill>
                  <a:prstClr val="white"/>
                </a:solidFill>
                <a:latin typeface="Arial"/>
              </a:rPr>
            </a:br>
            <a:r>
              <a:rPr lang="en-US" sz="900" dirty="0">
                <a:solidFill>
                  <a:prstClr val="white"/>
                </a:solidFill>
                <a:latin typeface="Arial"/>
              </a:rPr>
              <a:t>Active Equity</a:t>
            </a:r>
          </a:p>
        </p:txBody>
      </p:sp>
      <p:sp>
        <p:nvSpPr>
          <p:cNvPr id="40" name="TextBox 39">
            <a:extLst>
              <a:ext uri="{FF2B5EF4-FFF2-40B4-BE49-F238E27FC236}">
                <a16:creationId xmlns:a16="http://schemas.microsoft.com/office/drawing/2014/main" id="{F7DF15D9-10F5-42DD-BFAC-9C20D6D037B8}"/>
              </a:ext>
            </a:extLst>
          </p:cNvPr>
          <p:cNvSpPr txBox="1"/>
          <p:nvPr/>
        </p:nvSpPr>
        <p:spPr>
          <a:xfrm>
            <a:off x="7587324" y="1492197"/>
            <a:ext cx="1283962" cy="981807"/>
          </a:xfrm>
          <a:prstGeom prst="rect">
            <a:avLst/>
          </a:prstGeom>
          <a:noFill/>
        </p:spPr>
        <p:txBody>
          <a:bodyPr wrap="square" lIns="0" tIns="0" rIns="0" bIns="0" rtlCol="0" anchor="t" anchorCtr="0">
            <a:spAutoFit/>
          </a:bodyPr>
          <a:lstStyle/>
          <a:p>
            <a:pPr>
              <a:spcBef>
                <a:spcPts val="300"/>
              </a:spcBef>
              <a:spcAft>
                <a:spcPts val="1200"/>
              </a:spcAft>
              <a:defRPr/>
            </a:pPr>
            <a:r>
              <a:rPr lang="en-US" sz="1100" b="1" cap="all" dirty="0" err="1">
                <a:solidFill>
                  <a:prstClr val="white"/>
                </a:solidFill>
                <a:latin typeface="Arial"/>
              </a:rPr>
              <a:t>UnconstrainedActive</a:t>
            </a:r>
            <a:endParaRPr lang="en-US" sz="1100" b="1" cap="all" dirty="0">
              <a:solidFill>
                <a:prstClr val="white"/>
              </a:solidFill>
              <a:latin typeface="Arial"/>
            </a:endParaRPr>
          </a:p>
          <a:p>
            <a:pPr marL="171450" indent="-171450">
              <a:lnSpc>
                <a:spcPct val="90000"/>
              </a:lnSpc>
              <a:spcBef>
                <a:spcPts val="300"/>
              </a:spcBef>
              <a:spcAft>
                <a:spcPts val="300"/>
              </a:spcAft>
              <a:buFont typeface="Arial" panose="020B0604020202020204" pitchFamily="34" charset="0"/>
              <a:buChar char="•"/>
              <a:defRPr/>
            </a:pPr>
            <a:r>
              <a:rPr lang="en-US" sz="900" dirty="0">
                <a:solidFill>
                  <a:prstClr val="white"/>
                </a:solidFill>
                <a:latin typeface="Arial"/>
              </a:rPr>
              <a:t>Alternatives</a:t>
            </a:r>
          </a:p>
          <a:p>
            <a:pPr marL="171450" indent="-171450">
              <a:lnSpc>
                <a:spcPct val="90000"/>
              </a:lnSpc>
              <a:spcBef>
                <a:spcPts val="300"/>
              </a:spcBef>
              <a:spcAft>
                <a:spcPts val="300"/>
              </a:spcAft>
              <a:buFont typeface="Arial" panose="020B0604020202020204" pitchFamily="34" charset="0"/>
              <a:buChar char="•"/>
              <a:defRPr/>
            </a:pPr>
            <a:r>
              <a:rPr lang="en-US" sz="900" dirty="0">
                <a:solidFill>
                  <a:prstClr val="white"/>
                </a:solidFill>
                <a:latin typeface="Arial"/>
              </a:rPr>
              <a:t>Concentrated High Conviction Equity </a:t>
            </a:r>
          </a:p>
        </p:txBody>
      </p:sp>
      <p:cxnSp>
        <p:nvCxnSpPr>
          <p:cNvPr id="44" name="Straight Connector 43">
            <a:extLst>
              <a:ext uri="{FF2B5EF4-FFF2-40B4-BE49-F238E27FC236}">
                <a16:creationId xmlns:a16="http://schemas.microsoft.com/office/drawing/2014/main" id="{059FBA88-C60D-4E17-96F7-A8D70690E4AE}"/>
              </a:ext>
            </a:extLst>
          </p:cNvPr>
          <p:cNvCxnSpPr>
            <a:cxnSpLocks/>
          </p:cNvCxnSpPr>
          <p:nvPr/>
        </p:nvCxnSpPr>
        <p:spPr>
          <a:xfrm>
            <a:off x="1998440" y="1873088"/>
            <a:ext cx="1212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5F3ABBC-CD4F-464D-9371-960C6950A018}"/>
              </a:ext>
            </a:extLst>
          </p:cNvPr>
          <p:cNvCxnSpPr>
            <a:cxnSpLocks/>
          </p:cNvCxnSpPr>
          <p:nvPr/>
        </p:nvCxnSpPr>
        <p:spPr>
          <a:xfrm>
            <a:off x="3874537" y="1873088"/>
            <a:ext cx="1212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C55F2E0-C9C5-456E-9A8E-4DBC48964037}"/>
              </a:ext>
            </a:extLst>
          </p:cNvPr>
          <p:cNvCxnSpPr>
            <a:cxnSpLocks/>
          </p:cNvCxnSpPr>
          <p:nvPr/>
        </p:nvCxnSpPr>
        <p:spPr>
          <a:xfrm>
            <a:off x="5759115" y="1873088"/>
            <a:ext cx="1212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EDADADB-FF08-4697-A4ED-B88B19B4E2ED}"/>
              </a:ext>
            </a:extLst>
          </p:cNvPr>
          <p:cNvCxnSpPr>
            <a:cxnSpLocks/>
          </p:cNvCxnSpPr>
          <p:nvPr/>
        </p:nvCxnSpPr>
        <p:spPr>
          <a:xfrm>
            <a:off x="7587324" y="1873088"/>
            <a:ext cx="1212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30DB57EC-B873-4400-846F-41EB03B36E30}"/>
              </a:ext>
            </a:extLst>
          </p:cNvPr>
          <p:cNvSpPr txBox="1"/>
          <p:nvPr/>
        </p:nvSpPr>
        <p:spPr>
          <a:xfrm>
            <a:off x="330202" y="4169702"/>
            <a:ext cx="4025898" cy="692497"/>
          </a:xfrm>
          <a:prstGeom prst="rect">
            <a:avLst/>
          </a:prstGeom>
          <a:noFill/>
        </p:spPr>
        <p:txBody>
          <a:bodyPr wrap="square" lIns="0" tIns="0" rIns="0" bIns="0" rtlCol="0" anchor="t" anchorCtr="0">
            <a:spAutoFit/>
          </a:bodyPr>
          <a:lstStyle/>
          <a:p>
            <a:pPr algn="ctr">
              <a:spcBef>
                <a:spcPts val="300"/>
              </a:spcBef>
            </a:pPr>
            <a:r>
              <a:rPr lang="en-US" sz="1600" b="1" cap="all" dirty="0">
                <a:solidFill>
                  <a:schemeClr val="accent1"/>
                </a:solidFill>
              </a:rPr>
              <a:t>Passive Investment Management</a:t>
            </a:r>
          </a:p>
          <a:p>
            <a:pPr marL="0" lvl="1" algn="ctr">
              <a:spcBef>
                <a:spcPts val="600"/>
              </a:spcBef>
              <a:spcAft>
                <a:spcPts val="600"/>
              </a:spcAft>
            </a:pPr>
            <a:r>
              <a:rPr lang="en-US" sz="1200" dirty="0">
                <a:solidFill>
                  <a:schemeClr val="tx2"/>
                </a:solidFill>
              </a:rPr>
              <a:t>We incorporate passive management for indexing and investment-grade fixed income strategies:</a:t>
            </a:r>
          </a:p>
        </p:txBody>
      </p:sp>
      <p:sp>
        <p:nvSpPr>
          <p:cNvPr id="50" name="TextBox 49">
            <a:extLst>
              <a:ext uri="{FF2B5EF4-FFF2-40B4-BE49-F238E27FC236}">
                <a16:creationId xmlns:a16="http://schemas.microsoft.com/office/drawing/2014/main" id="{9E6C560F-23B2-4F1F-9989-C5C6A75D5EEF}"/>
              </a:ext>
            </a:extLst>
          </p:cNvPr>
          <p:cNvSpPr txBox="1"/>
          <p:nvPr/>
        </p:nvSpPr>
        <p:spPr>
          <a:xfrm>
            <a:off x="4787899" y="4169702"/>
            <a:ext cx="4025897" cy="692497"/>
          </a:xfrm>
          <a:prstGeom prst="rect">
            <a:avLst/>
          </a:prstGeom>
          <a:noFill/>
        </p:spPr>
        <p:txBody>
          <a:bodyPr wrap="square" lIns="0" tIns="0" rIns="0" bIns="0" rtlCol="0" anchor="t" anchorCtr="0">
            <a:spAutoFit/>
          </a:bodyPr>
          <a:lstStyle/>
          <a:p>
            <a:pPr algn="ctr">
              <a:spcBef>
                <a:spcPts val="300"/>
              </a:spcBef>
            </a:pPr>
            <a:r>
              <a:rPr lang="en-US" sz="1600" b="1" cap="all" dirty="0">
                <a:solidFill>
                  <a:schemeClr val="accent1"/>
                </a:solidFill>
              </a:rPr>
              <a:t>Active Investment Management</a:t>
            </a:r>
          </a:p>
          <a:p>
            <a:pPr marL="0" lvl="1" algn="ctr">
              <a:spcBef>
                <a:spcPts val="600"/>
              </a:spcBef>
              <a:spcAft>
                <a:spcPts val="600"/>
              </a:spcAft>
            </a:pPr>
            <a:r>
              <a:rPr lang="en-US" sz="1200" dirty="0">
                <a:solidFill>
                  <a:schemeClr val="tx2"/>
                </a:solidFill>
              </a:rPr>
              <a:t>We favor active management in traditional active equity, </a:t>
            </a:r>
            <a:br>
              <a:rPr lang="en-US" sz="1200" dirty="0">
                <a:solidFill>
                  <a:schemeClr val="tx2"/>
                </a:solidFill>
              </a:rPr>
            </a:br>
            <a:r>
              <a:rPr lang="en-US" sz="1200" dirty="0">
                <a:solidFill>
                  <a:schemeClr val="tx2"/>
                </a:solidFill>
              </a:rPr>
              <a:t>fixed income, and alternative strategies:</a:t>
            </a:r>
          </a:p>
        </p:txBody>
      </p:sp>
      <p:sp>
        <p:nvSpPr>
          <p:cNvPr id="52" name="TextBox 51">
            <a:extLst>
              <a:ext uri="{FF2B5EF4-FFF2-40B4-BE49-F238E27FC236}">
                <a16:creationId xmlns:a16="http://schemas.microsoft.com/office/drawing/2014/main" id="{B5594A31-ABDC-4D20-991F-90260D4BF702}"/>
              </a:ext>
            </a:extLst>
          </p:cNvPr>
          <p:cNvSpPr txBox="1"/>
          <p:nvPr/>
        </p:nvSpPr>
        <p:spPr>
          <a:xfrm>
            <a:off x="354030" y="5273234"/>
            <a:ext cx="4013200" cy="584775"/>
          </a:xfrm>
          <a:prstGeom prst="rect">
            <a:avLst/>
          </a:prstGeom>
          <a:noFill/>
        </p:spPr>
        <p:txBody>
          <a:bodyPr wrap="square" lIns="0" tIns="0" rIns="0" bIns="0" rtlCol="0" anchor="t" anchorCtr="0">
            <a:spAutoFit/>
          </a:bodyPr>
          <a:lstStyle/>
          <a:p>
            <a:pPr marL="171450" lvl="1" indent="-171450">
              <a:spcBef>
                <a:spcPts val="300"/>
              </a:spcBef>
              <a:buFont typeface="Arial" panose="020B0604020202020204" pitchFamily="34" charset="0"/>
              <a:buChar char="•"/>
            </a:pPr>
            <a:r>
              <a:rPr lang="en-US" sz="1100" dirty="0">
                <a:solidFill>
                  <a:schemeClr val="tx2"/>
                </a:solidFill>
              </a:rPr>
              <a:t>No opportunity for alpha generations</a:t>
            </a:r>
          </a:p>
          <a:p>
            <a:pPr marL="171450" lvl="1" indent="-171450">
              <a:spcBef>
                <a:spcPts val="300"/>
              </a:spcBef>
              <a:buFont typeface="Arial" panose="020B0604020202020204" pitchFamily="34" charset="0"/>
              <a:buChar char="•"/>
            </a:pPr>
            <a:r>
              <a:rPr lang="en-US" sz="1100" dirty="0">
                <a:solidFill>
                  <a:schemeClr val="tx2"/>
                </a:solidFill>
              </a:rPr>
              <a:t>Costs are key to performance</a:t>
            </a:r>
          </a:p>
          <a:p>
            <a:pPr marL="171450" lvl="1" indent="-171450">
              <a:spcBef>
                <a:spcPts val="300"/>
              </a:spcBef>
              <a:buFont typeface="Arial" panose="020B0604020202020204" pitchFamily="34" charset="0"/>
              <a:buChar char="•"/>
            </a:pPr>
            <a:r>
              <a:rPr lang="en-US" sz="1100" dirty="0">
                <a:solidFill>
                  <a:schemeClr val="tx2"/>
                </a:solidFill>
              </a:rPr>
              <a:t>Provide cost-effective exposure to efficient markets</a:t>
            </a:r>
          </a:p>
        </p:txBody>
      </p:sp>
      <p:sp>
        <p:nvSpPr>
          <p:cNvPr id="53" name="TextBox 52">
            <a:extLst>
              <a:ext uri="{FF2B5EF4-FFF2-40B4-BE49-F238E27FC236}">
                <a16:creationId xmlns:a16="http://schemas.microsoft.com/office/drawing/2014/main" id="{1FD60AC0-0C62-495E-A221-C8F8DF7789EA}"/>
              </a:ext>
            </a:extLst>
          </p:cNvPr>
          <p:cNvSpPr txBox="1"/>
          <p:nvPr/>
        </p:nvSpPr>
        <p:spPr>
          <a:xfrm>
            <a:off x="4787899" y="5273234"/>
            <a:ext cx="4002071" cy="584775"/>
          </a:xfrm>
          <a:prstGeom prst="rect">
            <a:avLst/>
          </a:prstGeom>
          <a:noFill/>
        </p:spPr>
        <p:txBody>
          <a:bodyPr wrap="square" lIns="0" tIns="0" rIns="0" bIns="0" rtlCol="0" anchor="t" anchorCtr="0">
            <a:spAutoFit/>
          </a:bodyPr>
          <a:lstStyle/>
          <a:p>
            <a:pPr marL="171450" lvl="1" indent="-171450">
              <a:spcBef>
                <a:spcPts val="300"/>
              </a:spcBef>
              <a:buFont typeface="Arial" panose="020B0604020202020204" pitchFamily="34" charset="0"/>
              <a:buChar char="•"/>
            </a:pPr>
            <a:r>
              <a:rPr lang="en-US" sz="1100" dirty="0">
                <a:solidFill>
                  <a:schemeClr val="tx2"/>
                </a:solidFill>
              </a:rPr>
              <a:t>Opportunity </a:t>
            </a:r>
            <a:r>
              <a:rPr lang="en-US" sz="1100">
                <a:solidFill>
                  <a:schemeClr val="tx2"/>
                </a:solidFill>
              </a:rPr>
              <a:t>for manager alpha </a:t>
            </a:r>
            <a:r>
              <a:rPr lang="en-US" sz="1100" dirty="0">
                <a:solidFill>
                  <a:schemeClr val="tx2"/>
                </a:solidFill>
              </a:rPr>
              <a:t>generations</a:t>
            </a:r>
          </a:p>
          <a:p>
            <a:pPr marL="171450" lvl="1" indent="-171450">
              <a:spcBef>
                <a:spcPts val="300"/>
              </a:spcBef>
              <a:buFont typeface="Arial" panose="020B0604020202020204" pitchFamily="34" charset="0"/>
              <a:buChar char="•"/>
            </a:pPr>
            <a:r>
              <a:rPr lang="en-US" sz="1100" dirty="0">
                <a:solidFill>
                  <a:schemeClr val="tx2"/>
                </a:solidFill>
              </a:rPr>
              <a:t>Costs matter, but manager skill is critical</a:t>
            </a:r>
          </a:p>
          <a:p>
            <a:pPr marL="171450" lvl="1" indent="-171450">
              <a:spcBef>
                <a:spcPts val="300"/>
              </a:spcBef>
              <a:buFont typeface="Arial" panose="020B0604020202020204" pitchFamily="34" charset="0"/>
              <a:buChar char="•"/>
            </a:pPr>
            <a:r>
              <a:rPr lang="en-US" sz="1100" dirty="0">
                <a:solidFill>
                  <a:schemeClr val="tx2"/>
                </a:solidFill>
              </a:rPr>
              <a:t>Advantaged by inefficient markets</a:t>
            </a:r>
          </a:p>
        </p:txBody>
      </p:sp>
      <p:cxnSp>
        <p:nvCxnSpPr>
          <p:cNvPr id="54" name="Straight Connector 53">
            <a:extLst>
              <a:ext uri="{FF2B5EF4-FFF2-40B4-BE49-F238E27FC236}">
                <a16:creationId xmlns:a16="http://schemas.microsoft.com/office/drawing/2014/main" id="{794426D0-A08F-4716-AA13-003D2C28CB18}"/>
              </a:ext>
            </a:extLst>
          </p:cNvPr>
          <p:cNvCxnSpPr/>
          <p:nvPr/>
        </p:nvCxnSpPr>
        <p:spPr>
          <a:xfrm>
            <a:off x="342899" y="5047546"/>
            <a:ext cx="40132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3EADED3-7559-44F8-BCDD-34B219A0C5D0}"/>
              </a:ext>
            </a:extLst>
          </p:cNvPr>
          <p:cNvCxnSpPr/>
          <p:nvPr/>
        </p:nvCxnSpPr>
        <p:spPr>
          <a:xfrm>
            <a:off x="4787899" y="5047546"/>
            <a:ext cx="40132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AC6FD4C-F51D-4091-9A66-B230247C6456}"/>
              </a:ext>
            </a:extLst>
          </p:cNvPr>
          <p:cNvCxnSpPr>
            <a:cxnSpLocks/>
          </p:cNvCxnSpPr>
          <p:nvPr/>
        </p:nvCxnSpPr>
        <p:spPr>
          <a:xfrm>
            <a:off x="4572000" y="2998694"/>
            <a:ext cx="0" cy="312220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13DF96E5-CB3E-4A01-8DFF-935258A1B135}"/>
              </a:ext>
            </a:extLst>
          </p:cNvPr>
          <p:cNvGrpSpPr/>
          <p:nvPr/>
        </p:nvGrpSpPr>
        <p:grpSpPr>
          <a:xfrm>
            <a:off x="1888431" y="3051504"/>
            <a:ext cx="909440" cy="909440"/>
            <a:chOff x="1888431" y="3051504"/>
            <a:chExt cx="909440" cy="909440"/>
          </a:xfrm>
        </p:grpSpPr>
        <p:sp>
          <p:nvSpPr>
            <p:cNvPr id="57" name="Oval 56">
              <a:extLst>
                <a:ext uri="{FF2B5EF4-FFF2-40B4-BE49-F238E27FC236}">
                  <a16:creationId xmlns:a16="http://schemas.microsoft.com/office/drawing/2014/main" id="{7D7CA472-B1C9-401E-B850-75B5FDFCC3F1}"/>
                </a:ext>
              </a:extLst>
            </p:cNvPr>
            <p:cNvSpPr/>
            <p:nvPr/>
          </p:nvSpPr>
          <p:spPr>
            <a:xfrm>
              <a:off x="1888431" y="3051504"/>
              <a:ext cx="909440" cy="90944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aphic 62">
              <a:extLst>
                <a:ext uri="{FF2B5EF4-FFF2-40B4-BE49-F238E27FC236}">
                  <a16:creationId xmlns:a16="http://schemas.microsoft.com/office/drawing/2014/main" id="{26B035A5-B0A1-494C-BE11-450405AF7AA3}"/>
                </a:ext>
              </a:extLst>
            </p:cNvPr>
            <p:cNvGrpSpPr/>
            <p:nvPr/>
          </p:nvGrpSpPr>
          <p:grpSpPr>
            <a:xfrm>
              <a:off x="2089219" y="3252292"/>
              <a:ext cx="507865" cy="507865"/>
              <a:chOff x="2286000" y="1143000"/>
              <a:chExt cx="4572000" cy="4572000"/>
            </a:xfrm>
            <a:solidFill>
              <a:schemeClr val="accent2"/>
            </a:solidFill>
          </p:grpSpPr>
          <p:sp>
            <p:nvSpPr>
              <p:cNvPr id="65" name="Freeform: Shape 64">
                <a:extLst>
                  <a:ext uri="{FF2B5EF4-FFF2-40B4-BE49-F238E27FC236}">
                    <a16:creationId xmlns:a16="http://schemas.microsoft.com/office/drawing/2014/main" id="{4886BDF9-DDD4-4EE6-B28B-BD7AB2EB10F2}"/>
                  </a:ext>
                </a:extLst>
              </p:cNvPr>
              <p:cNvSpPr/>
              <p:nvPr/>
            </p:nvSpPr>
            <p:spPr>
              <a:xfrm>
                <a:off x="2286000" y="1143009"/>
                <a:ext cx="4572009" cy="4572000"/>
              </a:xfrm>
              <a:custGeom>
                <a:avLst/>
                <a:gdLst>
                  <a:gd name="connsiteX0" fmla="*/ 4566361 w 4572009"/>
                  <a:gd name="connsiteY0" fmla="*/ 3395548 h 4572000"/>
                  <a:gd name="connsiteX1" fmla="*/ 4572000 w 4572009"/>
                  <a:gd name="connsiteY1" fmla="*/ 3352800 h 4572000"/>
                  <a:gd name="connsiteX2" fmla="*/ 4572000 w 4572009"/>
                  <a:gd name="connsiteY2" fmla="*/ 228600 h 4572000"/>
                  <a:gd name="connsiteX3" fmla="*/ 4343400 w 4572009"/>
                  <a:gd name="connsiteY3" fmla="*/ 0 h 4572000"/>
                  <a:gd name="connsiteX4" fmla="*/ 228600 w 4572009"/>
                  <a:gd name="connsiteY4" fmla="*/ 0 h 4572000"/>
                  <a:gd name="connsiteX5" fmla="*/ 0 w 4572009"/>
                  <a:gd name="connsiteY5" fmla="*/ 228600 h 4572000"/>
                  <a:gd name="connsiteX6" fmla="*/ 0 w 4572009"/>
                  <a:gd name="connsiteY6" fmla="*/ 3352800 h 4572000"/>
                  <a:gd name="connsiteX7" fmla="*/ 228600 w 4572009"/>
                  <a:gd name="connsiteY7" fmla="*/ 3581400 h 4572000"/>
                  <a:gd name="connsiteX8" fmla="*/ 1570711 w 4572009"/>
                  <a:gd name="connsiteY8" fmla="*/ 3581400 h 4572000"/>
                  <a:gd name="connsiteX9" fmla="*/ 1392936 w 4572009"/>
                  <a:gd name="connsiteY9" fmla="*/ 4114800 h 4572000"/>
                  <a:gd name="connsiteX10" fmla="*/ 609600 w 4572009"/>
                  <a:gd name="connsiteY10" fmla="*/ 4114800 h 4572000"/>
                  <a:gd name="connsiteX11" fmla="*/ 533400 w 4572009"/>
                  <a:gd name="connsiteY11" fmla="*/ 4191000 h 4572000"/>
                  <a:gd name="connsiteX12" fmla="*/ 533400 w 4572009"/>
                  <a:gd name="connsiteY12" fmla="*/ 4495800 h 4572000"/>
                  <a:gd name="connsiteX13" fmla="*/ 609600 w 4572009"/>
                  <a:gd name="connsiteY13" fmla="*/ 4572000 h 4572000"/>
                  <a:gd name="connsiteX14" fmla="*/ 3505200 w 4572009"/>
                  <a:gd name="connsiteY14" fmla="*/ 4572000 h 4572000"/>
                  <a:gd name="connsiteX15" fmla="*/ 4572010 w 4572009"/>
                  <a:gd name="connsiteY15" fmla="*/ 3505210 h 4572000"/>
                  <a:gd name="connsiteX16" fmla="*/ 4566361 w 4572009"/>
                  <a:gd name="connsiteY16" fmla="*/ 3395548 h 4572000"/>
                  <a:gd name="connsiteX17" fmla="*/ 152400 w 4572009"/>
                  <a:gd name="connsiteY17" fmla="*/ 228600 h 4572000"/>
                  <a:gd name="connsiteX18" fmla="*/ 228600 w 4572009"/>
                  <a:gd name="connsiteY18" fmla="*/ 152400 h 4572000"/>
                  <a:gd name="connsiteX19" fmla="*/ 4343400 w 4572009"/>
                  <a:gd name="connsiteY19" fmla="*/ 152400 h 4572000"/>
                  <a:gd name="connsiteX20" fmla="*/ 4419600 w 4572009"/>
                  <a:gd name="connsiteY20" fmla="*/ 228600 h 4572000"/>
                  <a:gd name="connsiteX21" fmla="*/ 4419600 w 4572009"/>
                  <a:gd name="connsiteY21" fmla="*/ 304800 h 4572000"/>
                  <a:gd name="connsiteX22" fmla="*/ 152400 w 4572009"/>
                  <a:gd name="connsiteY22" fmla="*/ 304800 h 4572000"/>
                  <a:gd name="connsiteX23" fmla="*/ 152400 w 4572009"/>
                  <a:gd name="connsiteY23" fmla="*/ 228600 h 4572000"/>
                  <a:gd name="connsiteX24" fmla="*/ 152400 w 4572009"/>
                  <a:gd name="connsiteY24" fmla="*/ 457200 h 4572000"/>
                  <a:gd name="connsiteX25" fmla="*/ 4419600 w 4572009"/>
                  <a:gd name="connsiteY25" fmla="*/ 457200 h 4572000"/>
                  <a:gd name="connsiteX26" fmla="*/ 4419600 w 4572009"/>
                  <a:gd name="connsiteY26" fmla="*/ 2819400 h 4572000"/>
                  <a:gd name="connsiteX27" fmla="*/ 4321150 w 4572009"/>
                  <a:gd name="connsiteY27" fmla="*/ 2819400 h 4572000"/>
                  <a:gd name="connsiteX28" fmla="*/ 2822001 w 4572009"/>
                  <a:gd name="connsiteY28" fmla="*/ 2686650 h 4572000"/>
                  <a:gd name="connsiteX29" fmla="*/ 2689251 w 4572009"/>
                  <a:gd name="connsiteY29" fmla="*/ 2819400 h 4572000"/>
                  <a:gd name="connsiteX30" fmla="*/ 152400 w 4572009"/>
                  <a:gd name="connsiteY30" fmla="*/ 2819400 h 4572000"/>
                  <a:gd name="connsiteX31" fmla="*/ 152400 w 4572009"/>
                  <a:gd name="connsiteY31" fmla="*/ 457200 h 4572000"/>
                  <a:gd name="connsiteX32" fmla="*/ 228600 w 4572009"/>
                  <a:gd name="connsiteY32" fmla="*/ 3429000 h 4572000"/>
                  <a:gd name="connsiteX33" fmla="*/ 152400 w 4572009"/>
                  <a:gd name="connsiteY33" fmla="*/ 3352800 h 4572000"/>
                  <a:gd name="connsiteX34" fmla="*/ 152400 w 4572009"/>
                  <a:gd name="connsiteY34" fmla="*/ 2971800 h 4572000"/>
                  <a:gd name="connsiteX35" fmla="*/ 2582723 w 4572009"/>
                  <a:gd name="connsiteY35" fmla="*/ 2971800 h 4572000"/>
                  <a:gd name="connsiteX36" fmla="*/ 2442286 w 4572009"/>
                  <a:gd name="connsiteY36" fmla="*/ 3429000 h 4572000"/>
                  <a:gd name="connsiteX37" fmla="*/ 228600 w 4572009"/>
                  <a:gd name="connsiteY37" fmla="*/ 3429000 h 4572000"/>
                  <a:gd name="connsiteX38" fmla="*/ 1731340 w 4572009"/>
                  <a:gd name="connsiteY38" fmla="*/ 3581400 h 4572000"/>
                  <a:gd name="connsiteX39" fmla="*/ 2442286 w 4572009"/>
                  <a:gd name="connsiteY39" fmla="*/ 3581400 h 4572000"/>
                  <a:gd name="connsiteX40" fmla="*/ 2630958 w 4572009"/>
                  <a:gd name="connsiteY40" fmla="*/ 4114800 h 4572000"/>
                  <a:gd name="connsiteX41" fmla="*/ 1553566 w 4572009"/>
                  <a:gd name="connsiteY41" fmla="*/ 4114800 h 4572000"/>
                  <a:gd name="connsiteX42" fmla="*/ 1731340 w 4572009"/>
                  <a:gd name="connsiteY42" fmla="*/ 3581400 h 4572000"/>
                  <a:gd name="connsiteX43" fmla="*/ 685800 w 4572009"/>
                  <a:gd name="connsiteY43" fmla="*/ 4419600 h 4572000"/>
                  <a:gd name="connsiteX44" fmla="*/ 685800 w 4572009"/>
                  <a:gd name="connsiteY44" fmla="*/ 4267200 h 4572000"/>
                  <a:gd name="connsiteX45" fmla="*/ 2760040 w 4572009"/>
                  <a:gd name="connsiteY45" fmla="*/ 4267200 h 4572000"/>
                  <a:gd name="connsiteX46" fmla="*/ 2958541 w 4572009"/>
                  <a:gd name="connsiteY46" fmla="*/ 4419600 h 4572000"/>
                  <a:gd name="connsiteX47" fmla="*/ 685800 w 4572009"/>
                  <a:gd name="connsiteY47" fmla="*/ 4419600 h 4572000"/>
                  <a:gd name="connsiteX48" fmla="*/ 3628596 w 4572009"/>
                  <a:gd name="connsiteY48" fmla="*/ 4411904 h 4572000"/>
                  <a:gd name="connsiteX49" fmla="*/ 3505200 w 4572009"/>
                  <a:gd name="connsiteY49" fmla="*/ 4419591 h 4572000"/>
                  <a:gd name="connsiteX50" fmla="*/ 3505200 w 4572009"/>
                  <a:gd name="connsiteY50" fmla="*/ 4419591 h 4572000"/>
                  <a:gd name="connsiteX51" fmla="*/ 2589943 w 4572009"/>
                  <a:gd name="connsiteY51" fmla="*/ 3506048 h 4572000"/>
                  <a:gd name="connsiteX52" fmla="*/ 3503486 w 4572009"/>
                  <a:gd name="connsiteY52" fmla="*/ 2590791 h 4572000"/>
                  <a:gd name="connsiteX53" fmla="*/ 4411056 w 4572009"/>
                  <a:gd name="connsiteY53" fmla="*/ 3386928 h 4572000"/>
                  <a:gd name="connsiteX54" fmla="*/ 4409380 w 4572009"/>
                  <a:gd name="connsiteY54" fmla="*/ 3390891 h 4572000"/>
                  <a:gd name="connsiteX55" fmla="*/ 4411895 w 4572009"/>
                  <a:gd name="connsiteY55" fmla="*/ 3392338 h 4572000"/>
                  <a:gd name="connsiteX56" fmla="*/ 3628596 w 4572009"/>
                  <a:gd name="connsiteY56" fmla="*/ 4411904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572009" h="4572000">
                    <a:moveTo>
                      <a:pt x="4566361" y="3395548"/>
                    </a:moveTo>
                    <a:cubicBezTo>
                      <a:pt x="4569609" y="3381509"/>
                      <a:pt x="4571495" y="3367202"/>
                      <a:pt x="4572000" y="3352800"/>
                    </a:cubicBezTo>
                    <a:lnTo>
                      <a:pt x="4572000" y="228600"/>
                    </a:lnTo>
                    <a:cubicBezTo>
                      <a:pt x="4572000" y="102346"/>
                      <a:pt x="4469654" y="0"/>
                      <a:pt x="4343400" y="0"/>
                    </a:cubicBezTo>
                    <a:lnTo>
                      <a:pt x="228600" y="0"/>
                    </a:lnTo>
                    <a:cubicBezTo>
                      <a:pt x="102346" y="0"/>
                      <a:pt x="0" y="102346"/>
                      <a:pt x="0" y="228600"/>
                    </a:cubicBezTo>
                    <a:lnTo>
                      <a:pt x="0" y="3352800"/>
                    </a:lnTo>
                    <a:cubicBezTo>
                      <a:pt x="0" y="3479054"/>
                      <a:pt x="102346" y="3581400"/>
                      <a:pt x="228600" y="3581400"/>
                    </a:cubicBezTo>
                    <a:lnTo>
                      <a:pt x="1570711" y="3581400"/>
                    </a:lnTo>
                    <a:lnTo>
                      <a:pt x="1392936" y="4114800"/>
                    </a:lnTo>
                    <a:lnTo>
                      <a:pt x="609600" y="4114800"/>
                    </a:lnTo>
                    <a:cubicBezTo>
                      <a:pt x="567519" y="4114800"/>
                      <a:pt x="533400" y="4148919"/>
                      <a:pt x="533400" y="4191000"/>
                    </a:cubicBezTo>
                    <a:lnTo>
                      <a:pt x="533400" y="4495800"/>
                    </a:lnTo>
                    <a:cubicBezTo>
                      <a:pt x="533400" y="4537882"/>
                      <a:pt x="567519" y="4572000"/>
                      <a:pt x="609600" y="4572000"/>
                    </a:cubicBezTo>
                    <a:lnTo>
                      <a:pt x="3505200" y="4572000"/>
                    </a:lnTo>
                    <a:cubicBezTo>
                      <a:pt x="4094378" y="4572010"/>
                      <a:pt x="4572010" y="4094388"/>
                      <a:pt x="4572010" y="3505210"/>
                    </a:cubicBezTo>
                    <a:cubicBezTo>
                      <a:pt x="4572010" y="3468577"/>
                      <a:pt x="4570124" y="3431981"/>
                      <a:pt x="4566361" y="3395548"/>
                    </a:cubicBezTo>
                    <a:close/>
                    <a:moveTo>
                      <a:pt x="152400" y="228600"/>
                    </a:moveTo>
                    <a:cubicBezTo>
                      <a:pt x="152400" y="186519"/>
                      <a:pt x="186519" y="152400"/>
                      <a:pt x="228600" y="152400"/>
                    </a:cubicBezTo>
                    <a:lnTo>
                      <a:pt x="4343400" y="152400"/>
                    </a:lnTo>
                    <a:cubicBezTo>
                      <a:pt x="4385482" y="152400"/>
                      <a:pt x="4419600" y="186519"/>
                      <a:pt x="4419600" y="228600"/>
                    </a:cubicBezTo>
                    <a:lnTo>
                      <a:pt x="4419600" y="304800"/>
                    </a:lnTo>
                    <a:lnTo>
                      <a:pt x="152400" y="304800"/>
                    </a:lnTo>
                    <a:lnTo>
                      <a:pt x="152400" y="228600"/>
                    </a:lnTo>
                    <a:close/>
                    <a:moveTo>
                      <a:pt x="152400" y="457200"/>
                    </a:moveTo>
                    <a:lnTo>
                      <a:pt x="4419600" y="457200"/>
                    </a:lnTo>
                    <a:lnTo>
                      <a:pt x="4419600" y="2819400"/>
                    </a:lnTo>
                    <a:lnTo>
                      <a:pt x="4321150" y="2819400"/>
                    </a:lnTo>
                    <a:cubicBezTo>
                      <a:pt x="3943826" y="2368763"/>
                      <a:pt x="3272628" y="2309327"/>
                      <a:pt x="2822001" y="2686650"/>
                    </a:cubicBezTo>
                    <a:cubicBezTo>
                      <a:pt x="2773928" y="2726903"/>
                      <a:pt x="2729503" y="2771328"/>
                      <a:pt x="2689251" y="2819400"/>
                    </a:cubicBezTo>
                    <a:lnTo>
                      <a:pt x="152400" y="2819400"/>
                    </a:lnTo>
                    <a:lnTo>
                      <a:pt x="152400" y="457200"/>
                    </a:lnTo>
                    <a:close/>
                    <a:moveTo>
                      <a:pt x="228600" y="3429000"/>
                    </a:moveTo>
                    <a:cubicBezTo>
                      <a:pt x="186519" y="3429000"/>
                      <a:pt x="152400" y="3394882"/>
                      <a:pt x="152400" y="3352800"/>
                    </a:cubicBezTo>
                    <a:lnTo>
                      <a:pt x="152400" y="2971800"/>
                    </a:lnTo>
                    <a:lnTo>
                      <a:pt x="2582723" y="2971800"/>
                    </a:lnTo>
                    <a:cubicBezTo>
                      <a:pt x="2501579" y="3111465"/>
                      <a:pt x="2453535" y="3267866"/>
                      <a:pt x="2442286" y="3429000"/>
                    </a:cubicBezTo>
                    <a:lnTo>
                      <a:pt x="228600" y="3429000"/>
                    </a:lnTo>
                    <a:close/>
                    <a:moveTo>
                      <a:pt x="1731340" y="3581400"/>
                    </a:moveTo>
                    <a:lnTo>
                      <a:pt x="2442286" y="3581400"/>
                    </a:lnTo>
                    <a:cubicBezTo>
                      <a:pt x="2455669" y="3773015"/>
                      <a:pt x="2520877" y="3957390"/>
                      <a:pt x="2630958" y="4114800"/>
                    </a:cubicBezTo>
                    <a:lnTo>
                      <a:pt x="1553566" y="4114800"/>
                    </a:lnTo>
                    <a:lnTo>
                      <a:pt x="1731340" y="3581400"/>
                    </a:lnTo>
                    <a:close/>
                    <a:moveTo>
                      <a:pt x="685800" y="4419600"/>
                    </a:moveTo>
                    <a:lnTo>
                      <a:pt x="685800" y="4267200"/>
                    </a:lnTo>
                    <a:lnTo>
                      <a:pt x="2760040" y="4267200"/>
                    </a:lnTo>
                    <a:cubicBezTo>
                      <a:pt x="2820029" y="4325579"/>
                      <a:pt x="2886647" y="4376728"/>
                      <a:pt x="2958541" y="4419600"/>
                    </a:cubicBezTo>
                    <a:lnTo>
                      <a:pt x="685800" y="4419600"/>
                    </a:lnTo>
                    <a:close/>
                    <a:moveTo>
                      <a:pt x="3628596" y="4411904"/>
                    </a:moveTo>
                    <a:cubicBezTo>
                      <a:pt x="3587687" y="4417267"/>
                      <a:pt x="3546462" y="4419838"/>
                      <a:pt x="3505200" y="4419591"/>
                    </a:cubicBezTo>
                    <a:lnTo>
                      <a:pt x="3505200" y="4419591"/>
                    </a:lnTo>
                    <a:cubicBezTo>
                      <a:pt x="3000194" y="4420058"/>
                      <a:pt x="2590419" y="4011054"/>
                      <a:pt x="2589943" y="3506048"/>
                    </a:cubicBezTo>
                    <a:cubicBezTo>
                      <a:pt x="2589476" y="3001042"/>
                      <a:pt x="2998480" y="2591267"/>
                      <a:pt x="3503486" y="2590791"/>
                    </a:cubicBezTo>
                    <a:cubicBezTo>
                      <a:pt x="3963105" y="2590362"/>
                      <a:pt x="4351620" y="2931166"/>
                      <a:pt x="4411056" y="3386928"/>
                    </a:cubicBezTo>
                    <a:cubicBezTo>
                      <a:pt x="4410371" y="3388224"/>
                      <a:pt x="4410142" y="3389671"/>
                      <a:pt x="4409380" y="3390891"/>
                    </a:cubicBezTo>
                    <a:lnTo>
                      <a:pt x="4411895" y="3392338"/>
                    </a:lnTo>
                    <a:cubicBezTo>
                      <a:pt x="4477141" y="3890191"/>
                      <a:pt x="4126440" y="4346667"/>
                      <a:pt x="3628596" y="4411904"/>
                    </a:cubicBezTo>
                    <a:close/>
                  </a:path>
                </a:pathLst>
              </a:custGeom>
              <a:grpFill/>
              <a:ln w="9525"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384E7DEA-328B-4F31-A77D-948C78A0BBF6}"/>
                  </a:ext>
                </a:extLst>
              </p:cNvPr>
              <p:cNvSpPr/>
              <p:nvPr/>
            </p:nvSpPr>
            <p:spPr>
              <a:xfrm>
                <a:off x="4495800" y="4267209"/>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152400" h="152400">
                    <a:moveTo>
                      <a:pt x="0" y="0"/>
                    </a:moveTo>
                    <a:lnTo>
                      <a:pt x="152400" y="0"/>
                    </a:lnTo>
                    <a:lnTo>
                      <a:pt x="152400" y="152400"/>
                    </a:lnTo>
                    <a:lnTo>
                      <a:pt x="0" y="152400"/>
                    </a:lnTo>
                    <a:close/>
                  </a:path>
                </a:pathLst>
              </a:custGeom>
              <a:grpFill/>
              <a:ln w="9525"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22997C33-632E-4540-A39C-140E5EFCEB3C}"/>
                  </a:ext>
                </a:extLst>
              </p:cNvPr>
              <p:cNvSpPr/>
              <p:nvPr/>
            </p:nvSpPr>
            <p:spPr>
              <a:xfrm>
                <a:off x="3414798" y="2099014"/>
                <a:ext cx="1482711" cy="1710994"/>
              </a:xfrm>
              <a:custGeom>
                <a:avLst/>
                <a:gdLst>
                  <a:gd name="connsiteX0" fmla="*/ 1460402 w 1482711"/>
                  <a:gd name="connsiteY0" fmla="*/ 1352702 h 1710994"/>
                  <a:gd name="connsiteX1" fmla="*/ 931650 w 1482711"/>
                  <a:gd name="connsiteY1" fmla="*/ 823874 h 1710994"/>
                  <a:gd name="connsiteX2" fmla="*/ 931650 w 1482711"/>
                  <a:gd name="connsiteY2" fmla="*/ 76200 h 1710994"/>
                  <a:gd name="connsiteX3" fmla="*/ 855450 w 1482711"/>
                  <a:gd name="connsiteY3" fmla="*/ 0 h 1710994"/>
                  <a:gd name="connsiteX4" fmla="*/ 0 w 1482711"/>
                  <a:gd name="connsiteY4" fmla="*/ 855545 h 1710994"/>
                  <a:gd name="connsiteX5" fmla="*/ 855545 w 1482711"/>
                  <a:gd name="connsiteY5" fmla="*/ 1710995 h 1710994"/>
                  <a:gd name="connsiteX6" fmla="*/ 1460402 w 1482711"/>
                  <a:gd name="connsiteY6" fmla="*/ 1460449 h 1710994"/>
                  <a:gd name="connsiteX7" fmla="*/ 1460402 w 1482711"/>
                  <a:gd name="connsiteY7" fmla="*/ 1352702 h 1710994"/>
                  <a:gd name="connsiteX8" fmla="*/ 855450 w 1482711"/>
                  <a:gd name="connsiteY8" fmla="*/ 1558595 h 1710994"/>
                  <a:gd name="connsiteX9" fmla="*/ 152105 w 1482711"/>
                  <a:gd name="connsiteY9" fmla="*/ 855745 h 1710994"/>
                  <a:gd name="connsiteX10" fmla="*/ 779250 w 1482711"/>
                  <a:gd name="connsiteY10" fmla="*/ 156515 h 1710994"/>
                  <a:gd name="connsiteX11" fmla="*/ 779250 w 1482711"/>
                  <a:gd name="connsiteY11" fmla="*/ 855421 h 1710994"/>
                  <a:gd name="connsiteX12" fmla="*/ 801576 w 1482711"/>
                  <a:gd name="connsiteY12" fmla="*/ 909295 h 1710994"/>
                  <a:gd name="connsiteX13" fmla="*/ 1295886 w 1482711"/>
                  <a:gd name="connsiteY13" fmla="*/ 1403680 h 1710994"/>
                  <a:gd name="connsiteX14" fmla="*/ 855450 w 1482711"/>
                  <a:gd name="connsiteY14" fmla="*/ 1558595 h 171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82711" h="1710994">
                    <a:moveTo>
                      <a:pt x="1460402" y="1352702"/>
                    </a:moveTo>
                    <a:lnTo>
                      <a:pt x="931650" y="823874"/>
                    </a:lnTo>
                    <a:lnTo>
                      <a:pt x="931650" y="76200"/>
                    </a:lnTo>
                    <a:cubicBezTo>
                      <a:pt x="931650" y="34118"/>
                      <a:pt x="897531" y="0"/>
                      <a:pt x="855450" y="0"/>
                    </a:cubicBezTo>
                    <a:cubicBezTo>
                      <a:pt x="382972" y="29"/>
                      <a:pt x="-29" y="383067"/>
                      <a:pt x="0" y="855545"/>
                    </a:cubicBezTo>
                    <a:cubicBezTo>
                      <a:pt x="29" y="1328023"/>
                      <a:pt x="383067" y="1711023"/>
                      <a:pt x="855545" y="1710995"/>
                    </a:cubicBezTo>
                    <a:cubicBezTo>
                      <a:pt x="1082411" y="1710985"/>
                      <a:pt x="1299982" y="1620860"/>
                      <a:pt x="1460402" y="1460449"/>
                    </a:cubicBezTo>
                    <a:cubicBezTo>
                      <a:pt x="1490148" y="1430693"/>
                      <a:pt x="1490148" y="1382459"/>
                      <a:pt x="1460402" y="1352702"/>
                    </a:cubicBezTo>
                    <a:close/>
                    <a:moveTo>
                      <a:pt x="855450" y="1558595"/>
                    </a:moveTo>
                    <a:cubicBezTo>
                      <a:pt x="467144" y="1558728"/>
                      <a:pt x="152248" y="1244051"/>
                      <a:pt x="152105" y="855745"/>
                    </a:cubicBezTo>
                    <a:cubicBezTo>
                      <a:pt x="151981" y="496738"/>
                      <a:pt x="422338" y="195301"/>
                      <a:pt x="779250" y="156515"/>
                    </a:cubicBezTo>
                    <a:lnTo>
                      <a:pt x="779250" y="855421"/>
                    </a:lnTo>
                    <a:cubicBezTo>
                      <a:pt x="779250" y="875633"/>
                      <a:pt x="787289" y="895007"/>
                      <a:pt x="801576" y="909295"/>
                    </a:cubicBezTo>
                    <a:lnTo>
                      <a:pt x="1295886" y="1403680"/>
                    </a:lnTo>
                    <a:cubicBezTo>
                      <a:pt x="1171213" y="1504350"/>
                      <a:pt x="1015689" y="1559052"/>
                      <a:pt x="855450" y="1558595"/>
                    </a:cubicBezTo>
                    <a:close/>
                  </a:path>
                </a:pathLst>
              </a:custGeom>
              <a:grpFill/>
              <a:ln w="9525"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96C59242-9D51-4B53-933E-8442A16FE1AD}"/>
                  </a:ext>
                </a:extLst>
              </p:cNvPr>
              <p:cNvSpPr/>
              <p:nvPr/>
            </p:nvSpPr>
            <p:spPr>
              <a:xfrm>
                <a:off x="4435525" y="1752605"/>
                <a:ext cx="703385" cy="931777"/>
              </a:xfrm>
              <a:custGeom>
                <a:avLst/>
                <a:gdLst>
                  <a:gd name="connsiteX0" fmla="*/ 681076 w 703385"/>
                  <a:gd name="connsiteY0" fmla="*/ 250397 h 931777"/>
                  <a:gd name="connsiteX1" fmla="*/ 76200 w 703385"/>
                  <a:gd name="connsiteY1" fmla="*/ 4 h 931777"/>
                  <a:gd name="connsiteX2" fmla="*/ 0 w 703385"/>
                  <a:gd name="connsiteY2" fmla="*/ 76204 h 931777"/>
                  <a:gd name="connsiteX3" fmla="*/ 0 w 703385"/>
                  <a:gd name="connsiteY3" fmla="*/ 855577 h 931777"/>
                  <a:gd name="connsiteX4" fmla="*/ 47015 w 703385"/>
                  <a:gd name="connsiteY4" fmla="*/ 925910 h 931777"/>
                  <a:gd name="connsiteX5" fmla="*/ 76200 w 703385"/>
                  <a:gd name="connsiteY5" fmla="*/ 931777 h 931777"/>
                  <a:gd name="connsiteX6" fmla="*/ 130073 w 703385"/>
                  <a:gd name="connsiteY6" fmla="*/ 909451 h 931777"/>
                  <a:gd name="connsiteX7" fmla="*/ 681076 w 703385"/>
                  <a:gd name="connsiteY7" fmla="*/ 358144 h 931777"/>
                  <a:gd name="connsiteX8" fmla="*/ 681076 w 703385"/>
                  <a:gd name="connsiteY8" fmla="*/ 250397 h 931777"/>
                  <a:gd name="connsiteX9" fmla="*/ 152400 w 703385"/>
                  <a:gd name="connsiteY9" fmla="*/ 671402 h 931777"/>
                  <a:gd name="connsiteX10" fmla="*/ 152400 w 703385"/>
                  <a:gd name="connsiteY10" fmla="*/ 156290 h 931777"/>
                  <a:gd name="connsiteX11" fmla="*/ 516560 w 703385"/>
                  <a:gd name="connsiteY11" fmla="*/ 307166 h 931777"/>
                  <a:gd name="connsiteX12" fmla="*/ 152400 w 703385"/>
                  <a:gd name="connsiteY12" fmla="*/ 671402 h 93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3385" h="931777">
                    <a:moveTo>
                      <a:pt x="681076" y="250397"/>
                    </a:moveTo>
                    <a:cubicBezTo>
                      <a:pt x="520980" y="89510"/>
                      <a:pt x="303171" y="-654"/>
                      <a:pt x="76200" y="4"/>
                    </a:cubicBezTo>
                    <a:cubicBezTo>
                      <a:pt x="34119" y="4"/>
                      <a:pt x="0" y="34122"/>
                      <a:pt x="0" y="76204"/>
                    </a:cubicBezTo>
                    <a:lnTo>
                      <a:pt x="0" y="855577"/>
                    </a:lnTo>
                    <a:cubicBezTo>
                      <a:pt x="19" y="886372"/>
                      <a:pt x="18574" y="914118"/>
                      <a:pt x="47015" y="925910"/>
                    </a:cubicBezTo>
                    <a:cubicBezTo>
                      <a:pt x="56255" y="929786"/>
                      <a:pt x="66180" y="931777"/>
                      <a:pt x="76200" y="931777"/>
                    </a:cubicBezTo>
                    <a:cubicBezTo>
                      <a:pt x="96412" y="931777"/>
                      <a:pt x="115786" y="923738"/>
                      <a:pt x="130073" y="909451"/>
                    </a:cubicBezTo>
                    <a:lnTo>
                      <a:pt x="681076" y="358144"/>
                    </a:lnTo>
                    <a:cubicBezTo>
                      <a:pt x="710822" y="328387"/>
                      <a:pt x="710822" y="280153"/>
                      <a:pt x="681076" y="250397"/>
                    </a:cubicBezTo>
                    <a:close/>
                    <a:moveTo>
                      <a:pt x="152400" y="671402"/>
                    </a:moveTo>
                    <a:lnTo>
                      <a:pt x="152400" y="156290"/>
                    </a:lnTo>
                    <a:cubicBezTo>
                      <a:pt x="285788" y="170434"/>
                      <a:pt x="412252" y="222831"/>
                      <a:pt x="516560" y="307166"/>
                    </a:cubicBezTo>
                    <a:lnTo>
                      <a:pt x="152400" y="671402"/>
                    </a:lnTo>
                    <a:close/>
                  </a:path>
                </a:pathLst>
              </a:custGeom>
              <a:grpFill/>
              <a:ln w="9525"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7FE50646-3AB3-45F8-8C83-8E0F82392327}"/>
                  </a:ext>
                </a:extLst>
              </p:cNvPr>
              <p:cNvSpPr/>
              <p:nvPr/>
            </p:nvSpPr>
            <p:spPr>
              <a:xfrm>
                <a:off x="4548318" y="2272081"/>
                <a:ext cx="931760" cy="1254523"/>
              </a:xfrm>
              <a:custGeom>
                <a:avLst/>
                <a:gdLst>
                  <a:gd name="connsiteX0" fmla="*/ 681288 w 931760"/>
                  <a:gd name="connsiteY0" fmla="*/ 22462 h 1254523"/>
                  <a:gd name="connsiteX1" fmla="*/ 681135 w 931760"/>
                  <a:gd name="connsiteY1" fmla="*/ 22310 h 1254523"/>
                  <a:gd name="connsiteX2" fmla="*/ 573388 w 931760"/>
                  <a:gd name="connsiteY2" fmla="*/ 22310 h 1254523"/>
                  <a:gd name="connsiteX3" fmla="*/ 22310 w 931760"/>
                  <a:gd name="connsiteY3" fmla="*/ 573388 h 1254523"/>
                  <a:gd name="connsiteX4" fmla="*/ 22310 w 931760"/>
                  <a:gd name="connsiteY4" fmla="*/ 681135 h 1254523"/>
                  <a:gd name="connsiteX5" fmla="*/ 573388 w 931760"/>
                  <a:gd name="connsiteY5" fmla="*/ 1232214 h 1254523"/>
                  <a:gd name="connsiteX6" fmla="*/ 681135 w 931760"/>
                  <a:gd name="connsiteY6" fmla="*/ 1232214 h 1254523"/>
                  <a:gd name="connsiteX7" fmla="*/ 681288 w 931760"/>
                  <a:gd name="connsiteY7" fmla="*/ 22462 h 1254523"/>
                  <a:gd name="connsiteX8" fmla="*/ 624442 w 931760"/>
                  <a:gd name="connsiteY8" fmla="*/ 1067698 h 1254523"/>
                  <a:gd name="connsiteX9" fmla="*/ 184006 w 931760"/>
                  <a:gd name="connsiteY9" fmla="*/ 627262 h 1254523"/>
                  <a:gd name="connsiteX10" fmla="*/ 624442 w 931760"/>
                  <a:gd name="connsiteY10" fmla="*/ 186826 h 1254523"/>
                  <a:gd name="connsiteX11" fmla="*/ 779357 w 931760"/>
                  <a:gd name="connsiteY11" fmla="*/ 627262 h 1254523"/>
                  <a:gd name="connsiteX12" fmla="*/ 624442 w 931760"/>
                  <a:gd name="connsiteY12" fmla="*/ 1067698 h 1254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760" h="1254523">
                    <a:moveTo>
                      <a:pt x="681288" y="22462"/>
                    </a:moveTo>
                    <a:cubicBezTo>
                      <a:pt x="681240" y="22415"/>
                      <a:pt x="681183" y="22358"/>
                      <a:pt x="681135" y="22310"/>
                    </a:cubicBezTo>
                    <a:cubicBezTo>
                      <a:pt x="651379" y="-7437"/>
                      <a:pt x="603144" y="-7437"/>
                      <a:pt x="573388" y="22310"/>
                    </a:cubicBezTo>
                    <a:lnTo>
                      <a:pt x="22310" y="573388"/>
                    </a:lnTo>
                    <a:cubicBezTo>
                      <a:pt x="-7437" y="603144"/>
                      <a:pt x="-7437" y="651379"/>
                      <a:pt x="22310" y="681135"/>
                    </a:cubicBezTo>
                    <a:lnTo>
                      <a:pt x="573388" y="1232214"/>
                    </a:lnTo>
                    <a:cubicBezTo>
                      <a:pt x="603144" y="1261960"/>
                      <a:pt x="651379" y="1261960"/>
                      <a:pt x="681135" y="1232214"/>
                    </a:cubicBezTo>
                    <a:cubicBezTo>
                      <a:pt x="1015244" y="898191"/>
                      <a:pt x="1015310" y="356571"/>
                      <a:pt x="681288" y="22462"/>
                    </a:cubicBezTo>
                    <a:close/>
                    <a:moveTo>
                      <a:pt x="624442" y="1067698"/>
                    </a:moveTo>
                    <a:lnTo>
                      <a:pt x="184006" y="627262"/>
                    </a:lnTo>
                    <a:lnTo>
                      <a:pt x="624442" y="186826"/>
                    </a:lnTo>
                    <a:cubicBezTo>
                      <a:pt x="725122" y="311498"/>
                      <a:pt x="779824" y="467023"/>
                      <a:pt x="779357" y="627262"/>
                    </a:cubicBezTo>
                    <a:cubicBezTo>
                      <a:pt x="779824" y="787501"/>
                      <a:pt x="725122" y="943025"/>
                      <a:pt x="624442" y="1067698"/>
                    </a:cubicBezTo>
                    <a:close/>
                  </a:path>
                </a:pathLst>
              </a:custGeom>
              <a:grpFill/>
              <a:ln w="9525"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6D38EDC4-9560-4BC6-BA66-4FA1D29981BE}"/>
                  </a:ext>
                </a:extLst>
              </p:cNvPr>
              <p:cNvSpPr/>
              <p:nvPr/>
            </p:nvSpPr>
            <p:spPr>
              <a:xfrm>
                <a:off x="2667000" y="2133609"/>
                <a:ext cx="152400" cy="304800"/>
              </a:xfrm>
              <a:custGeom>
                <a:avLst/>
                <a:gdLst>
                  <a:gd name="connsiteX0" fmla="*/ 0 w 152400"/>
                  <a:gd name="connsiteY0" fmla="*/ 0 h 304800"/>
                  <a:gd name="connsiteX1" fmla="*/ 152400 w 152400"/>
                  <a:gd name="connsiteY1" fmla="*/ 0 h 304800"/>
                  <a:gd name="connsiteX2" fmla="*/ 152400 w 152400"/>
                  <a:gd name="connsiteY2" fmla="*/ 304800 h 304800"/>
                  <a:gd name="connsiteX3" fmla="*/ 0 w 152400"/>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152400" h="304800">
                    <a:moveTo>
                      <a:pt x="0" y="0"/>
                    </a:moveTo>
                    <a:lnTo>
                      <a:pt x="152400" y="0"/>
                    </a:lnTo>
                    <a:lnTo>
                      <a:pt x="152400" y="304800"/>
                    </a:lnTo>
                    <a:lnTo>
                      <a:pt x="0" y="304800"/>
                    </a:lnTo>
                    <a:close/>
                  </a:path>
                </a:pathLst>
              </a:custGeom>
              <a:grpFill/>
              <a:ln w="9525"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58E27228-ADBE-4708-AFD2-3A94733D33EC}"/>
                  </a:ext>
                </a:extLst>
              </p:cNvPr>
              <p:cNvSpPr/>
              <p:nvPr/>
            </p:nvSpPr>
            <p:spPr>
              <a:xfrm>
                <a:off x="2895600" y="1981209"/>
                <a:ext cx="152400" cy="457200"/>
              </a:xfrm>
              <a:custGeom>
                <a:avLst/>
                <a:gdLst>
                  <a:gd name="connsiteX0" fmla="*/ 0 w 152400"/>
                  <a:gd name="connsiteY0" fmla="*/ 0 h 457200"/>
                  <a:gd name="connsiteX1" fmla="*/ 152400 w 152400"/>
                  <a:gd name="connsiteY1" fmla="*/ 0 h 457200"/>
                  <a:gd name="connsiteX2" fmla="*/ 152400 w 152400"/>
                  <a:gd name="connsiteY2" fmla="*/ 457200 h 457200"/>
                  <a:gd name="connsiteX3" fmla="*/ 0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0" y="0"/>
                    </a:moveTo>
                    <a:lnTo>
                      <a:pt x="152400" y="0"/>
                    </a:lnTo>
                    <a:lnTo>
                      <a:pt x="152400" y="457200"/>
                    </a:lnTo>
                    <a:lnTo>
                      <a:pt x="0" y="457200"/>
                    </a:lnTo>
                    <a:close/>
                  </a:path>
                </a:pathLst>
              </a:custGeom>
              <a:grpFill/>
              <a:ln w="9525"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0CF1F963-2FEB-4BDA-BB4D-D6FD1D056849}"/>
                  </a:ext>
                </a:extLst>
              </p:cNvPr>
              <p:cNvSpPr/>
              <p:nvPr/>
            </p:nvSpPr>
            <p:spPr>
              <a:xfrm>
                <a:off x="3124200" y="1752609"/>
                <a:ext cx="152400" cy="685800"/>
              </a:xfrm>
              <a:custGeom>
                <a:avLst/>
                <a:gdLst>
                  <a:gd name="connsiteX0" fmla="*/ 0 w 152400"/>
                  <a:gd name="connsiteY0" fmla="*/ 0 h 685800"/>
                  <a:gd name="connsiteX1" fmla="*/ 152400 w 152400"/>
                  <a:gd name="connsiteY1" fmla="*/ 0 h 685800"/>
                  <a:gd name="connsiteX2" fmla="*/ 152400 w 152400"/>
                  <a:gd name="connsiteY2" fmla="*/ 685800 h 685800"/>
                  <a:gd name="connsiteX3" fmla="*/ 0 w 152400"/>
                  <a:gd name="connsiteY3" fmla="*/ 685800 h 685800"/>
                </a:gdLst>
                <a:ahLst/>
                <a:cxnLst>
                  <a:cxn ang="0">
                    <a:pos x="connsiteX0" y="connsiteY0"/>
                  </a:cxn>
                  <a:cxn ang="0">
                    <a:pos x="connsiteX1" y="connsiteY1"/>
                  </a:cxn>
                  <a:cxn ang="0">
                    <a:pos x="connsiteX2" y="connsiteY2"/>
                  </a:cxn>
                  <a:cxn ang="0">
                    <a:pos x="connsiteX3" y="connsiteY3"/>
                  </a:cxn>
                </a:cxnLst>
                <a:rect l="l" t="t" r="r" b="b"/>
                <a:pathLst>
                  <a:path w="152400" h="685800">
                    <a:moveTo>
                      <a:pt x="0" y="0"/>
                    </a:moveTo>
                    <a:lnTo>
                      <a:pt x="152400" y="0"/>
                    </a:lnTo>
                    <a:lnTo>
                      <a:pt x="152400" y="685800"/>
                    </a:lnTo>
                    <a:lnTo>
                      <a:pt x="0" y="685800"/>
                    </a:lnTo>
                    <a:close/>
                  </a:path>
                </a:pathLst>
              </a:custGeom>
              <a:grpFill/>
              <a:ln w="9525"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693B2B4B-B713-4718-A5D0-5FB16FC14376}"/>
                  </a:ext>
                </a:extLst>
              </p:cNvPr>
              <p:cNvSpPr/>
              <p:nvPr/>
            </p:nvSpPr>
            <p:spPr>
              <a:xfrm>
                <a:off x="5661126" y="2765536"/>
                <a:ext cx="945946" cy="641146"/>
              </a:xfrm>
              <a:custGeom>
                <a:avLst/>
                <a:gdLst>
                  <a:gd name="connsiteX0" fmla="*/ 838200 w 945946"/>
                  <a:gd name="connsiteY0" fmla="*/ 0 h 641146"/>
                  <a:gd name="connsiteX1" fmla="*/ 511073 w 945946"/>
                  <a:gd name="connsiteY1" fmla="*/ 327127 h 641146"/>
                  <a:gd name="connsiteX2" fmla="*/ 412547 w 945946"/>
                  <a:gd name="connsiteY2" fmla="*/ 228600 h 641146"/>
                  <a:gd name="connsiteX3" fmla="*/ 304800 w 945946"/>
                  <a:gd name="connsiteY3" fmla="*/ 228600 h 641146"/>
                  <a:gd name="connsiteX4" fmla="*/ 0 w 945946"/>
                  <a:gd name="connsiteY4" fmla="*/ 533400 h 641146"/>
                  <a:gd name="connsiteX5" fmla="*/ 107747 w 945946"/>
                  <a:gd name="connsiteY5" fmla="*/ 641147 h 641146"/>
                  <a:gd name="connsiteX6" fmla="*/ 358673 w 945946"/>
                  <a:gd name="connsiteY6" fmla="*/ 390220 h 641146"/>
                  <a:gd name="connsiteX7" fmla="*/ 457200 w 945946"/>
                  <a:gd name="connsiteY7" fmla="*/ 488747 h 641146"/>
                  <a:gd name="connsiteX8" fmla="*/ 564947 w 945946"/>
                  <a:gd name="connsiteY8" fmla="*/ 488747 h 641146"/>
                  <a:gd name="connsiteX9" fmla="*/ 945947 w 945946"/>
                  <a:gd name="connsiteY9" fmla="*/ 107747 h 641146"/>
                  <a:gd name="connsiteX10" fmla="*/ 838200 w 945946"/>
                  <a:gd name="connsiteY10" fmla="*/ 0 h 6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5946" h="641146">
                    <a:moveTo>
                      <a:pt x="838200" y="0"/>
                    </a:moveTo>
                    <a:lnTo>
                      <a:pt x="511073" y="327127"/>
                    </a:lnTo>
                    <a:lnTo>
                      <a:pt x="412547" y="228600"/>
                    </a:lnTo>
                    <a:cubicBezTo>
                      <a:pt x="382791" y="198853"/>
                      <a:pt x="334556" y="198853"/>
                      <a:pt x="304800" y="228600"/>
                    </a:cubicBezTo>
                    <a:lnTo>
                      <a:pt x="0" y="533400"/>
                    </a:lnTo>
                    <a:lnTo>
                      <a:pt x="107747" y="641147"/>
                    </a:lnTo>
                    <a:lnTo>
                      <a:pt x="358673" y="390220"/>
                    </a:lnTo>
                    <a:lnTo>
                      <a:pt x="457200" y="488747"/>
                    </a:lnTo>
                    <a:cubicBezTo>
                      <a:pt x="486956" y="518493"/>
                      <a:pt x="535191" y="518493"/>
                      <a:pt x="564947" y="488747"/>
                    </a:cubicBezTo>
                    <a:lnTo>
                      <a:pt x="945947" y="107747"/>
                    </a:lnTo>
                    <a:lnTo>
                      <a:pt x="838200" y="0"/>
                    </a:lnTo>
                    <a:close/>
                  </a:path>
                </a:pathLst>
              </a:custGeom>
              <a:grpFill/>
              <a:ln w="9525"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2E8976AA-D9FF-43FD-89E4-6B1FDAEB76D0}"/>
                  </a:ext>
                </a:extLst>
              </p:cNvPr>
              <p:cNvSpPr/>
              <p:nvPr/>
            </p:nvSpPr>
            <p:spPr>
              <a:xfrm>
                <a:off x="5791200" y="1752609"/>
                <a:ext cx="685800" cy="152400"/>
              </a:xfrm>
              <a:custGeom>
                <a:avLst/>
                <a:gdLst>
                  <a:gd name="connsiteX0" fmla="*/ 0 w 685800"/>
                  <a:gd name="connsiteY0" fmla="*/ 0 h 152400"/>
                  <a:gd name="connsiteX1" fmla="*/ 685800 w 685800"/>
                  <a:gd name="connsiteY1" fmla="*/ 0 h 152400"/>
                  <a:gd name="connsiteX2" fmla="*/ 685800 w 685800"/>
                  <a:gd name="connsiteY2" fmla="*/ 152400 h 152400"/>
                  <a:gd name="connsiteX3" fmla="*/ 0 w 6858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685800" h="152400">
                    <a:moveTo>
                      <a:pt x="0" y="0"/>
                    </a:moveTo>
                    <a:lnTo>
                      <a:pt x="685800" y="0"/>
                    </a:lnTo>
                    <a:lnTo>
                      <a:pt x="685800" y="152400"/>
                    </a:lnTo>
                    <a:lnTo>
                      <a:pt x="0" y="152400"/>
                    </a:lnTo>
                    <a:close/>
                  </a:path>
                </a:pathLst>
              </a:custGeom>
              <a:grp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86C11C69-2902-42E4-8B05-E8501AC42FCC}"/>
                  </a:ext>
                </a:extLst>
              </p:cNvPr>
              <p:cNvSpPr/>
              <p:nvPr/>
            </p:nvSpPr>
            <p:spPr>
              <a:xfrm>
                <a:off x="5791200" y="1981209"/>
                <a:ext cx="685800" cy="152400"/>
              </a:xfrm>
              <a:custGeom>
                <a:avLst/>
                <a:gdLst>
                  <a:gd name="connsiteX0" fmla="*/ 0 w 685800"/>
                  <a:gd name="connsiteY0" fmla="*/ 0 h 152400"/>
                  <a:gd name="connsiteX1" fmla="*/ 685800 w 685800"/>
                  <a:gd name="connsiteY1" fmla="*/ 0 h 152400"/>
                  <a:gd name="connsiteX2" fmla="*/ 685800 w 685800"/>
                  <a:gd name="connsiteY2" fmla="*/ 152400 h 152400"/>
                  <a:gd name="connsiteX3" fmla="*/ 0 w 6858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685800" h="152400">
                    <a:moveTo>
                      <a:pt x="0" y="0"/>
                    </a:moveTo>
                    <a:lnTo>
                      <a:pt x="685800" y="0"/>
                    </a:lnTo>
                    <a:lnTo>
                      <a:pt x="685800" y="152400"/>
                    </a:lnTo>
                    <a:lnTo>
                      <a:pt x="0" y="152400"/>
                    </a:lnTo>
                    <a:close/>
                  </a:path>
                </a:pathLst>
              </a:custGeom>
              <a:grpFill/>
              <a:ln w="9525"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6C5A7A08-BE7E-4045-8553-053E3C884104}"/>
                  </a:ext>
                </a:extLst>
              </p:cNvPr>
              <p:cNvSpPr/>
              <p:nvPr/>
            </p:nvSpPr>
            <p:spPr>
              <a:xfrm>
                <a:off x="5791200" y="2209809"/>
                <a:ext cx="685800" cy="152400"/>
              </a:xfrm>
              <a:custGeom>
                <a:avLst/>
                <a:gdLst>
                  <a:gd name="connsiteX0" fmla="*/ 0 w 685800"/>
                  <a:gd name="connsiteY0" fmla="*/ 0 h 152400"/>
                  <a:gd name="connsiteX1" fmla="*/ 685800 w 685800"/>
                  <a:gd name="connsiteY1" fmla="*/ 0 h 152400"/>
                  <a:gd name="connsiteX2" fmla="*/ 685800 w 685800"/>
                  <a:gd name="connsiteY2" fmla="*/ 152400 h 152400"/>
                  <a:gd name="connsiteX3" fmla="*/ 0 w 6858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685800" h="152400">
                    <a:moveTo>
                      <a:pt x="0" y="0"/>
                    </a:moveTo>
                    <a:lnTo>
                      <a:pt x="685800" y="0"/>
                    </a:lnTo>
                    <a:lnTo>
                      <a:pt x="685800" y="152400"/>
                    </a:lnTo>
                    <a:lnTo>
                      <a:pt x="0" y="152400"/>
                    </a:lnTo>
                    <a:close/>
                  </a:path>
                </a:pathLst>
              </a:custGeom>
              <a:grpFill/>
              <a:ln w="9525"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A0EB3356-68D3-4190-930B-1DCCE49E650C}"/>
                  </a:ext>
                </a:extLst>
              </p:cNvPr>
              <p:cNvSpPr/>
              <p:nvPr/>
            </p:nvSpPr>
            <p:spPr>
              <a:xfrm>
                <a:off x="2667000" y="3505209"/>
                <a:ext cx="228600" cy="152399"/>
              </a:xfrm>
              <a:custGeom>
                <a:avLst/>
                <a:gdLst>
                  <a:gd name="connsiteX0" fmla="*/ 0 w 228600"/>
                  <a:gd name="connsiteY0" fmla="*/ 0 h 152399"/>
                  <a:gd name="connsiteX1" fmla="*/ 228600 w 228600"/>
                  <a:gd name="connsiteY1" fmla="*/ 0 h 152399"/>
                  <a:gd name="connsiteX2" fmla="*/ 228600 w 228600"/>
                  <a:gd name="connsiteY2" fmla="*/ 152400 h 152399"/>
                  <a:gd name="connsiteX3" fmla="*/ 0 w 228600"/>
                  <a:gd name="connsiteY3" fmla="*/ 152400 h 152399"/>
                </a:gdLst>
                <a:ahLst/>
                <a:cxnLst>
                  <a:cxn ang="0">
                    <a:pos x="connsiteX0" y="connsiteY0"/>
                  </a:cxn>
                  <a:cxn ang="0">
                    <a:pos x="connsiteX1" y="connsiteY1"/>
                  </a:cxn>
                  <a:cxn ang="0">
                    <a:pos x="connsiteX2" y="connsiteY2"/>
                  </a:cxn>
                  <a:cxn ang="0">
                    <a:pos x="connsiteX3" y="connsiteY3"/>
                  </a:cxn>
                </a:cxnLst>
                <a:rect l="l" t="t" r="r" b="b"/>
                <a:pathLst>
                  <a:path w="228600" h="152399">
                    <a:moveTo>
                      <a:pt x="0" y="0"/>
                    </a:moveTo>
                    <a:lnTo>
                      <a:pt x="228600" y="0"/>
                    </a:lnTo>
                    <a:lnTo>
                      <a:pt x="228600" y="152400"/>
                    </a:lnTo>
                    <a:lnTo>
                      <a:pt x="0" y="152400"/>
                    </a:lnTo>
                    <a:close/>
                  </a:path>
                </a:pathLst>
              </a:custGeom>
              <a:grpFill/>
              <a:ln w="9525"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69C51078-8134-42C5-A8F6-6E43FE241322}"/>
                  </a:ext>
                </a:extLst>
              </p:cNvPr>
              <p:cNvSpPr/>
              <p:nvPr/>
            </p:nvSpPr>
            <p:spPr>
              <a:xfrm>
                <a:off x="2667000" y="3733809"/>
                <a:ext cx="228600" cy="152400"/>
              </a:xfrm>
              <a:custGeom>
                <a:avLst/>
                <a:gdLst>
                  <a:gd name="connsiteX0" fmla="*/ 0 w 228600"/>
                  <a:gd name="connsiteY0" fmla="*/ 0 h 152400"/>
                  <a:gd name="connsiteX1" fmla="*/ 228600 w 228600"/>
                  <a:gd name="connsiteY1" fmla="*/ 0 h 152400"/>
                  <a:gd name="connsiteX2" fmla="*/ 228600 w 228600"/>
                  <a:gd name="connsiteY2" fmla="*/ 152400 h 152400"/>
                  <a:gd name="connsiteX3" fmla="*/ 0 w 2286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28600" h="152400">
                    <a:moveTo>
                      <a:pt x="0" y="0"/>
                    </a:moveTo>
                    <a:lnTo>
                      <a:pt x="228600" y="0"/>
                    </a:lnTo>
                    <a:lnTo>
                      <a:pt x="228600" y="152400"/>
                    </a:lnTo>
                    <a:lnTo>
                      <a:pt x="0" y="152400"/>
                    </a:lnTo>
                    <a:close/>
                  </a:path>
                </a:pathLst>
              </a:custGeom>
              <a:grpFill/>
              <a:ln w="9525"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D7962C87-2D48-4179-92B6-14234608FCC9}"/>
                  </a:ext>
                </a:extLst>
              </p:cNvPr>
              <p:cNvSpPr/>
              <p:nvPr/>
            </p:nvSpPr>
            <p:spPr>
              <a:xfrm>
                <a:off x="5410200" y="3886209"/>
                <a:ext cx="762000" cy="1524000"/>
              </a:xfrm>
              <a:custGeom>
                <a:avLst/>
                <a:gdLst>
                  <a:gd name="connsiteX0" fmla="*/ 533400 w 762000"/>
                  <a:gd name="connsiteY0" fmla="*/ 685800 h 1524000"/>
                  <a:gd name="connsiteX1" fmla="*/ 228600 w 762000"/>
                  <a:gd name="connsiteY1" fmla="*/ 685800 h 1524000"/>
                  <a:gd name="connsiteX2" fmla="*/ 152400 w 762000"/>
                  <a:gd name="connsiteY2" fmla="*/ 609600 h 1524000"/>
                  <a:gd name="connsiteX3" fmla="*/ 152400 w 762000"/>
                  <a:gd name="connsiteY3" fmla="*/ 457200 h 1524000"/>
                  <a:gd name="connsiteX4" fmla="*/ 304800 w 762000"/>
                  <a:gd name="connsiteY4" fmla="*/ 304800 h 1524000"/>
                  <a:gd name="connsiteX5" fmla="*/ 457200 w 762000"/>
                  <a:gd name="connsiteY5" fmla="*/ 304800 h 1524000"/>
                  <a:gd name="connsiteX6" fmla="*/ 609600 w 762000"/>
                  <a:gd name="connsiteY6" fmla="*/ 457200 h 1524000"/>
                  <a:gd name="connsiteX7" fmla="*/ 762000 w 762000"/>
                  <a:gd name="connsiteY7" fmla="*/ 457200 h 1524000"/>
                  <a:gd name="connsiteX8" fmla="*/ 457200 w 762000"/>
                  <a:gd name="connsiteY8" fmla="*/ 152400 h 1524000"/>
                  <a:gd name="connsiteX9" fmla="*/ 457200 w 762000"/>
                  <a:gd name="connsiteY9" fmla="*/ 0 h 1524000"/>
                  <a:gd name="connsiteX10" fmla="*/ 304800 w 762000"/>
                  <a:gd name="connsiteY10" fmla="*/ 0 h 1524000"/>
                  <a:gd name="connsiteX11" fmla="*/ 304800 w 762000"/>
                  <a:gd name="connsiteY11" fmla="*/ 152400 h 1524000"/>
                  <a:gd name="connsiteX12" fmla="*/ 0 w 762000"/>
                  <a:gd name="connsiteY12" fmla="*/ 457200 h 1524000"/>
                  <a:gd name="connsiteX13" fmla="*/ 0 w 762000"/>
                  <a:gd name="connsiteY13" fmla="*/ 609600 h 1524000"/>
                  <a:gd name="connsiteX14" fmla="*/ 228600 w 762000"/>
                  <a:gd name="connsiteY14" fmla="*/ 838200 h 1524000"/>
                  <a:gd name="connsiteX15" fmla="*/ 533400 w 762000"/>
                  <a:gd name="connsiteY15" fmla="*/ 838200 h 1524000"/>
                  <a:gd name="connsiteX16" fmla="*/ 609600 w 762000"/>
                  <a:gd name="connsiteY16" fmla="*/ 914400 h 1524000"/>
                  <a:gd name="connsiteX17" fmla="*/ 609600 w 762000"/>
                  <a:gd name="connsiteY17" fmla="*/ 1066800 h 1524000"/>
                  <a:gd name="connsiteX18" fmla="*/ 457200 w 762000"/>
                  <a:gd name="connsiteY18" fmla="*/ 1219200 h 1524000"/>
                  <a:gd name="connsiteX19" fmla="*/ 304800 w 762000"/>
                  <a:gd name="connsiteY19" fmla="*/ 1219200 h 1524000"/>
                  <a:gd name="connsiteX20" fmla="*/ 152400 w 762000"/>
                  <a:gd name="connsiteY20" fmla="*/ 1066800 h 1524000"/>
                  <a:gd name="connsiteX21" fmla="*/ 152400 w 762000"/>
                  <a:gd name="connsiteY21" fmla="*/ 990600 h 1524000"/>
                  <a:gd name="connsiteX22" fmla="*/ 0 w 762000"/>
                  <a:gd name="connsiteY22" fmla="*/ 990600 h 1524000"/>
                  <a:gd name="connsiteX23" fmla="*/ 0 w 762000"/>
                  <a:gd name="connsiteY23" fmla="*/ 1066800 h 1524000"/>
                  <a:gd name="connsiteX24" fmla="*/ 304800 w 762000"/>
                  <a:gd name="connsiteY24" fmla="*/ 1371600 h 1524000"/>
                  <a:gd name="connsiteX25" fmla="*/ 304800 w 762000"/>
                  <a:gd name="connsiteY25" fmla="*/ 1524000 h 1524000"/>
                  <a:gd name="connsiteX26" fmla="*/ 457200 w 762000"/>
                  <a:gd name="connsiteY26" fmla="*/ 1524000 h 1524000"/>
                  <a:gd name="connsiteX27" fmla="*/ 457200 w 762000"/>
                  <a:gd name="connsiteY27" fmla="*/ 1371600 h 1524000"/>
                  <a:gd name="connsiteX28" fmla="*/ 762000 w 762000"/>
                  <a:gd name="connsiteY28" fmla="*/ 1066800 h 1524000"/>
                  <a:gd name="connsiteX29" fmla="*/ 762000 w 762000"/>
                  <a:gd name="connsiteY29" fmla="*/ 914400 h 1524000"/>
                  <a:gd name="connsiteX30" fmla="*/ 533400 w 762000"/>
                  <a:gd name="connsiteY30" fmla="*/ 6858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2000" h="1524000">
                    <a:moveTo>
                      <a:pt x="533400" y="685800"/>
                    </a:moveTo>
                    <a:lnTo>
                      <a:pt x="228600" y="685800"/>
                    </a:lnTo>
                    <a:cubicBezTo>
                      <a:pt x="186519" y="685800"/>
                      <a:pt x="152400" y="651681"/>
                      <a:pt x="152400" y="609600"/>
                    </a:cubicBezTo>
                    <a:lnTo>
                      <a:pt x="152400" y="457200"/>
                    </a:lnTo>
                    <a:cubicBezTo>
                      <a:pt x="152400" y="373028"/>
                      <a:pt x="220628" y="304800"/>
                      <a:pt x="304800" y="304800"/>
                    </a:cubicBezTo>
                    <a:lnTo>
                      <a:pt x="457200" y="304800"/>
                    </a:lnTo>
                    <a:cubicBezTo>
                      <a:pt x="541373" y="304800"/>
                      <a:pt x="609600" y="373028"/>
                      <a:pt x="609600" y="457200"/>
                    </a:cubicBezTo>
                    <a:lnTo>
                      <a:pt x="762000" y="457200"/>
                    </a:lnTo>
                    <a:cubicBezTo>
                      <a:pt x="762000" y="288865"/>
                      <a:pt x="625535" y="152400"/>
                      <a:pt x="457200" y="152400"/>
                    </a:cubicBezTo>
                    <a:lnTo>
                      <a:pt x="457200" y="0"/>
                    </a:lnTo>
                    <a:lnTo>
                      <a:pt x="304800" y="0"/>
                    </a:lnTo>
                    <a:lnTo>
                      <a:pt x="304800" y="152400"/>
                    </a:lnTo>
                    <a:cubicBezTo>
                      <a:pt x="136465" y="152400"/>
                      <a:pt x="0" y="288865"/>
                      <a:pt x="0" y="457200"/>
                    </a:cubicBezTo>
                    <a:lnTo>
                      <a:pt x="0" y="609600"/>
                    </a:lnTo>
                    <a:cubicBezTo>
                      <a:pt x="0" y="735854"/>
                      <a:pt x="102346" y="838200"/>
                      <a:pt x="228600" y="838200"/>
                    </a:cubicBezTo>
                    <a:lnTo>
                      <a:pt x="533400" y="838200"/>
                    </a:lnTo>
                    <a:cubicBezTo>
                      <a:pt x="575481" y="838200"/>
                      <a:pt x="609600" y="872319"/>
                      <a:pt x="609600" y="914400"/>
                    </a:cubicBezTo>
                    <a:lnTo>
                      <a:pt x="609600" y="1066800"/>
                    </a:lnTo>
                    <a:cubicBezTo>
                      <a:pt x="609600" y="1150973"/>
                      <a:pt x="541373" y="1219200"/>
                      <a:pt x="457200" y="1219200"/>
                    </a:cubicBezTo>
                    <a:lnTo>
                      <a:pt x="304800" y="1219200"/>
                    </a:lnTo>
                    <a:cubicBezTo>
                      <a:pt x="220628" y="1219200"/>
                      <a:pt x="152400" y="1150973"/>
                      <a:pt x="152400" y="1066800"/>
                    </a:cubicBezTo>
                    <a:lnTo>
                      <a:pt x="152400" y="990600"/>
                    </a:lnTo>
                    <a:lnTo>
                      <a:pt x="0" y="990600"/>
                    </a:lnTo>
                    <a:lnTo>
                      <a:pt x="0" y="1066800"/>
                    </a:lnTo>
                    <a:cubicBezTo>
                      <a:pt x="0" y="1235135"/>
                      <a:pt x="136465" y="1371600"/>
                      <a:pt x="304800" y="1371600"/>
                    </a:cubicBezTo>
                    <a:lnTo>
                      <a:pt x="304800" y="1524000"/>
                    </a:lnTo>
                    <a:lnTo>
                      <a:pt x="457200" y="1524000"/>
                    </a:lnTo>
                    <a:lnTo>
                      <a:pt x="457200" y="1371600"/>
                    </a:lnTo>
                    <a:cubicBezTo>
                      <a:pt x="625535" y="1371600"/>
                      <a:pt x="762000" y="1235135"/>
                      <a:pt x="762000" y="1066800"/>
                    </a:cubicBezTo>
                    <a:lnTo>
                      <a:pt x="762000" y="914400"/>
                    </a:lnTo>
                    <a:cubicBezTo>
                      <a:pt x="762000" y="788146"/>
                      <a:pt x="659654" y="685800"/>
                      <a:pt x="533400" y="685800"/>
                    </a:cubicBezTo>
                    <a:close/>
                  </a:path>
                </a:pathLst>
              </a:custGeom>
              <a:grpFill/>
              <a:ln w="9525" cap="flat">
                <a:noFill/>
                <a:prstDash val="solid"/>
                <a:miter/>
              </a:ln>
            </p:spPr>
            <p:txBody>
              <a:bodyPr rtlCol="0" anchor="ctr"/>
              <a:lstStyle/>
              <a:p>
                <a:endParaRPr lang="en-GB"/>
              </a:p>
            </p:txBody>
          </p:sp>
        </p:grpSp>
      </p:grpSp>
      <p:grpSp>
        <p:nvGrpSpPr>
          <p:cNvPr id="90" name="Group 89">
            <a:extLst>
              <a:ext uri="{FF2B5EF4-FFF2-40B4-BE49-F238E27FC236}">
                <a16:creationId xmlns:a16="http://schemas.microsoft.com/office/drawing/2014/main" id="{AF044E1D-C80A-42F4-8CA3-B30E2F60DB05}"/>
              </a:ext>
            </a:extLst>
          </p:cNvPr>
          <p:cNvGrpSpPr/>
          <p:nvPr/>
        </p:nvGrpSpPr>
        <p:grpSpPr>
          <a:xfrm>
            <a:off x="6346127" y="3051504"/>
            <a:ext cx="909440" cy="909440"/>
            <a:chOff x="6346127" y="3051504"/>
            <a:chExt cx="909440" cy="909440"/>
          </a:xfrm>
        </p:grpSpPr>
        <p:sp>
          <p:nvSpPr>
            <p:cNvPr id="51" name="Oval 50">
              <a:extLst>
                <a:ext uri="{FF2B5EF4-FFF2-40B4-BE49-F238E27FC236}">
                  <a16:creationId xmlns:a16="http://schemas.microsoft.com/office/drawing/2014/main" id="{C592631D-CAE4-4616-9713-44AB02F047F6}"/>
                </a:ext>
              </a:extLst>
            </p:cNvPr>
            <p:cNvSpPr/>
            <p:nvPr/>
          </p:nvSpPr>
          <p:spPr>
            <a:xfrm>
              <a:off x="6346127" y="3051504"/>
              <a:ext cx="909440" cy="90944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aphic 80">
              <a:extLst>
                <a:ext uri="{FF2B5EF4-FFF2-40B4-BE49-F238E27FC236}">
                  <a16:creationId xmlns:a16="http://schemas.microsoft.com/office/drawing/2014/main" id="{3D3560F8-70BE-4EF5-8318-050D217C60E2}"/>
                </a:ext>
              </a:extLst>
            </p:cNvPr>
            <p:cNvGrpSpPr/>
            <p:nvPr/>
          </p:nvGrpSpPr>
          <p:grpSpPr>
            <a:xfrm>
              <a:off x="6551947" y="3243256"/>
              <a:ext cx="511868" cy="511868"/>
              <a:chOff x="2286000" y="1143000"/>
              <a:chExt cx="4572000" cy="4572000"/>
            </a:xfrm>
            <a:solidFill>
              <a:schemeClr val="accent2"/>
            </a:solidFill>
          </p:grpSpPr>
          <p:sp>
            <p:nvSpPr>
              <p:cNvPr id="83" name="Freeform: Shape 82">
                <a:extLst>
                  <a:ext uri="{FF2B5EF4-FFF2-40B4-BE49-F238E27FC236}">
                    <a16:creationId xmlns:a16="http://schemas.microsoft.com/office/drawing/2014/main" id="{3B1F3D92-8E31-4327-97C2-4FBEFE14247C}"/>
                  </a:ext>
                </a:extLst>
              </p:cNvPr>
              <p:cNvSpPr/>
              <p:nvPr/>
            </p:nvSpPr>
            <p:spPr>
              <a:xfrm>
                <a:off x="2286000" y="1143000"/>
                <a:ext cx="4572000" cy="4572000"/>
              </a:xfrm>
              <a:custGeom>
                <a:avLst/>
                <a:gdLst>
                  <a:gd name="connsiteX0" fmla="*/ 4419600 w 4572000"/>
                  <a:gd name="connsiteY0" fmla="*/ 4419600 h 4572000"/>
                  <a:gd name="connsiteX1" fmla="*/ 4419600 w 4572000"/>
                  <a:gd name="connsiteY1" fmla="*/ 4191000 h 4572000"/>
                  <a:gd name="connsiteX2" fmla="*/ 4419600 w 4572000"/>
                  <a:gd name="connsiteY2" fmla="*/ 3581400 h 4572000"/>
                  <a:gd name="connsiteX3" fmla="*/ 4343400 w 4572000"/>
                  <a:gd name="connsiteY3" fmla="*/ 3505200 h 4572000"/>
                  <a:gd name="connsiteX4" fmla="*/ 4267200 w 4572000"/>
                  <a:gd name="connsiteY4" fmla="*/ 3505200 h 4572000"/>
                  <a:gd name="connsiteX5" fmla="*/ 4267200 w 4572000"/>
                  <a:gd name="connsiteY5" fmla="*/ 3276600 h 4572000"/>
                  <a:gd name="connsiteX6" fmla="*/ 4191000 w 4572000"/>
                  <a:gd name="connsiteY6" fmla="*/ 3200400 h 4572000"/>
                  <a:gd name="connsiteX7" fmla="*/ 4059174 w 4572000"/>
                  <a:gd name="connsiteY7" fmla="*/ 3200400 h 4572000"/>
                  <a:gd name="connsiteX8" fmla="*/ 4116238 w 4572000"/>
                  <a:gd name="connsiteY8" fmla="*/ 2340188 h 4572000"/>
                  <a:gd name="connsiteX9" fmla="*/ 3256026 w 4572000"/>
                  <a:gd name="connsiteY9" fmla="*/ 2283124 h 4572000"/>
                  <a:gd name="connsiteX10" fmla="*/ 3198962 w 4572000"/>
                  <a:gd name="connsiteY10" fmla="*/ 3143336 h 4572000"/>
                  <a:gd name="connsiteX11" fmla="*/ 3256026 w 4572000"/>
                  <a:gd name="connsiteY11" fmla="*/ 3200400 h 4572000"/>
                  <a:gd name="connsiteX12" fmla="*/ 3124200 w 4572000"/>
                  <a:gd name="connsiteY12" fmla="*/ 3200400 h 4572000"/>
                  <a:gd name="connsiteX13" fmla="*/ 3048000 w 4572000"/>
                  <a:gd name="connsiteY13" fmla="*/ 3276600 h 4572000"/>
                  <a:gd name="connsiteX14" fmla="*/ 3048000 w 4572000"/>
                  <a:gd name="connsiteY14" fmla="*/ 3581400 h 4572000"/>
                  <a:gd name="connsiteX15" fmla="*/ 3124200 w 4572000"/>
                  <a:gd name="connsiteY15" fmla="*/ 3657600 h 4572000"/>
                  <a:gd name="connsiteX16" fmla="*/ 3200400 w 4572000"/>
                  <a:gd name="connsiteY16" fmla="*/ 3657600 h 4572000"/>
                  <a:gd name="connsiteX17" fmla="*/ 3200400 w 4572000"/>
                  <a:gd name="connsiteY17" fmla="*/ 4419600 h 4572000"/>
                  <a:gd name="connsiteX18" fmla="*/ 2895600 w 4572000"/>
                  <a:gd name="connsiteY18" fmla="*/ 4419600 h 4572000"/>
                  <a:gd name="connsiteX19" fmla="*/ 2895600 w 4572000"/>
                  <a:gd name="connsiteY19" fmla="*/ 4267200 h 4572000"/>
                  <a:gd name="connsiteX20" fmla="*/ 2971800 w 4572000"/>
                  <a:gd name="connsiteY20" fmla="*/ 4267200 h 4572000"/>
                  <a:gd name="connsiteX21" fmla="*/ 3048000 w 4572000"/>
                  <a:gd name="connsiteY21" fmla="*/ 4191000 h 4572000"/>
                  <a:gd name="connsiteX22" fmla="*/ 3048000 w 4572000"/>
                  <a:gd name="connsiteY22" fmla="*/ 3886200 h 4572000"/>
                  <a:gd name="connsiteX23" fmla="*/ 2971800 w 4572000"/>
                  <a:gd name="connsiteY23" fmla="*/ 3810000 h 4572000"/>
                  <a:gd name="connsiteX24" fmla="*/ 2895600 w 4572000"/>
                  <a:gd name="connsiteY24" fmla="*/ 3810000 h 4572000"/>
                  <a:gd name="connsiteX25" fmla="*/ 2895600 w 4572000"/>
                  <a:gd name="connsiteY25" fmla="*/ 3276600 h 4572000"/>
                  <a:gd name="connsiteX26" fmla="*/ 2819400 w 4572000"/>
                  <a:gd name="connsiteY26" fmla="*/ 3200400 h 4572000"/>
                  <a:gd name="connsiteX27" fmla="*/ 2743200 w 4572000"/>
                  <a:gd name="connsiteY27" fmla="*/ 3200400 h 4572000"/>
                  <a:gd name="connsiteX28" fmla="*/ 2743200 w 4572000"/>
                  <a:gd name="connsiteY28" fmla="*/ 3048000 h 4572000"/>
                  <a:gd name="connsiteX29" fmla="*/ 2819400 w 4572000"/>
                  <a:gd name="connsiteY29" fmla="*/ 3048000 h 4572000"/>
                  <a:gd name="connsiteX30" fmla="*/ 2895600 w 4572000"/>
                  <a:gd name="connsiteY30" fmla="*/ 2971800 h 4572000"/>
                  <a:gd name="connsiteX31" fmla="*/ 2895600 w 4572000"/>
                  <a:gd name="connsiteY31" fmla="*/ 2667000 h 4572000"/>
                  <a:gd name="connsiteX32" fmla="*/ 2819400 w 4572000"/>
                  <a:gd name="connsiteY32" fmla="*/ 2590800 h 4572000"/>
                  <a:gd name="connsiteX33" fmla="*/ 2743200 w 4572000"/>
                  <a:gd name="connsiteY33" fmla="*/ 2590800 h 4572000"/>
                  <a:gd name="connsiteX34" fmla="*/ 2743200 w 4572000"/>
                  <a:gd name="connsiteY34" fmla="*/ 2438400 h 4572000"/>
                  <a:gd name="connsiteX35" fmla="*/ 2819400 w 4572000"/>
                  <a:gd name="connsiteY35" fmla="*/ 2438400 h 4572000"/>
                  <a:gd name="connsiteX36" fmla="*/ 2895600 w 4572000"/>
                  <a:gd name="connsiteY36" fmla="*/ 2362200 h 4572000"/>
                  <a:gd name="connsiteX37" fmla="*/ 2895600 w 4572000"/>
                  <a:gd name="connsiteY37" fmla="*/ 2057400 h 4572000"/>
                  <a:gd name="connsiteX38" fmla="*/ 2819400 w 4572000"/>
                  <a:gd name="connsiteY38" fmla="*/ 1981200 h 4572000"/>
                  <a:gd name="connsiteX39" fmla="*/ 2362200 w 4572000"/>
                  <a:gd name="connsiteY39" fmla="*/ 1981200 h 4572000"/>
                  <a:gd name="connsiteX40" fmla="*/ 2362200 w 4572000"/>
                  <a:gd name="connsiteY40" fmla="*/ 1676400 h 4572000"/>
                  <a:gd name="connsiteX41" fmla="*/ 2438400 w 4572000"/>
                  <a:gd name="connsiteY41" fmla="*/ 1676400 h 4572000"/>
                  <a:gd name="connsiteX42" fmla="*/ 3276600 w 4572000"/>
                  <a:gd name="connsiteY42" fmla="*/ 838200 h 4572000"/>
                  <a:gd name="connsiteX43" fmla="*/ 3200400 w 4572000"/>
                  <a:gd name="connsiteY43" fmla="*/ 762000 h 4572000"/>
                  <a:gd name="connsiteX44" fmla="*/ 3048000 w 4572000"/>
                  <a:gd name="connsiteY44" fmla="*/ 762000 h 4572000"/>
                  <a:gd name="connsiteX45" fmla="*/ 2362200 w 4572000"/>
                  <a:gd name="connsiteY45" fmla="*/ 1120140 h 4572000"/>
                  <a:gd name="connsiteX46" fmla="*/ 2362200 w 4572000"/>
                  <a:gd name="connsiteY46" fmla="*/ 685800 h 4572000"/>
                  <a:gd name="connsiteX47" fmla="*/ 2438400 w 4572000"/>
                  <a:gd name="connsiteY47" fmla="*/ 685800 h 4572000"/>
                  <a:gd name="connsiteX48" fmla="*/ 3048000 w 4572000"/>
                  <a:gd name="connsiteY48" fmla="*/ 76200 h 4572000"/>
                  <a:gd name="connsiteX49" fmla="*/ 2971800 w 4572000"/>
                  <a:gd name="connsiteY49" fmla="*/ 0 h 4572000"/>
                  <a:gd name="connsiteX50" fmla="*/ 2819400 w 4572000"/>
                  <a:gd name="connsiteY50" fmla="*/ 0 h 4572000"/>
                  <a:gd name="connsiteX51" fmla="*/ 2286000 w 4572000"/>
                  <a:gd name="connsiteY51" fmla="*/ 315468 h 4572000"/>
                  <a:gd name="connsiteX52" fmla="*/ 1752600 w 4572000"/>
                  <a:gd name="connsiteY52" fmla="*/ 0 h 4572000"/>
                  <a:gd name="connsiteX53" fmla="*/ 1600200 w 4572000"/>
                  <a:gd name="connsiteY53" fmla="*/ 0 h 4572000"/>
                  <a:gd name="connsiteX54" fmla="*/ 1524000 w 4572000"/>
                  <a:gd name="connsiteY54" fmla="*/ 76200 h 4572000"/>
                  <a:gd name="connsiteX55" fmla="*/ 2133600 w 4572000"/>
                  <a:gd name="connsiteY55" fmla="*/ 685800 h 4572000"/>
                  <a:gd name="connsiteX56" fmla="*/ 2209800 w 4572000"/>
                  <a:gd name="connsiteY56" fmla="*/ 685800 h 4572000"/>
                  <a:gd name="connsiteX57" fmla="*/ 2209800 w 4572000"/>
                  <a:gd name="connsiteY57" fmla="*/ 1120140 h 4572000"/>
                  <a:gd name="connsiteX58" fmla="*/ 1524000 w 4572000"/>
                  <a:gd name="connsiteY58" fmla="*/ 762000 h 4572000"/>
                  <a:gd name="connsiteX59" fmla="*/ 1371600 w 4572000"/>
                  <a:gd name="connsiteY59" fmla="*/ 762000 h 4572000"/>
                  <a:gd name="connsiteX60" fmla="*/ 1295400 w 4572000"/>
                  <a:gd name="connsiteY60" fmla="*/ 838200 h 4572000"/>
                  <a:gd name="connsiteX61" fmla="*/ 2133600 w 4572000"/>
                  <a:gd name="connsiteY61" fmla="*/ 1676400 h 4572000"/>
                  <a:gd name="connsiteX62" fmla="*/ 2209800 w 4572000"/>
                  <a:gd name="connsiteY62" fmla="*/ 1676400 h 4572000"/>
                  <a:gd name="connsiteX63" fmla="*/ 2209800 w 4572000"/>
                  <a:gd name="connsiteY63" fmla="*/ 1981200 h 4572000"/>
                  <a:gd name="connsiteX64" fmla="*/ 1752600 w 4572000"/>
                  <a:gd name="connsiteY64" fmla="*/ 1981200 h 4572000"/>
                  <a:gd name="connsiteX65" fmla="*/ 1676400 w 4572000"/>
                  <a:gd name="connsiteY65" fmla="*/ 2057400 h 4572000"/>
                  <a:gd name="connsiteX66" fmla="*/ 1676400 w 4572000"/>
                  <a:gd name="connsiteY66" fmla="*/ 2286000 h 4572000"/>
                  <a:gd name="connsiteX67" fmla="*/ 1600200 w 4572000"/>
                  <a:gd name="connsiteY67" fmla="*/ 2286000 h 4572000"/>
                  <a:gd name="connsiteX68" fmla="*/ 1524000 w 4572000"/>
                  <a:gd name="connsiteY68" fmla="*/ 2362200 h 4572000"/>
                  <a:gd name="connsiteX69" fmla="*/ 1524000 w 4572000"/>
                  <a:gd name="connsiteY69" fmla="*/ 2667000 h 4572000"/>
                  <a:gd name="connsiteX70" fmla="*/ 1600200 w 4572000"/>
                  <a:gd name="connsiteY70" fmla="*/ 2743200 h 4572000"/>
                  <a:gd name="connsiteX71" fmla="*/ 1676400 w 4572000"/>
                  <a:gd name="connsiteY71" fmla="*/ 2743200 h 4572000"/>
                  <a:gd name="connsiteX72" fmla="*/ 1676400 w 4572000"/>
                  <a:gd name="connsiteY72" fmla="*/ 2895600 h 4572000"/>
                  <a:gd name="connsiteX73" fmla="*/ 1600200 w 4572000"/>
                  <a:gd name="connsiteY73" fmla="*/ 2895600 h 4572000"/>
                  <a:gd name="connsiteX74" fmla="*/ 1524000 w 4572000"/>
                  <a:gd name="connsiteY74" fmla="*/ 2971800 h 4572000"/>
                  <a:gd name="connsiteX75" fmla="*/ 1524000 w 4572000"/>
                  <a:gd name="connsiteY75" fmla="*/ 3276600 h 4572000"/>
                  <a:gd name="connsiteX76" fmla="*/ 1600200 w 4572000"/>
                  <a:gd name="connsiteY76" fmla="*/ 3352800 h 4572000"/>
                  <a:gd name="connsiteX77" fmla="*/ 1676400 w 4572000"/>
                  <a:gd name="connsiteY77" fmla="*/ 3352800 h 4572000"/>
                  <a:gd name="connsiteX78" fmla="*/ 1676400 w 4572000"/>
                  <a:gd name="connsiteY78" fmla="*/ 3886200 h 4572000"/>
                  <a:gd name="connsiteX79" fmla="*/ 1752600 w 4572000"/>
                  <a:gd name="connsiteY79" fmla="*/ 3962400 h 4572000"/>
                  <a:gd name="connsiteX80" fmla="*/ 1828800 w 4572000"/>
                  <a:gd name="connsiteY80" fmla="*/ 3962400 h 4572000"/>
                  <a:gd name="connsiteX81" fmla="*/ 1828800 w 4572000"/>
                  <a:gd name="connsiteY81" fmla="*/ 4114800 h 4572000"/>
                  <a:gd name="connsiteX82" fmla="*/ 1752600 w 4572000"/>
                  <a:gd name="connsiteY82" fmla="*/ 4114800 h 4572000"/>
                  <a:gd name="connsiteX83" fmla="*/ 1676400 w 4572000"/>
                  <a:gd name="connsiteY83" fmla="*/ 4191000 h 4572000"/>
                  <a:gd name="connsiteX84" fmla="*/ 1676400 w 4572000"/>
                  <a:gd name="connsiteY84" fmla="*/ 4419600 h 4572000"/>
                  <a:gd name="connsiteX85" fmla="*/ 1524000 w 4572000"/>
                  <a:gd name="connsiteY85" fmla="*/ 4419600 h 4572000"/>
                  <a:gd name="connsiteX86" fmla="*/ 1524000 w 4572000"/>
                  <a:gd name="connsiteY86" fmla="*/ 4191000 h 4572000"/>
                  <a:gd name="connsiteX87" fmla="*/ 1447800 w 4572000"/>
                  <a:gd name="connsiteY87" fmla="*/ 4114800 h 4572000"/>
                  <a:gd name="connsiteX88" fmla="*/ 1371600 w 4572000"/>
                  <a:gd name="connsiteY88" fmla="*/ 4114800 h 4572000"/>
                  <a:gd name="connsiteX89" fmla="*/ 1371600 w 4572000"/>
                  <a:gd name="connsiteY89" fmla="*/ 3962400 h 4572000"/>
                  <a:gd name="connsiteX90" fmla="*/ 1447800 w 4572000"/>
                  <a:gd name="connsiteY90" fmla="*/ 3962400 h 4572000"/>
                  <a:gd name="connsiteX91" fmla="*/ 1524000 w 4572000"/>
                  <a:gd name="connsiteY91" fmla="*/ 3886200 h 4572000"/>
                  <a:gd name="connsiteX92" fmla="*/ 1524000 w 4572000"/>
                  <a:gd name="connsiteY92" fmla="*/ 3581400 h 4572000"/>
                  <a:gd name="connsiteX93" fmla="*/ 1447800 w 4572000"/>
                  <a:gd name="connsiteY93" fmla="*/ 3505200 h 4572000"/>
                  <a:gd name="connsiteX94" fmla="*/ 1371600 w 4572000"/>
                  <a:gd name="connsiteY94" fmla="*/ 3505200 h 4572000"/>
                  <a:gd name="connsiteX95" fmla="*/ 1371600 w 4572000"/>
                  <a:gd name="connsiteY95" fmla="*/ 2971800 h 4572000"/>
                  <a:gd name="connsiteX96" fmla="*/ 1295400 w 4572000"/>
                  <a:gd name="connsiteY96" fmla="*/ 2895600 h 4572000"/>
                  <a:gd name="connsiteX97" fmla="*/ 228600 w 4572000"/>
                  <a:gd name="connsiteY97" fmla="*/ 2895600 h 4572000"/>
                  <a:gd name="connsiteX98" fmla="*/ 152400 w 4572000"/>
                  <a:gd name="connsiteY98" fmla="*/ 2971800 h 4572000"/>
                  <a:gd name="connsiteX99" fmla="*/ 152400 w 4572000"/>
                  <a:gd name="connsiteY99" fmla="*/ 3581400 h 4572000"/>
                  <a:gd name="connsiteX100" fmla="*/ 228600 w 4572000"/>
                  <a:gd name="connsiteY100" fmla="*/ 3657600 h 4572000"/>
                  <a:gd name="connsiteX101" fmla="*/ 304800 w 4572000"/>
                  <a:gd name="connsiteY101" fmla="*/ 3657600 h 4572000"/>
                  <a:gd name="connsiteX102" fmla="*/ 304800 w 4572000"/>
                  <a:gd name="connsiteY102" fmla="*/ 3810000 h 4572000"/>
                  <a:gd name="connsiteX103" fmla="*/ 228600 w 4572000"/>
                  <a:gd name="connsiteY103" fmla="*/ 3810000 h 4572000"/>
                  <a:gd name="connsiteX104" fmla="*/ 152400 w 4572000"/>
                  <a:gd name="connsiteY104" fmla="*/ 3886200 h 4572000"/>
                  <a:gd name="connsiteX105" fmla="*/ 152400 w 4572000"/>
                  <a:gd name="connsiteY105" fmla="*/ 4191000 h 4572000"/>
                  <a:gd name="connsiteX106" fmla="*/ 228600 w 4572000"/>
                  <a:gd name="connsiteY106" fmla="*/ 4267200 h 4572000"/>
                  <a:gd name="connsiteX107" fmla="*/ 304800 w 4572000"/>
                  <a:gd name="connsiteY107" fmla="*/ 4267200 h 4572000"/>
                  <a:gd name="connsiteX108" fmla="*/ 304800 w 4572000"/>
                  <a:gd name="connsiteY108" fmla="*/ 4419600 h 4572000"/>
                  <a:gd name="connsiteX109" fmla="*/ 0 w 4572000"/>
                  <a:gd name="connsiteY109" fmla="*/ 4419600 h 4572000"/>
                  <a:gd name="connsiteX110" fmla="*/ 0 w 4572000"/>
                  <a:gd name="connsiteY110" fmla="*/ 4572000 h 4572000"/>
                  <a:gd name="connsiteX111" fmla="*/ 4572000 w 4572000"/>
                  <a:gd name="connsiteY111" fmla="*/ 4572000 h 4572000"/>
                  <a:gd name="connsiteX112" fmla="*/ 4572000 w 4572000"/>
                  <a:gd name="connsiteY112" fmla="*/ 4419600 h 4572000"/>
                  <a:gd name="connsiteX113" fmla="*/ 4419600 w 4572000"/>
                  <a:gd name="connsiteY113" fmla="*/ 4419600 h 4572000"/>
                  <a:gd name="connsiteX114" fmla="*/ 3048000 w 4572000"/>
                  <a:gd name="connsiteY114" fmla="*/ 914400 h 4572000"/>
                  <a:gd name="connsiteX115" fmla="*/ 3119628 w 4572000"/>
                  <a:gd name="connsiteY115" fmla="*/ 914400 h 4572000"/>
                  <a:gd name="connsiteX116" fmla="*/ 2438400 w 4572000"/>
                  <a:gd name="connsiteY116" fmla="*/ 1524000 h 4572000"/>
                  <a:gd name="connsiteX117" fmla="*/ 2366772 w 4572000"/>
                  <a:gd name="connsiteY117" fmla="*/ 1524000 h 4572000"/>
                  <a:gd name="connsiteX118" fmla="*/ 3048000 w 4572000"/>
                  <a:gd name="connsiteY118" fmla="*/ 914400 h 4572000"/>
                  <a:gd name="connsiteX119" fmla="*/ 2819400 w 4572000"/>
                  <a:gd name="connsiteY119" fmla="*/ 152400 h 4572000"/>
                  <a:gd name="connsiteX120" fmla="*/ 2889504 w 4572000"/>
                  <a:gd name="connsiteY120" fmla="*/ 152400 h 4572000"/>
                  <a:gd name="connsiteX121" fmla="*/ 2438400 w 4572000"/>
                  <a:gd name="connsiteY121" fmla="*/ 533400 h 4572000"/>
                  <a:gd name="connsiteX122" fmla="*/ 2368296 w 4572000"/>
                  <a:gd name="connsiteY122" fmla="*/ 533400 h 4572000"/>
                  <a:gd name="connsiteX123" fmla="*/ 2819400 w 4572000"/>
                  <a:gd name="connsiteY123" fmla="*/ 152400 h 4572000"/>
                  <a:gd name="connsiteX124" fmla="*/ 2133600 w 4572000"/>
                  <a:gd name="connsiteY124" fmla="*/ 533400 h 4572000"/>
                  <a:gd name="connsiteX125" fmla="*/ 1682496 w 4572000"/>
                  <a:gd name="connsiteY125" fmla="*/ 152400 h 4572000"/>
                  <a:gd name="connsiteX126" fmla="*/ 1752600 w 4572000"/>
                  <a:gd name="connsiteY126" fmla="*/ 152400 h 4572000"/>
                  <a:gd name="connsiteX127" fmla="*/ 2203704 w 4572000"/>
                  <a:gd name="connsiteY127" fmla="*/ 533400 h 4572000"/>
                  <a:gd name="connsiteX128" fmla="*/ 2133600 w 4572000"/>
                  <a:gd name="connsiteY128" fmla="*/ 533400 h 4572000"/>
                  <a:gd name="connsiteX129" fmla="*/ 2133600 w 4572000"/>
                  <a:gd name="connsiteY129" fmla="*/ 1524000 h 4572000"/>
                  <a:gd name="connsiteX130" fmla="*/ 1452372 w 4572000"/>
                  <a:gd name="connsiteY130" fmla="*/ 914400 h 4572000"/>
                  <a:gd name="connsiteX131" fmla="*/ 1524000 w 4572000"/>
                  <a:gd name="connsiteY131" fmla="*/ 914400 h 4572000"/>
                  <a:gd name="connsiteX132" fmla="*/ 2205228 w 4572000"/>
                  <a:gd name="connsiteY132" fmla="*/ 1524000 h 4572000"/>
                  <a:gd name="connsiteX133" fmla="*/ 2133600 w 4572000"/>
                  <a:gd name="connsiteY133" fmla="*/ 1524000 h 4572000"/>
                  <a:gd name="connsiteX134" fmla="*/ 1371600 w 4572000"/>
                  <a:gd name="connsiteY134" fmla="*/ 3657600 h 4572000"/>
                  <a:gd name="connsiteX135" fmla="*/ 1371600 w 4572000"/>
                  <a:gd name="connsiteY135" fmla="*/ 3810000 h 4572000"/>
                  <a:gd name="connsiteX136" fmla="*/ 457200 w 4572000"/>
                  <a:gd name="connsiteY136" fmla="*/ 3810000 h 4572000"/>
                  <a:gd name="connsiteX137" fmla="*/ 457200 w 4572000"/>
                  <a:gd name="connsiteY137" fmla="*/ 3657600 h 4572000"/>
                  <a:gd name="connsiteX138" fmla="*/ 1371600 w 4572000"/>
                  <a:gd name="connsiteY138" fmla="*/ 3657600 h 4572000"/>
                  <a:gd name="connsiteX139" fmla="*/ 304800 w 4572000"/>
                  <a:gd name="connsiteY139" fmla="*/ 3048000 h 4572000"/>
                  <a:gd name="connsiteX140" fmla="*/ 1219200 w 4572000"/>
                  <a:gd name="connsiteY140" fmla="*/ 3048000 h 4572000"/>
                  <a:gd name="connsiteX141" fmla="*/ 1219200 w 4572000"/>
                  <a:gd name="connsiteY141" fmla="*/ 3200400 h 4572000"/>
                  <a:gd name="connsiteX142" fmla="*/ 304800 w 4572000"/>
                  <a:gd name="connsiteY142" fmla="*/ 3200400 h 4572000"/>
                  <a:gd name="connsiteX143" fmla="*/ 304800 w 4572000"/>
                  <a:gd name="connsiteY143" fmla="*/ 3048000 h 4572000"/>
                  <a:gd name="connsiteX144" fmla="*/ 304800 w 4572000"/>
                  <a:gd name="connsiteY144" fmla="*/ 3352800 h 4572000"/>
                  <a:gd name="connsiteX145" fmla="*/ 1219200 w 4572000"/>
                  <a:gd name="connsiteY145" fmla="*/ 3352800 h 4572000"/>
                  <a:gd name="connsiteX146" fmla="*/ 1219200 w 4572000"/>
                  <a:gd name="connsiteY146" fmla="*/ 3505200 h 4572000"/>
                  <a:gd name="connsiteX147" fmla="*/ 304800 w 4572000"/>
                  <a:gd name="connsiteY147" fmla="*/ 3505200 h 4572000"/>
                  <a:gd name="connsiteX148" fmla="*/ 304800 w 4572000"/>
                  <a:gd name="connsiteY148" fmla="*/ 3352800 h 4572000"/>
                  <a:gd name="connsiteX149" fmla="*/ 304800 w 4572000"/>
                  <a:gd name="connsiteY149" fmla="*/ 3962400 h 4572000"/>
                  <a:gd name="connsiteX150" fmla="*/ 1219200 w 4572000"/>
                  <a:gd name="connsiteY150" fmla="*/ 3962400 h 4572000"/>
                  <a:gd name="connsiteX151" fmla="*/ 1219200 w 4572000"/>
                  <a:gd name="connsiteY151" fmla="*/ 4114800 h 4572000"/>
                  <a:gd name="connsiteX152" fmla="*/ 304800 w 4572000"/>
                  <a:gd name="connsiteY152" fmla="*/ 4114800 h 4572000"/>
                  <a:gd name="connsiteX153" fmla="*/ 304800 w 4572000"/>
                  <a:gd name="connsiteY153" fmla="*/ 3962400 h 4572000"/>
                  <a:gd name="connsiteX154" fmla="*/ 1371600 w 4572000"/>
                  <a:gd name="connsiteY154" fmla="*/ 4419600 h 4572000"/>
                  <a:gd name="connsiteX155" fmla="*/ 457200 w 4572000"/>
                  <a:gd name="connsiteY155" fmla="*/ 4419600 h 4572000"/>
                  <a:gd name="connsiteX156" fmla="*/ 457200 w 4572000"/>
                  <a:gd name="connsiteY156" fmla="*/ 4267200 h 4572000"/>
                  <a:gd name="connsiteX157" fmla="*/ 1371600 w 4572000"/>
                  <a:gd name="connsiteY157" fmla="*/ 4267200 h 4572000"/>
                  <a:gd name="connsiteX158" fmla="*/ 1371600 w 4572000"/>
                  <a:gd name="connsiteY158" fmla="*/ 4419600 h 4572000"/>
                  <a:gd name="connsiteX159" fmla="*/ 2895600 w 4572000"/>
                  <a:gd name="connsiteY159" fmla="*/ 3962400 h 4572000"/>
                  <a:gd name="connsiteX160" fmla="*/ 2895600 w 4572000"/>
                  <a:gd name="connsiteY160" fmla="*/ 4114800 h 4572000"/>
                  <a:gd name="connsiteX161" fmla="*/ 1981200 w 4572000"/>
                  <a:gd name="connsiteY161" fmla="*/ 4114800 h 4572000"/>
                  <a:gd name="connsiteX162" fmla="*/ 1981200 w 4572000"/>
                  <a:gd name="connsiteY162" fmla="*/ 3962400 h 4572000"/>
                  <a:gd name="connsiteX163" fmla="*/ 2895600 w 4572000"/>
                  <a:gd name="connsiteY163" fmla="*/ 3962400 h 4572000"/>
                  <a:gd name="connsiteX164" fmla="*/ 2743200 w 4572000"/>
                  <a:gd name="connsiteY164" fmla="*/ 3657600 h 4572000"/>
                  <a:gd name="connsiteX165" fmla="*/ 2743200 w 4572000"/>
                  <a:gd name="connsiteY165" fmla="*/ 3810000 h 4572000"/>
                  <a:gd name="connsiteX166" fmla="*/ 1828800 w 4572000"/>
                  <a:gd name="connsiteY166" fmla="*/ 3810000 h 4572000"/>
                  <a:gd name="connsiteX167" fmla="*/ 1828800 w 4572000"/>
                  <a:gd name="connsiteY167" fmla="*/ 3657600 h 4572000"/>
                  <a:gd name="connsiteX168" fmla="*/ 2743200 w 4572000"/>
                  <a:gd name="connsiteY168" fmla="*/ 3657600 h 4572000"/>
                  <a:gd name="connsiteX169" fmla="*/ 1828800 w 4572000"/>
                  <a:gd name="connsiteY169" fmla="*/ 3505200 h 4572000"/>
                  <a:gd name="connsiteX170" fmla="*/ 1828800 w 4572000"/>
                  <a:gd name="connsiteY170" fmla="*/ 3352800 h 4572000"/>
                  <a:gd name="connsiteX171" fmla="*/ 2667000 w 4572000"/>
                  <a:gd name="connsiteY171" fmla="*/ 3352800 h 4572000"/>
                  <a:gd name="connsiteX172" fmla="*/ 2743200 w 4572000"/>
                  <a:gd name="connsiteY172" fmla="*/ 3352800 h 4572000"/>
                  <a:gd name="connsiteX173" fmla="*/ 2743200 w 4572000"/>
                  <a:gd name="connsiteY173" fmla="*/ 3505200 h 4572000"/>
                  <a:gd name="connsiteX174" fmla="*/ 1828800 w 4572000"/>
                  <a:gd name="connsiteY174" fmla="*/ 3505200 h 4572000"/>
                  <a:gd name="connsiteX175" fmla="*/ 2743200 w 4572000"/>
                  <a:gd name="connsiteY175" fmla="*/ 2895600 h 4572000"/>
                  <a:gd name="connsiteX176" fmla="*/ 1828800 w 4572000"/>
                  <a:gd name="connsiteY176" fmla="*/ 2895600 h 4572000"/>
                  <a:gd name="connsiteX177" fmla="*/ 1828800 w 4572000"/>
                  <a:gd name="connsiteY177" fmla="*/ 2743200 h 4572000"/>
                  <a:gd name="connsiteX178" fmla="*/ 2743200 w 4572000"/>
                  <a:gd name="connsiteY178" fmla="*/ 2743200 h 4572000"/>
                  <a:gd name="connsiteX179" fmla="*/ 2743200 w 4572000"/>
                  <a:gd name="connsiteY179" fmla="*/ 2895600 h 4572000"/>
                  <a:gd name="connsiteX180" fmla="*/ 1828800 w 4572000"/>
                  <a:gd name="connsiteY180" fmla="*/ 2133600 h 4572000"/>
                  <a:gd name="connsiteX181" fmla="*/ 2743200 w 4572000"/>
                  <a:gd name="connsiteY181" fmla="*/ 2133600 h 4572000"/>
                  <a:gd name="connsiteX182" fmla="*/ 2743200 w 4572000"/>
                  <a:gd name="connsiteY182" fmla="*/ 2286000 h 4572000"/>
                  <a:gd name="connsiteX183" fmla="*/ 1828800 w 4572000"/>
                  <a:gd name="connsiteY183" fmla="*/ 2286000 h 4572000"/>
                  <a:gd name="connsiteX184" fmla="*/ 1828800 w 4572000"/>
                  <a:gd name="connsiteY184" fmla="*/ 2133600 h 4572000"/>
                  <a:gd name="connsiteX185" fmla="*/ 1676400 w 4572000"/>
                  <a:gd name="connsiteY185" fmla="*/ 2438400 h 4572000"/>
                  <a:gd name="connsiteX186" fmla="*/ 2590800 w 4572000"/>
                  <a:gd name="connsiteY186" fmla="*/ 2438400 h 4572000"/>
                  <a:gd name="connsiteX187" fmla="*/ 2590800 w 4572000"/>
                  <a:gd name="connsiteY187" fmla="*/ 2590800 h 4572000"/>
                  <a:gd name="connsiteX188" fmla="*/ 1676400 w 4572000"/>
                  <a:gd name="connsiteY188" fmla="*/ 2590800 h 4572000"/>
                  <a:gd name="connsiteX189" fmla="*/ 1676400 w 4572000"/>
                  <a:gd name="connsiteY189" fmla="*/ 2438400 h 4572000"/>
                  <a:gd name="connsiteX190" fmla="*/ 1676400 w 4572000"/>
                  <a:gd name="connsiteY190" fmla="*/ 3200400 h 4572000"/>
                  <a:gd name="connsiteX191" fmla="*/ 1676400 w 4572000"/>
                  <a:gd name="connsiteY191" fmla="*/ 3048000 h 4572000"/>
                  <a:gd name="connsiteX192" fmla="*/ 2590800 w 4572000"/>
                  <a:gd name="connsiteY192" fmla="*/ 3048000 h 4572000"/>
                  <a:gd name="connsiteX193" fmla="*/ 2590800 w 4572000"/>
                  <a:gd name="connsiteY193" fmla="*/ 3200400 h 4572000"/>
                  <a:gd name="connsiteX194" fmla="*/ 1676400 w 4572000"/>
                  <a:gd name="connsiteY194" fmla="*/ 3200400 h 4572000"/>
                  <a:gd name="connsiteX195" fmla="*/ 2743200 w 4572000"/>
                  <a:gd name="connsiteY195" fmla="*/ 4419600 h 4572000"/>
                  <a:gd name="connsiteX196" fmla="*/ 1828800 w 4572000"/>
                  <a:gd name="connsiteY196" fmla="*/ 4419600 h 4572000"/>
                  <a:gd name="connsiteX197" fmla="*/ 1828800 w 4572000"/>
                  <a:gd name="connsiteY197" fmla="*/ 4267200 h 4572000"/>
                  <a:gd name="connsiteX198" fmla="*/ 2743200 w 4572000"/>
                  <a:gd name="connsiteY198" fmla="*/ 4267200 h 4572000"/>
                  <a:gd name="connsiteX199" fmla="*/ 2743200 w 4572000"/>
                  <a:gd name="connsiteY199" fmla="*/ 4419600 h 4572000"/>
                  <a:gd name="connsiteX200" fmla="*/ 3200400 w 4572000"/>
                  <a:gd name="connsiteY200" fmla="*/ 2743200 h 4572000"/>
                  <a:gd name="connsiteX201" fmla="*/ 3657600 w 4572000"/>
                  <a:gd name="connsiteY201" fmla="*/ 2286000 h 4572000"/>
                  <a:gd name="connsiteX202" fmla="*/ 4114800 w 4572000"/>
                  <a:gd name="connsiteY202" fmla="*/ 2743200 h 4572000"/>
                  <a:gd name="connsiteX203" fmla="*/ 3657600 w 4572000"/>
                  <a:gd name="connsiteY203" fmla="*/ 3200400 h 4572000"/>
                  <a:gd name="connsiteX204" fmla="*/ 3200400 w 4572000"/>
                  <a:gd name="connsiteY204" fmla="*/ 2743200 h 4572000"/>
                  <a:gd name="connsiteX205" fmla="*/ 3200400 w 4572000"/>
                  <a:gd name="connsiteY205" fmla="*/ 3352800 h 4572000"/>
                  <a:gd name="connsiteX206" fmla="*/ 4114800 w 4572000"/>
                  <a:gd name="connsiteY206" fmla="*/ 3352800 h 4572000"/>
                  <a:gd name="connsiteX207" fmla="*/ 4114800 w 4572000"/>
                  <a:gd name="connsiteY207" fmla="*/ 3505200 h 4572000"/>
                  <a:gd name="connsiteX208" fmla="*/ 3200400 w 4572000"/>
                  <a:gd name="connsiteY208" fmla="*/ 3505200 h 4572000"/>
                  <a:gd name="connsiteX209" fmla="*/ 3200400 w 4572000"/>
                  <a:gd name="connsiteY209" fmla="*/ 3352800 h 4572000"/>
                  <a:gd name="connsiteX210" fmla="*/ 4267200 w 4572000"/>
                  <a:gd name="connsiteY210" fmla="*/ 4419600 h 4572000"/>
                  <a:gd name="connsiteX211" fmla="*/ 3352800 w 4572000"/>
                  <a:gd name="connsiteY211" fmla="*/ 4419600 h 4572000"/>
                  <a:gd name="connsiteX212" fmla="*/ 3352800 w 4572000"/>
                  <a:gd name="connsiteY212" fmla="*/ 4267200 h 4572000"/>
                  <a:gd name="connsiteX213" fmla="*/ 4267200 w 4572000"/>
                  <a:gd name="connsiteY213" fmla="*/ 4267200 h 4572000"/>
                  <a:gd name="connsiteX214" fmla="*/ 4267200 w 4572000"/>
                  <a:gd name="connsiteY214" fmla="*/ 4419600 h 4572000"/>
                  <a:gd name="connsiteX215" fmla="*/ 4267200 w 4572000"/>
                  <a:gd name="connsiteY215" fmla="*/ 4114800 h 4572000"/>
                  <a:gd name="connsiteX216" fmla="*/ 3352800 w 4572000"/>
                  <a:gd name="connsiteY216" fmla="*/ 4114800 h 4572000"/>
                  <a:gd name="connsiteX217" fmla="*/ 3352800 w 4572000"/>
                  <a:gd name="connsiteY217" fmla="*/ 3962400 h 4572000"/>
                  <a:gd name="connsiteX218" fmla="*/ 4267200 w 4572000"/>
                  <a:gd name="connsiteY218" fmla="*/ 3962400 h 4572000"/>
                  <a:gd name="connsiteX219" fmla="*/ 4267200 w 4572000"/>
                  <a:gd name="connsiteY219" fmla="*/ 4114800 h 4572000"/>
                  <a:gd name="connsiteX220" fmla="*/ 4267200 w 4572000"/>
                  <a:gd name="connsiteY220" fmla="*/ 3810000 h 4572000"/>
                  <a:gd name="connsiteX221" fmla="*/ 3352800 w 4572000"/>
                  <a:gd name="connsiteY221" fmla="*/ 3810000 h 4572000"/>
                  <a:gd name="connsiteX222" fmla="*/ 3352800 w 4572000"/>
                  <a:gd name="connsiteY222" fmla="*/ 3657600 h 4572000"/>
                  <a:gd name="connsiteX223" fmla="*/ 4191000 w 4572000"/>
                  <a:gd name="connsiteY223" fmla="*/ 3657600 h 4572000"/>
                  <a:gd name="connsiteX224" fmla="*/ 4267200 w 4572000"/>
                  <a:gd name="connsiteY224" fmla="*/ 3657600 h 4572000"/>
                  <a:gd name="connsiteX225" fmla="*/ 4267200 w 4572000"/>
                  <a:gd name="connsiteY225" fmla="*/ 381000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4572000" h="4572000">
                    <a:moveTo>
                      <a:pt x="4419600" y="4419600"/>
                    </a:moveTo>
                    <a:lnTo>
                      <a:pt x="4419600" y="4191000"/>
                    </a:lnTo>
                    <a:lnTo>
                      <a:pt x="4419600" y="3581400"/>
                    </a:lnTo>
                    <a:cubicBezTo>
                      <a:pt x="4419600" y="3539319"/>
                      <a:pt x="4385482" y="3505200"/>
                      <a:pt x="4343400" y="3505200"/>
                    </a:cubicBezTo>
                    <a:lnTo>
                      <a:pt x="4267200" y="3505200"/>
                    </a:lnTo>
                    <a:lnTo>
                      <a:pt x="4267200" y="3276600"/>
                    </a:lnTo>
                    <a:cubicBezTo>
                      <a:pt x="4267200" y="3234519"/>
                      <a:pt x="4233082" y="3200400"/>
                      <a:pt x="4191000" y="3200400"/>
                    </a:cubicBezTo>
                    <a:lnTo>
                      <a:pt x="4059174" y="3200400"/>
                    </a:lnTo>
                    <a:cubicBezTo>
                      <a:pt x="4312472" y="2978620"/>
                      <a:pt x="4338019" y="2593486"/>
                      <a:pt x="4116238" y="2340188"/>
                    </a:cubicBezTo>
                    <a:cubicBezTo>
                      <a:pt x="3894458" y="2086889"/>
                      <a:pt x="3509325" y="2061334"/>
                      <a:pt x="3256026" y="2283124"/>
                    </a:cubicBezTo>
                    <a:cubicBezTo>
                      <a:pt x="3002728" y="2504904"/>
                      <a:pt x="2977172" y="2890037"/>
                      <a:pt x="3198962" y="3143336"/>
                    </a:cubicBezTo>
                    <a:cubicBezTo>
                      <a:pt x="3216697" y="3163595"/>
                      <a:pt x="3235767" y="3182665"/>
                      <a:pt x="3256026" y="3200400"/>
                    </a:cubicBezTo>
                    <a:lnTo>
                      <a:pt x="3124200" y="3200400"/>
                    </a:lnTo>
                    <a:cubicBezTo>
                      <a:pt x="3082119" y="3200400"/>
                      <a:pt x="3048000" y="3234519"/>
                      <a:pt x="3048000" y="3276600"/>
                    </a:cubicBezTo>
                    <a:lnTo>
                      <a:pt x="3048000" y="3581400"/>
                    </a:lnTo>
                    <a:cubicBezTo>
                      <a:pt x="3048000" y="3623482"/>
                      <a:pt x="3082119" y="3657600"/>
                      <a:pt x="3124200" y="3657600"/>
                    </a:cubicBezTo>
                    <a:lnTo>
                      <a:pt x="3200400" y="3657600"/>
                    </a:lnTo>
                    <a:lnTo>
                      <a:pt x="3200400" y="4419600"/>
                    </a:lnTo>
                    <a:lnTo>
                      <a:pt x="2895600" y="4419600"/>
                    </a:lnTo>
                    <a:lnTo>
                      <a:pt x="2895600" y="4267200"/>
                    </a:lnTo>
                    <a:lnTo>
                      <a:pt x="2971800" y="4267200"/>
                    </a:lnTo>
                    <a:cubicBezTo>
                      <a:pt x="3013882" y="4267200"/>
                      <a:pt x="3048000" y="4233082"/>
                      <a:pt x="3048000" y="4191000"/>
                    </a:cubicBezTo>
                    <a:lnTo>
                      <a:pt x="3048000" y="3886200"/>
                    </a:lnTo>
                    <a:cubicBezTo>
                      <a:pt x="3048000" y="3844119"/>
                      <a:pt x="3013882" y="3810000"/>
                      <a:pt x="2971800" y="3810000"/>
                    </a:cubicBezTo>
                    <a:lnTo>
                      <a:pt x="2895600" y="3810000"/>
                    </a:lnTo>
                    <a:lnTo>
                      <a:pt x="2895600" y="3276600"/>
                    </a:lnTo>
                    <a:cubicBezTo>
                      <a:pt x="2895600" y="3234519"/>
                      <a:pt x="2861482" y="3200400"/>
                      <a:pt x="2819400" y="3200400"/>
                    </a:cubicBezTo>
                    <a:lnTo>
                      <a:pt x="2743200" y="3200400"/>
                    </a:lnTo>
                    <a:lnTo>
                      <a:pt x="2743200" y="3048000"/>
                    </a:lnTo>
                    <a:lnTo>
                      <a:pt x="2819400" y="3048000"/>
                    </a:lnTo>
                    <a:cubicBezTo>
                      <a:pt x="2861482" y="3048000"/>
                      <a:pt x="2895600" y="3013882"/>
                      <a:pt x="2895600" y="2971800"/>
                    </a:cubicBezTo>
                    <a:lnTo>
                      <a:pt x="2895600" y="2667000"/>
                    </a:lnTo>
                    <a:cubicBezTo>
                      <a:pt x="2895600" y="2624919"/>
                      <a:pt x="2861482" y="2590800"/>
                      <a:pt x="2819400" y="2590800"/>
                    </a:cubicBezTo>
                    <a:lnTo>
                      <a:pt x="2743200" y="2590800"/>
                    </a:lnTo>
                    <a:lnTo>
                      <a:pt x="2743200" y="2438400"/>
                    </a:lnTo>
                    <a:lnTo>
                      <a:pt x="2819400" y="2438400"/>
                    </a:lnTo>
                    <a:cubicBezTo>
                      <a:pt x="2861482" y="2438400"/>
                      <a:pt x="2895600" y="2404282"/>
                      <a:pt x="2895600" y="2362200"/>
                    </a:cubicBezTo>
                    <a:lnTo>
                      <a:pt x="2895600" y="2057400"/>
                    </a:lnTo>
                    <a:cubicBezTo>
                      <a:pt x="2895600" y="2015319"/>
                      <a:pt x="2861482" y="1981200"/>
                      <a:pt x="2819400" y="1981200"/>
                    </a:cubicBezTo>
                    <a:lnTo>
                      <a:pt x="2362200" y="1981200"/>
                    </a:lnTo>
                    <a:lnTo>
                      <a:pt x="2362200" y="1676400"/>
                    </a:lnTo>
                    <a:lnTo>
                      <a:pt x="2438400" y="1676400"/>
                    </a:lnTo>
                    <a:cubicBezTo>
                      <a:pt x="2901325" y="1676400"/>
                      <a:pt x="3276600" y="1301125"/>
                      <a:pt x="3276600" y="838200"/>
                    </a:cubicBezTo>
                    <a:cubicBezTo>
                      <a:pt x="3276600" y="796119"/>
                      <a:pt x="3242482" y="762000"/>
                      <a:pt x="3200400" y="762000"/>
                    </a:cubicBezTo>
                    <a:lnTo>
                      <a:pt x="3048000" y="762000"/>
                    </a:lnTo>
                    <a:cubicBezTo>
                      <a:pt x="2774680" y="762429"/>
                      <a:pt x="2518734" y="896083"/>
                      <a:pt x="2362200" y="1120140"/>
                    </a:cubicBezTo>
                    <a:lnTo>
                      <a:pt x="2362200" y="685800"/>
                    </a:lnTo>
                    <a:lnTo>
                      <a:pt x="2438400" y="685800"/>
                    </a:lnTo>
                    <a:cubicBezTo>
                      <a:pt x="2775071" y="685800"/>
                      <a:pt x="3048000" y="412871"/>
                      <a:pt x="3048000" y="76200"/>
                    </a:cubicBezTo>
                    <a:cubicBezTo>
                      <a:pt x="3048000" y="34119"/>
                      <a:pt x="3013882" y="0"/>
                      <a:pt x="2971800" y="0"/>
                    </a:cubicBezTo>
                    <a:lnTo>
                      <a:pt x="2819400" y="0"/>
                    </a:lnTo>
                    <a:cubicBezTo>
                      <a:pt x="2597430" y="200"/>
                      <a:pt x="2393099" y="121044"/>
                      <a:pt x="2286000" y="315468"/>
                    </a:cubicBezTo>
                    <a:cubicBezTo>
                      <a:pt x="2178901" y="121044"/>
                      <a:pt x="1974580" y="200"/>
                      <a:pt x="1752600" y="0"/>
                    </a:cubicBezTo>
                    <a:lnTo>
                      <a:pt x="1600200" y="0"/>
                    </a:lnTo>
                    <a:cubicBezTo>
                      <a:pt x="1558119" y="0"/>
                      <a:pt x="1524000" y="34119"/>
                      <a:pt x="1524000" y="76200"/>
                    </a:cubicBezTo>
                    <a:cubicBezTo>
                      <a:pt x="1524000" y="412871"/>
                      <a:pt x="1796929" y="685800"/>
                      <a:pt x="2133600" y="685800"/>
                    </a:cubicBezTo>
                    <a:lnTo>
                      <a:pt x="2209800" y="685800"/>
                    </a:lnTo>
                    <a:lnTo>
                      <a:pt x="2209800" y="1120140"/>
                    </a:lnTo>
                    <a:cubicBezTo>
                      <a:pt x="2053266" y="896083"/>
                      <a:pt x="1797320" y="762429"/>
                      <a:pt x="1524000" y="762000"/>
                    </a:cubicBezTo>
                    <a:lnTo>
                      <a:pt x="1371600" y="762000"/>
                    </a:lnTo>
                    <a:cubicBezTo>
                      <a:pt x="1329519" y="762000"/>
                      <a:pt x="1295400" y="796119"/>
                      <a:pt x="1295400" y="838200"/>
                    </a:cubicBezTo>
                    <a:cubicBezTo>
                      <a:pt x="1295400" y="1301125"/>
                      <a:pt x="1670676" y="1676400"/>
                      <a:pt x="2133600" y="1676400"/>
                    </a:cubicBezTo>
                    <a:lnTo>
                      <a:pt x="2209800" y="1676400"/>
                    </a:lnTo>
                    <a:lnTo>
                      <a:pt x="2209800" y="1981200"/>
                    </a:lnTo>
                    <a:lnTo>
                      <a:pt x="1752600" y="1981200"/>
                    </a:lnTo>
                    <a:cubicBezTo>
                      <a:pt x="1710519" y="1981200"/>
                      <a:pt x="1676400" y="2015319"/>
                      <a:pt x="1676400" y="2057400"/>
                    </a:cubicBezTo>
                    <a:lnTo>
                      <a:pt x="1676400" y="2286000"/>
                    </a:lnTo>
                    <a:lnTo>
                      <a:pt x="1600200" y="2286000"/>
                    </a:lnTo>
                    <a:cubicBezTo>
                      <a:pt x="1558119" y="2286000"/>
                      <a:pt x="1524000" y="2320119"/>
                      <a:pt x="1524000" y="2362200"/>
                    </a:cubicBezTo>
                    <a:lnTo>
                      <a:pt x="1524000" y="2667000"/>
                    </a:lnTo>
                    <a:cubicBezTo>
                      <a:pt x="1524000" y="2709082"/>
                      <a:pt x="1558119" y="2743200"/>
                      <a:pt x="1600200" y="2743200"/>
                    </a:cubicBezTo>
                    <a:lnTo>
                      <a:pt x="1676400" y="2743200"/>
                    </a:lnTo>
                    <a:lnTo>
                      <a:pt x="1676400" y="2895600"/>
                    </a:lnTo>
                    <a:lnTo>
                      <a:pt x="1600200" y="2895600"/>
                    </a:lnTo>
                    <a:cubicBezTo>
                      <a:pt x="1558119" y="2895600"/>
                      <a:pt x="1524000" y="2929719"/>
                      <a:pt x="1524000" y="2971800"/>
                    </a:cubicBezTo>
                    <a:lnTo>
                      <a:pt x="1524000" y="3276600"/>
                    </a:lnTo>
                    <a:cubicBezTo>
                      <a:pt x="1524000" y="3318682"/>
                      <a:pt x="1558119" y="3352800"/>
                      <a:pt x="1600200" y="3352800"/>
                    </a:cubicBezTo>
                    <a:lnTo>
                      <a:pt x="1676400" y="3352800"/>
                    </a:lnTo>
                    <a:lnTo>
                      <a:pt x="1676400" y="3886200"/>
                    </a:lnTo>
                    <a:cubicBezTo>
                      <a:pt x="1676400" y="3928282"/>
                      <a:pt x="1710519" y="3962400"/>
                      <a:pt x="1752600" y="3962400"/>
                    </a:cubicBezTo>
                    <a:lnTo>
                      <a:pt x="1828800" y="3962400"/>
                    </a:lnTo>
                    <a:lnTo>
                      <a:pt x="1828800" y="4114800"/>
                    </a:lnTo>
                    <a:lnTo>
                      <a:pt x="1752600" y="4114800"/>
                    </a:lnTo>
                    <a:cubicBezTo>
                      <a:pt x="1710519" y="4114800"/>
                      <a:pt x="1676400" y="4148919"/>
                      <a:pt x="1676400" y="4191000"/>
                    </a:cubicBezTo>
                    <a:lnTo>
                      <a:pt x="1676400" y="4419600"/>
                    </a:lnTo>
                    <a:lnTo>
                      <a:pt x="1524000" y="4419600"/>
                    </a:lnTo>
                    <a:lnTo>
                      <a:pt x="1524000" y="4191000"/>
                    </a:lnTo>
                    <a:cubicBezTo>
                      <a:pt x="1524000" y="4148919"/>
                      <a:pt x="1489882" y="4114800"/>
                      <a:pt x="1447800" y="4114800"/>
                    </a:cubicBezTo>
                    <a:lnTo>
                      <a:pt x="1371600" y="4114800"/>
                    </a:lnTo>
                    <a:lnTo>
                      <a:pt x="1371600" y="3962400"/>
                    </a:lnTo>
                    <a:lnTo>
                      <a:pt x="1447800" y="3962400"/>
                    </a:lnTo>
                    <a:cubicBezTo>
                      <a:pt x="1489882" y="3962400"/>
                      <a:pt x="1524000" y="3928282"/>
                      <a:pt x="1524000" y="3886200"/>
                    </a:cubicBezTo>
                    <a:lnTo>
                      <a:pt x="1524000" y="3581400"/>
                    </a:lnTo>
                    <a:cubicBezTo>
                      <a:pt x="1524000" y="3539319"/>
                      <a:pt x="1489882" y="3505200"/>
                      <a:pt x="1447800" y="3505200"/>
                    </a:cubicBezTo>
                    <a:lnTo>
                      <a:pt x="1371600" y="3505200"/>
                    </a:lnTo>
                    <a:lnTo>
                      <a:pt x="1371600" y="2971800"/>
                    </a:lnTo>
                    <a:cubicBezTo>
                      <a:pt x="1371600" y="2929719"/>
                      <a:pt x="1337482" y="2895600"/>
                      <a:pt x="1295400" y="2895600"/>
                    </a:cubicBezTo>
                    <a:lnTo>
                      <a:pt x="228600" y="2895600"/>
                    </a:lnTo>
                    <a:cubicBezTo>
                      <a:pt x="186519" y="2895600"/>
                      <a:pt x="152400" y="2929719"/>
                      <a:pt x="152400" y="2971800"/>
                    </a:cubicBezTo>
                    <a:lnTo>
                      <a:pt x="152400" y="3581400"/>
                    </a:lnTo>
                    <a:cubicBezTo>
                      <a:pt x="152400" y="3623482"/>
                      <a:pt x="186519" y="3657600"/>
                      <a:pt x="228600" y="3657600"/>
                    </a:cubicBezTo>
                    <a:lnTo>
                      <a:pt x="304800" y="3657600"/>
                    </a:lnTo>
                    <a:lnTo>
                      <a:pt x="304800" y="3810000"/>
                    </a:lnTo>
                    <a:lnTo>
                      <a:pt x="228600" y="3810000"/>
                    </a:lnTo>
                    <a:cubicBezTo>
                      <a:pt x="186519" y="3810000"/>
                      <a:pt x="152400" y="3844119"/>
                      <a:pt x="152400" y="3886200"/>
                    </a:cubicBezTo>
                    <a:lnTo>
                      <a:pt x="152400" y="4191000"/>
                    </a:lnTo>
                    <a:cubicBezTo>
                      <a:pt x="152400" y="4233082"/>
                      <a:pt x="186519" y="4267200"/>
                      <a:pt x="228600" y="4267200"/>
                    </a:cubicBezTo>
                    <a:lnTo>
                      <a:pt x="304800" y="4267200"/>
                    </a:lnTo>
                    <a:lnTo>
                      <a:pt x="304800" y="4419600"/>
                    </a:lnTo>
                    <a:lnTo>
                      <a:pt x="0" y="4419600"/>
                    </a:lnTo>
                    <a:lnTo>
                      <a:pt x="0" y="4572000"/>
                    </a:lnTo>
                    <a:lnTo>
                      <a:pt x="4572000" y="4572000"/>
                    </a:lnTo>
                    <a:lnTo>
                      <a:pt x="4572000" y="4419600"/>
                    </a:lnTo>
                    <a:lnTo>
                      <a:pt x="4419600" y="4419600"/>
                    </a:lnTo>
                    <a:close/>
                    <a:moveTo>
                      <a:pt x="3048000" y="914400"/>
                    </a:moveTo>
                    <a:lnTo>
                      <a:pt x="3119628" y="914400"/>
                    </a:lnTo>
                    <a:cubicBezTo>
                      <a:pt x="3080833" y="1261386"/>
                      <a:pt x="2787549" y="1523838"/>
                      <a:pt x="2438400" y="1524000"/>
                    </a:cubicBezTo>
                    <a:lnTo>
                      <a:pt x="2366772" y="1524000"/>
                    </a:lnTo>
                    <a:cubicBezTo>
                      <a:pt x="2405567" y="1177014"/>
                      <a:pt x="2698852" y="914562"/>
                      <a:pt x="3048000" y="914400"/>
                    </a:cubicBezTo>
                    <a:close/>
                    <a:moveTo>
                      <a:pt x="2819400" y="152400"/>
                    </a:moveTo>
                    <a:lnTo>
                      <a:pt x="2889504" y="152400"/>
                    </a:lnTo>
                    <a:cubicBezTo>
                      <a:pt x="2852300" y="372494"/>
                      <a:pt x="2661609" y="533543"/>
                      <a:pt x="2438400" y="533400"/>
                    </a:cubicBezTo>
                    <a:lnTo>
                      <a:pt x="2368296" y="533400"/>
                    </a:lnTo>
                    <a:cubicBezTo>
                      <a:pt x="2405501" y="313306"/>
                      <a:pt x="2596191" y="152257"/>
                      <a:pt x="2819400" y="152400"/>
                    </a:cubicBezTo>
                    <a:close/>
                    <a:moveTo>
                      <a:pt x="2133600" y="533400"/>
                    </a:moveTo>
                    <a:cubicBezTo>
                      <a:pt x="1910391" y="533543"/>
                      <a:pt x="1719701" y="372494"/>
                      <a:pt x="1682496" y="152400"/>
                    </a:cubicBezTo>
                    <a:lnTo>
                      <a:pt x="1752600" y="152400"/>
                    </a:lnTo>
                    <a:cubicBezTo>
                      <a:pt x="1975809" y="152257"/>
                      <a:pt x="2166499" y="313306"/>
                      <a:pt x="2203704" y="533400"/>
                    </a:cubicBezTo>
                    <a:lnTo>
                      <a:pt x="2133600" y="533400"/>
                    </a:lnTo>
                    <a:close/>
                    <a:moveTo>
                      <a:pt x="2133600" y="1524000"/>
                    </a:moveTo>
                    <a:cubicBezTo>
                      <a:pt x="1784452" y="1523838"/>
                      <a:pt x="1491167" y="1261386"/>
                      <a:pt x="1452372" y="914400"/>
                    </a:cubicBezTo>
                    <a:lnTo>
                      <a:pt x="1524000" y="914400"/>
                    </a:lnTo>
                    <a:cubicBezTo>
                      <a:pt x="1873149" y="914562"/>
                      <a:pt x="2166433" y="1177014"/>
                      <a:pt x="2205228" y="1524000"/>
                    </a:cubicBezTo>
                    <a:lnTo>
                      <a:pt x="2133600" y="1524000"/>
                    </a:lnTo>
                    <a:close/>
                    <a:moveTo>
                      <a:pt x="1371600" y="3657600"/>
                    </a:moveTo>
                    <a:lnTo>
                      <a:pt x="1371600" y="3810000"/>
                    </a:lnTo>
                    <a:lnTo>
                      <a:pt x="457200" y="3810000"/>
                    </a:lnTo>
                    <a:lnTo>
                      <a:pt x="457200" y="3657600"/>
                    </a:lnTo>
                    <a:lnTo>
                      <a:pt x="1371600" y="3657600"/>
                    </a:lnTo>
                    <a:close/>
                    <a:moveTo>
                      <a:pt x="304800" y="3048000"/>
                    </a:moveTo>
                    <a:lnTo>
                      <a:pt x="1219200" y="3048000"/>
                    </a:lnTo>
                    <a:lnTo>
                      <a:pt x="1219200" y="3200400"/>
                    </a:lnTo>
                    <a:lnTo>
                      <a:pt x="304800" y="3200400"/>
                    </a:lnTo>
                    <a:lnTo>
                      <a:pt x="304800" y="3048000"/>
                    </a:lnTo>
                    <a:close/>
                    <a:moveTo>
                      <a:pt x="304800" y="3352800"/>
                    </a:moveTo>
                    <a:lnTo>
                      <a:pt x="1219200" y="3352800"/>
                    </a:lnTo>
                    <a:lnTo>
                      <a:pt x="1219200" y="3505200"/>
                    </a:lnTo>
                    <a:lnTo>
                      <a:pt x="304800" y="3505200"/>
                    </a:lnTo>
                    <a:lnTo>
                      <a:pt x="304800" y="3352800"/>
                    </a:lnTo>
                    <a:close/>
                    <a:moveTo>
                      <a:pt x="304800" y="3962400"/>
                    </a:moveTo>
                    <a:lnTo>
                      <a:pt x="1219200" y="3962400"/>
                    </a:lnTo>
                    <a:lnTo>
                      <a:pt x="1219200" y="4114800"/>
                    </a:lnTo>
                    <a:lnTo>
                      <a:pt x="304800" y="4114800"/>
                    </a:lnTo>
                    <a:lnTo>
                      <a:pt x="304800" y="3962400"/>
                    </a:lnTo>
                    <a:close/>
                    <a:moveTo>
                      <a:pt x="1371600" y="4419600"/>
                    </a:moveTo>
                    <a:lnTo>
                      <a:pt x="457200" y="4419600"/>
                    </a:lnTo>
                    <a:lnTo>
                      <a:pt x="457200" y="4267200"/>
                    </a:lnTo>
                    <a:lnTo>
                      <a:pt x="1371600" y="4267200"/>
                    </a:lnTo>
                    <a:lnTo>
                      <a:pt x="1371600" y="4419600"/>
                    </a:lnTo>
                    <a:close/>
                    <a:moveTo>
                      <a:pt x="2895600" y="3962400"/>
                    </a:moveTo>
                    <a:lnTo>
                      <a:pt x="2895600" y="4114800"/>
                    </a:lnTo>
                    <a:lnTo>
                      <a:pt x="1981200" y="4114800"/>
                    </a:lnTo>
                    <a:lnTo>
                      <a:pt x="1981200" y="3962400"/>
                    </a:lnTo>
                    <a:lnTo>
                      <a:pt x="2895600" y="3962400"/>
                    </a:lnTo>
                    <a:close/>
                    <a:moveTo>
                      <a:pt x="2743200" y="3657600"/>
                    </a:moveTo>
                    <a:lnTo>
                      <a:pt x="2743200" y="3810000"/>
                    </a:lnTo>
                    <a:lnTo>
                      <a:pt x="1828800" y="3810000"/>
                    </a:lnTo>
                    <a:lnTo>
                      <a:pt x="1828800" y="3657600"/>
                    </a:lnTo>
                    <a:lnTo>
                      <a:pt x="2743200" y="3657600"/>
                    </a:lnTo>
                    <a:close/>
                    <a:moveTo>
                      <a:pt x="1828800" y="3505200"/>
                    </a:moveTo>
                    <a:lnTo>
                      <a:pt x="1828800" y="3352800"/>
                    </a:lnTo>
                    <a:lnTo>
                      <a:pt x="2667000" y="3352800"/>
                    </a:lnTo>
                    <a:lnTo>
                      <a:pt x="2743200" y="3352800"/>
                    </a:lnTo>
                    <a:lnTo>
                      <a:pt x="2743200" y="3505200"/>
                    </a:lnTo>
                    <a:lnTo>
                      <a:pt x="1828800" y="3505200"/>
                    </a:lnTo>
                    <a:close/>
                    <a:moveTo>
                      <a:pt x="2743200" y="2895600"/>
                    </a:moveTo>
                    <a:lnTo>
                      <a:pt x="1828800" y="2895600"/>
                    </a:lnTo>
                    <a:lnTo>
                      <a:pt x="1828800" y="2743200"/>
                    </a:lnTo>
                    <a:lnTo>
                      <a:pt x="2743200" y="2743200"/>
                    </a:lnTo>
                    <a:lnTo>
                      <a:pt x="2743200" y="2895600"/>
                    </a:lnTo>
                    <a:close/>
                    <a:moveTo>
                      <a:pt x="1828800" y="2133600"/>
                    </a:moveTo>
                    <a:lnTo>
                      <a:pt x="2743200" y="2133600"/>
                    </a:lnTo>
                    <a:lnTo>
                      <a:pt x="2743200" y="2286000"/>
                    </a:lnTo>
                    <a:lnTo>
                      <a:pt x="1828800" y="2286000"/>
                    </a:lnTo>
                    <a:lnTo>
                      <a:pt x="1828800" y="2133600"/>
                    </a:lnTo>
                    <a:close/>
                    <a:moveTo>
                      <a:pt x="1676400" y="2438400"/>
                    </a:moveTo>
                    <a:lnTo>
                      <a:pt x="2590800" y="2438400"/>
                    </a:lnTo>
                    <a:lnTo>
                      <a:pt x="2590800" y="2590800"/>
                    </a:lnTo>
                    <a:lnTo>
                      <a:pt x="1676400" y="2590800"/>
                    </a:lnTo>
                    <a:lnTo>
                      <a:pt x="1676400" y="2438400"/>
                    </a:lnTo>
                    <a:close/>
                    <a:moveTo>
                      <a:pt x="1676400" y="3200400"/>
                    </a:moveTo>
                    <a:lnTo>
                      <a:pt x="1676400" y="3048000"/>
                    </a:lnTo>
                    <a:lnTo>
                      <a:pt x="2590800" y="3048000"/>
                    </a:lnTo>
                    <a:lnTo>
                      <a:pt x="2590800" y="3200400"/>
                    </a:lnTo>
                    <a:lnTo>
                      <a:pt x="1676400" y="3200400"/>
                    </a:lnTo>
                    <a:close/>
                    <a:moveTo>
                      <a:pt x="2743200" y="4419600"/>
                    </a:moveTo>
                    <a:lnTo>
                      <a:pt x="1828800" y="4419600"/>
                    </a:lnTo>
                    <a:lnTo>
                      <a:pt x="1828800" y="4267200"/>
                    </a:lnTo>
                    <a:lnTo>
                      <a:pt x="2743200" y="4267200"/>
                    </a:lnTo>
                    <a:lnTo>
                      <a:pt x="2743200" y="4419600"/>
                    </a:lnTo>
                    <a:close/>
                    <a:moveTo>
                      <a:pt x="3200400" y="2743200"/>
                    </a:moveTo>
                    <a:cubicBezTo>
                      <a:pt x="3200400" y="2490692"/>
                      <a:pt x="3405092" y="2286000"/>
                      <a:pt x="3657600" y="2286000"/>
                    </a:cubicBezTo>
                    <a:cubicBezTo>
                      <a:pt x="3910108" y="2286000"/>
                      <a:pt x="4114800" y="2490692"/>
                      <a:pt x="4114800" y="2743200"/>
                    </a:cubicBezTo>
                    <a:cubicBezTo>
                      <a:pt x="4114800" y="2995708"/>
                      <a:pt x="3910108" y="3200400"/>
                      <a:pt x="3657600" y="3200400"/>
                    </a:cubicBezTo>
                    <a:cubicBezTo>
                      <a:pt x="3405092" y="3200400"/>
                      <a:pt x="3200400" y="2995708"/>
                      <a:pt x="3200400" y="2743200"/>
                    </a:cubicBezTo>
                    <a:close/>
                    <a:moveTo>
                      <a:pt x="3200400" y="3352800"/>
                    </a:moveTo>
                    <a:lnTo>
                      <a:pt x="4114800" y="3352800"/>
                    </a:lnTo>
                    <a:lnTo>
                      <a:pt x="4114800" y="3505200"/>
                    </a:lnTo>
                    <a:lnTo>
                      <a:pt x="3200400" y="3505200"/>
                    </a:lnTo>
                    <a:lnTo>
                      <a:pt x="3200400" y="3352800"/>
                    </a:lnTo>
                    <a:close/>
                    <a:moveTo>
                      <a:pt x="4267200" y="4419600"/>
                    </a:moveTo>
                    <a:lnTo>
                      <a:pt x="3352800" y="4419600"/>
                    </a:lnTo>
                    <a:lnTo>
                      <a:pt x="3352800" y="4267200"/>
                    </a:lnTo>
                    <a:lnTo>
                      <a:pt x="4267200" y="4267200"/>
                    </a:lnTo>
                    <a:lnTo>
                      <a:pt x="4267200" y="4419600"/>
                    </a:lnTo>
                    <a:close/>
                    <a:moveTo>
                      <a:pt x="4267200" y="4114800"/>
                    </a:moveTo>
                    <a:lnTo>
                      <a:pt x="3352800" y="4114800"/>
                    </a:lnTo>
                    <a:lnTo>
                      <a:pt x="3352800" y="3962400"/>
                    </a:lnTo>
                    <a:lnTo>
                      <a:pt x="4267200" y="3962400"/>
                    </a:lnTo>
                    <a:lnTo>
                      <a:pt x="4267200" y="4114800"/>
                    </a:lnTo>
                    <a:close/>
                    <a:moveTo>
                      <a:pt x="4267200" y="3810000"/>
                    </a:moveTo>
                    <a:lnTo>
                      <a:pt x="3352800" y="3810000"/>
                    </a:lnTo>
                    <a:lnTo>
                      <a:pt x="3352800" y="3657600"/>
                    </a:lnTo>
                    <a:lnTo>
                      <a:pt x="4191000" y="3657600"/>
                    </a:lnTo>
                    <a:lnTo>
                      <a:pt x="4267200" y="3657600"/>
                    </a:lnTo>
                    <a:lnTo>
                      <a:pt x="4267200" y="3810000"/>
                    </a:lnTo>
                    <a:close/>
                  </a:path>
                </a:pathLst>
              </a:custGeom>
              <a:grpFill/>
              <a:ln w="9525"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6062DFB1-0375-42CA-8394-460EBDF130D5}"/>
                  </a:ext>
                </a:extLst>
              </p:cNvPr>
              <p:cNvSpPr/>
              <p:nvPr/>
            </p:nvSpPr>
            <p:spPr>
              <a:xfrm>
                <a:off x="5943600" y="3886200"/>
                <a:ext cx="304800" cy="304800"/>
              </a:xfrm>
              <a:custGeom>
                <a:avLst/>
                <a:gdLst>
                  <a:gd name="connsiteX0" fmla="*/ 152400 w 304800"/>
                  <a:gd name="connsiteY0" fmla="*/ 0 h 304800"/>
                  <a:gd name="connsiteX1" fmla="*/ 0 w 304800"/>
                  <a:gd name="connsiteY1" fmla="*/ 152400 h 304800"/>
                  <a:gd name="connsiteX2" fmla="*/ 0 w 304800"/>
                  <a:gd name="connsiteY2" fmla="*/ 304800 h 304800"/>
                  <a:gd name="connsiteX3" fmla="*/ 304800 w 304800"/>
                  <a:gd name="connsiteY3" fmla="*/ 0 h 304800"/>
                  <a:gd name="connsiteX4" fmla="*/ 152400 w 304800"/>
                  <a:gd name="connsiteY4" fmla="*/ 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152400" y="0"/>
                    </a:moveTo>
                    <a:cubicBezTo>
                      <a:pt x="152400" y="84172"/>
                      <a:pt x="84172" y="152400"/>
                      <a:pt x="0" y="152400"/>
                    </a:cubicBezTo>
                    <a:lnTo>
                      <a:pt x="0" y="304800"/>
                    </a:lnTo>
                    <a:cubicBezTo>
                      <a:pt x="168335" y="304800"/>
                      <a:pt x="304800" y="168335"/>
                      <a:pt x="304800" y="0"/>
                    </a:cubicBezTo>
                    <a:lnTo>
                      <a:pt x="152400" y="0"/>
                    </a:lnTo>
                    <a:close/>
                  </a:path>
                </a:pathLst>
              </a:custGeom>
              <a:grpFill/>
              <a:ln w="9525"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836AB306-D201-402C-B9FD-531C90F36AE7}"/>
                  </a:ext>
                </a:extLst>
              </p:cNvPr>
              <p:cNvSpPr/>
              <p:nvPr/>
            </p:nvSpPr>
            <p:spPr>
              <a:xfrm>
                <a:off x="5638800" y="3581400"/>
                <a:ext cx="304800" cy="304800"/>
              </a:xfrm>
              <a:custGeom>
                <a:avLst/>
                <a:gdLst>
                  <a:gd name="connsiteX0" fmla="*/ 0 w 304800"/>
                  <a:gd name="connsiteY0" fmla="*/ 304800 h 304800"/>
                  <a:gd name="connsiteX1" fmla="*/ 152400 w 304800"/>
                  <a:gd name="connsiteY1" fmla="*/ 304800 h 304800"/>
                  <a:gd name="connsiteX2" fmla="*/ 304800 w 304800"/>
                  <a:gd name="connsiteY2" fmla="*/ 152400 h 304800"/>
                  <a:gd name="connsiteX3" fmla="*/ 304800 w 304800"/>
                  <a:gd name="connsiteY3" fmla="*/ 0 h 304800"/>
                  <a:gd name="connsiteX4" fmla="*/ 0 w 304800"/>
                  <a:gd name="connsiteY4" fmla="*/ 3048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0" y="304800"/>
                    </a:moveTo>
                    <a:lnTo>
                      <a:pt x="152400" y="304800"/>
                    </a:lnTo>
                    <a:cubicBezTo>
                      <a:pt x="152400" y="220628"/>
                      <a:pt x="220628" y="152400"/>
                      <a:pt x="304800" y="152400"/>
                    </a:cubicBezTo>
                    <a:lnTo>
                      <a:pt x="304800" y="0"/>
                    </a:lnTo>
                    <a:cubicBezTo>
                      <a:pt x="136465" y="0"/>
                      <a:pt x="0" y="136465"/>
                      <a:pt x="0" y="304800"/>
                    </a:cubicBezTo>
                    <a:close/>
                  </a:path>
                </a:pathLst>
              </a:custGeom>
              <a:grpFill/>
              <a:ln w="9525"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C030DB9D-1653-46D7-B4C6-F934D632B6A0}"/>
                  </a:ext>
                </a:extLst>
              </p:cNvPr>
              <p:cNvSpPr/>
              <p:nvPr/>
            </p:nvSpPr>
            <p:spPr>
              <a:xfrm>
                <a:off x="5702808" y="1283208"/>
                <a:ext cx="786383" cy="786383"/>
              </a:xfrm>
              <a:custGeom>
                <a:avLst/>
                <a:gdLst>
                  <a:gd name="connsiteX0" fmla="*/ 710184 w 786383"/>
                  <a:gd name="connsiteY0" fmla="*/ 316992 h 786383"/>
                  <a:gd name="connsiteX1" fmla="*/ 469392 w 786383"/>
                  <a:gd name="connsiteY1" fmla="*/ 76200 h 786383"/>
                  <a:gd name="connsiteX2" fmla="*/ 393192 w 786383"/>
                  <a:gd name="connsiteY2" fmla="*/ 0 h 786383"/>
                  <a:gd name="connsiteX3" fmla="*/ 316992 w 786383"/>
                  <a:gd name="connsiteY3" fmla="*/ 76200 h 786383"/>
                  <a:gd name="connsiteX4" fmla="*/ 76200 w 786383"/>
                  <a:gd name="connsiteY4" fmla="*/ 316992 h 786383"/>
                  <a:gd name="connsiteX5" fmla="*/ 0 w 786383"/>
                  <a:gd name="connsiteY5" fmla="*/ 393192 h 786383"/>
                  <a:gd name="connsiteX6" fmla="*/ 76200 w 786383"/>
                  <a:gd name="connsiteY6" fmla="*/ 469392 h 786383"/>
                  <a:gd name="connsiteX7" fmla="*/ 316992 w 786383"/>
                  <a:gd name="connsiteY7" fmla="*/ 710184 h 786383"/>
                  <a:gd name="connsiteX8" fmla="*/ 393192 w 786383"/>
                  <a:gd name="connsiteY8" fmla="*/ 786384 h 786383"/>
                  <a:gd name="connsiteX9" fmla="*/ 469392 w 786383"/>
                  <a:gd name="connsiteY9" fmla="*/ 710184 h 786383"/>
                  <a:gd name="connsiteX10" fmla="*/ 710184 w 786383"/>
                  <a:gd name="connsiteY10" fmla="*/ 469392 h 786383"/>
                  <a:gd name="connsiteX11" fmla="*/ 786384 w 786383"/>
                  <a:gd name="connsiteY11" fmla="*/ 393192 h 786383"/>
                  <a:gd name="connsiteX12" fmla="*/ 710184 w 786383"/>
                  <a:gd name="connsiteY12" fmla="*/ 316992 h 786383"/>
                  <a:gd name="connsiteX13" fmla="*/ 393192 w 786383"/>
                  <a:gd name="connsiteY13" fmla="*/ 502158 h 786383"/>
                  <a:gd name="connsiteX14" fmla="*/ 284226 w 786383"/>
                  <a:gd name="connsiteY14" fmla="*/ 393192 h 786383"/>
                  <a:gd name="connsiteX15" fmla="*/ 393192 w 786383"/>
                  <a:gd name="connsiteY15" fmla="*/ 284226 h 786383"/>
                  <a:gd name="connsiteX16" fmla="*/ 502158 w 786383"/>
                  <a:gd name="connsiteY16" fmla="*/ 393192 h 786383"/>
                  <a:gd name="connsiteX17" fmla="*/ 393192 w 786383"/>
                  <a:gd name="connsiteY17" fmla="*/ 502158 h 786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6383" h="786383">
                    <a:moveTo>
                      <a:pt x="710184" y="316992"/>
                    </a:moveTo>
                    <a:cubicBezTo>
                      <a:pt x="587007" y="295866"/>
                      <a:pt x="490518" y="199377"/>
                      <a:pt x="469392" y="76200"/>
                    </a:cubicBezTo>
                    <a:cubicBezTo>
                      <a:pt x="469392" y="34119"/>
                      <a:pt x="435273" y="0"/>
                      <a:pt x="393192" y="0"/>
                    </a:cubicBezTo>
                    <a:cubicBezTo>
                      <a:pt x="351111" y="0"/>
                      <a:pt x="316992" y="34119"/>
                      <a:pt x="316992" y="76200"/>
                    </a:cubicBezTo>
                    <a:cubicBezTo>
                      <a:pt x="295866" y="199377"/>
                      <a:pt x="199377" y="295866"/>
                      <a:pt x="76200" y="316992"/>
                    </a:cubicBezTo>
                    <a:cubicBezTo>
                      <a:pt x="34119" y="316992"/>
                      <a:pt x="0" y="351111"/>
                      <a:pt x="0" y="393192"/>
                    </a:cubicBezTo>
                    <a:cubicBezTo>
                      <a:pt x="0" y="435273"/>
                      <a:pt x="34119" y="469392"/>
                      <a:pt x="76200" y="469392"/>
                    </a:cubicBezTo>
                    <a:cubicBezTo>
                      <a:pt x="199377" y="490518"/>
                      <a:pt x="295866" y="587007"/>
                      <a:pt x="316992" y="710184"/>
                    </a:cubicBezTo>
                    <a:cubicBezTo>
                      <a:pt x="316992" y="752265"/>
                      <a:pt x="351111" y="786384"/>
                      <a:pt x="393192" y="786384"/>
                    </a:cubicBezTo>
                    <a:cubicBezTo>
                      <a:pt x="435273" y="786384"/>
                      <a:pt x="469392" y="752265"/>
                      <a:pt x="469392" y="710184"/>
                    </a:cubicBezTo>
                    <a:cubicBezTo>
                      <a:pt x="490518" y="587007"/>
                      <a:pt x="587007" y="490518"/>
                      <a:pt x="710184" y="469392"/>
                    </a:cubicBezTo>
                    <a:cubicBezTo>
                      <a:pt x="752265" y="469392"/>
                      <a:pt x="786384" y="435273"/>
                      <a:pt x="786384" y="393192"/>
                    </a:cubicBezTo>
                    <a:cubicBezTo>
                      <a:pt x="786384" y="351111"/>
                      <a:pt x="752265" y="316992"/>
                      <a:pt x="710184" y="316992"/>
                    </a:cubicBezTo>
                    <a:close/>
                    <a:moveTo>
                      <a:pt x="393192" y="502158"/>
                    </a:moveTo>
                    <a:cubicBezTo>
                      <a:pt x="363626" y="459648"/>
                      <a:pt x="326736" y="422758"/>
                      <a:pt x="284226" y="393192"/>
                    </a:cubicBezTo>
                    <a:cubicBezTo>
                      <a:pt x="326736" y="363626"/>
                      <a:pt x="363626" y="326736"/>
                      <a:pt x="393192" y="284226"/>
                    </a:cubicBezTo>
                    <a:cubicBezTo>
                      <a:pt x="422758" y="326736"/>
                      <a:pt x="459648" y="363626"/>
                      <a:pt x="502158" y="393192"/>
                    </a:cubicBezTo>
                    <a:cubicBezTo>
                      <a:pt x="459648" y="422758"/>
                      <a:pt x="422758" y="459648"/>
                      <a:pt x="393192" y="502158"/>
                    </a:cubicBezTo>
                    <a:close/>
                  </a:path>
                </a:pathLst>
              </a:custGeom>
              <a:grpFill/>
              <a:ln w="9525"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27799771-1C39-49B9-B711-3CE51B0C4081}"/>
                  </a:ext>
                </a:extLst>
              </p:cNvPr>
              <p:cNvSpPr/>
              <p:nvPr/>
            </p:nvSpPr>
            <p:spPr>
              <a:xfrm>
                <a:off x="2654808" y="2959608"/>
                <a:ext cx="786383" cy="786383"/>
              </a:xfrm>
              <a:custGeom>
                <a:avLst/>
                <a:gdLst>
                  <a:gd name="connsiteX0" fmla="*/ 710184 w 786383"/>
                  <a:gd name="connsiteY0" fmla="*/ 316992 h 786383"/>
                  <a:gd name="connsiteX1" fmla="*/ 469392 w 786383"/>
                  <a:gd name="connsiteY1" fmla="*/ 76200 h 786383"/>
                  <a:gd name="connsiteX2" fmla="*/ 393192 w 786383"/>
                  <a:gd name="connsiteY2" fmla="*/ 0 h 786383"/>
                  <a:gd name="connsiteX3" fmla="*/ 316992 w 786383"/>
                  <a:gd name="connsiteY3" fmla="*/ 76200 h 786383"/>
                  <a:gd name="connsiteX4" fmla="*/ 76200 w 786383"/>
                  <a:gd name="connsiteY4" fmla="*/ 316992 h 786383"/>
                  <a:gd name="connsiteX5" fmla="*/ 0 w 786383"/>
                  <a:gd name="connsiteY5" fmla="*/ 393192 h 786383"/>
                  <a:gd name="connsiteX6" fmla="*/ 76200 w 786383"/>
                  <a:gd name="connsiteY6" fmla="*/ 469392 h 786383"/>
                  <a:gd name="connsiteX7" fmla="*/ 316992 w 786383"/>
                  <a:gd name="connsiteY7" fmla="*/ 710184 h 786383"/>
                  <a:gd name="connsiteX8" fmla="*/ 393192 w 786383"/>
                  <a:gd name="connsiteY8" fmla="*/ 786384 h 786383"/>
                  <a:gd name="connsiteX9" fmla="*/ 469392 w 786383"/>
                  <a:gd name="connsiteY9" fmla="*/ 710184 h 786383"/>
                  <a:gd name="connsiteX10" fmla="*/ 710184 w 786383"/>
                  <a:gd name="connsiteY10" fmla="*/ 469392 h 786383"/>
                  <a:gd name="connsiteX11" fmla="*/ 786384 w 786383"/>
                  <a:gd name="connsiteY11" fmla="*/ 393192 h 786383"/>
                  <a:gd name="connsiteX12" fmla="*/ 710184 w 786383"/>
                  <a:gd name="connsiteY12" fmla="*/ 316992 h 786383"/>
                  <a:gd name="connsiteX13" fmla="*/ 393192 w 786383"/>
                  <a:gd name="connsiteY13" fmla="*/ 502158 h 786383"/>
                  <a:gd name="connsiteX14" fmla="*/ 284226 w 786383"/>
                  <a:gd name="connsiteY14" fmla="*/ 393192 h 786383"/>
                  <a:gd name="connsiteX15" fmla="*/ 393192 w 786383"/>
                  <a:gd name="connsiteY15" fmla="*/ 284226 h 786383"/>
                  <a:gd name="connsiteX16" fmla="*/ 502158 w 786383"/>
                  <a:gd name="connsiteY16" fmla="*/ 393192 h 786383"/>
                  <a:gd name="connsiteX17" fmla="*/ 393192 w 786383"/>
                  <a:gd name="connsiteY17" fmla="*/ 502158 h 786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6383" h="786383">
                    <a:moveTo>
                      <a:pt x="710184" y="316992"/>
                    </a:moveTo>
                    <a:cubicBezTo>
                      <a:pt x="587007" y="295866"/>
                      <a:pt x="490518" y="199377"/>
                      <a:pt x="469392" y="76200"/>
                    </a:cubicBezTo>
                    <a:cubicBezTo>
                      <a:pt x="469392" y="34119"/>
                      <a:pt x="435273" y="0"/>
                      <a:pt x="393192" y="0"/>
                    </a:cubicBezTo>
                    <a:cubicBezTo>
                      <a:pt x="351111" y="0"/>
                      <a:pt x="316992" y="34119"/>
                      <a:pt x="316992" y="76200"/>
                    </a:cubicBezTo>
                    <a:cubicBezTo>
                      <a:pt x="295866" y="199377"/>
                      <a:pt x="199377" y="295866"/>
                      <a:pt x="76200" y="316992"/>
                    </a:cubicBezTo>
                    <a:cubicBezTo>
                      <a:pt x="34119" y="316992"/>
                      <a:pt x="0" y="351111"/>
                      <a:pt x="0" y="393192"/>
                    </a:cubicBezTo>
                    <a:cubicBezTo>
                      <a:pt x="0" y="435273"/>
                      <a:pt x="34119" y="469392"/>
                      <a:pt x="76200" y="469392"/>
                    </a:cubicBezTo>
                    <a:cubicBezTo>
                      <a:pt x="199377" y="490518"/>
                      <a:pt x="295866" y="587007"/>
                      <a:pt x="316992" y="710184"/>
                    </a:cubicBezTo>
                    <a:cubicBezTo>
                      <a:pt x="316992" y="752265"/>
                      <a:pt x="351111" y="786384"/>
                      <a:pt x="393192" y="786384"/>
                    </a:cubicBezTo>
                    <a:cubicBezTo>
                      <a:pt x="435273" y="786384"/>
                      <a:pt x="469392" y="752265"/>
                      <a:pt x="469392" y="710184"/>
                    </a:cubicBezTo>
                    <a:cubicBezTo>
                      <a:pt x="490518" y="587007"/>
                      <a:pt x="587007" y="490518"/>
                      <a:pt x="710184" y="469392"/>
                    </a:cubicBezTo>
                    <a:cubicBezTo>
                      <a:pt x="752265" y="469392"/>
                      <a:pt x="786384" y="435273"/>
                      <a:pt x="786384" y="393192"/>
                    </a:cubicBezTo>
                    <a:cubicBezTo>
                      <a:pt x="786384" y="351111"/>
                      <a:pt x="752265" y="316992"/>
                      <a:pt x="710184" y="316992"/>
                    </a:cubicBezTo>
                    <a:close/>
                    <a:moveTo>
                      <a:pt x="393192" y="502158"/>
                    </a:moveTo>
                    <a:cubicBezTo>
                      <a:pt x="363626" y="459648"/>
                      <a:pt x="326736" y="422758"/>
                      <a:pt x="284226" y="393192"/>
                    </a:cubicBezTo>
                    <a:cubicBezTo>
                      <a:pt x="326736" y="363626"/>
                      <a:pt x="363626" y="326736"/>
                      <a:pt x="393192" y="284226"/>
                    </a:cubicBezTo>
                    <a:cubicBezTo>
                      <a:pt x="422758" y="326736"/>
                      <a:pt x="459648" y="363626"/>
                      <a:pt x="502158" y="393192"/>
                    </a:cubicBezTo>
                    <a:cubicBezTo>
                      <a:pt x="459648" y="422758"/>
                      <a:pt x="422758" y="459648"/>
                      <a:pt x="393192" y="502158"/>
                    </a:cubicBezTo>
                    <a:close/>
                  </a:path>
                </a:pathLst>
              </a:custGeom>
              <a:grpFill/>
              <a:ln w="9525"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DA5409EB-1B4A-427D-8A89-DA27B51FA868}"/>
                  </a:ext>
                </a:extLst>
              </p:cNvPr>
              <p:cNvSpPr/>
              <p:nvPr/>
            </p:nvSpPr>
            <p:spPr>
              <a:xfrm>
                <a:off x="6248400" y="2743200"/>
                <a:ext cx="609600" cy="609600"/>
              </a:xfrm>
              <a:custGeom>
                <a:avLst/>
                <a:gdLst>
                  <a:gd name="connsiteX0" fmla="*/ 381000 w 609600"/>
                  <a:gd name="connsiteY0" fmla="*/ 228600 h 609600"/>
                  <a:gd name="connsiteX1" fmla="*/ 381000 w 609600"/>
                  <a:gd name="connsiteY1" fmla="*/ 0 h 609600"/>
                  <a:gd name="connsiteX2" fmla="*/ 228600 w 609600"/>
                  <a:gd name="connsiteY2" fmla="*/ 0 h 609600"/>
                  <a:gd name="connsiteX3" fmla="*/ 228600 w 609600"/>
                  <a:gd name="connsiteY3" fmla="*/ 228600 h 609600"/>
                  <a:gd name="connsiteX4" fmla="*/ 0 w 609600"/>
                  <a:gd name="connsiteY4" fmla="*/ 228600 h 609600"/>
                  <a:gd name="connsiteX5" fmla="*/ 0 w 609600"/>
                  <a:gd name="connsiteY5" fmla="*/ 381000 h 609600"/>
                  <a:gd name="connsiteX6" fmla="*/ 228600 w 609600"/>
                  <a:gd name="connsiteY6" fmla="*/ 381000 h 609600"/>
                  <a:gd name="connsiteX7" fmla="*/ 228600 w 609600"/>
                  <a:gd name="connsiteY7" fmla="*/ 609600 h 609600"/>
                  <a:gd name="connsiteX8" fmla="*/ 381000 w 609600"/>
                  <a:gd name="connsiteY8" fmla="*/ 609600 h 609600"/>
                  <a:gd name="connsiteX9" fmla="*/ 381000 w 609600"/>
                  <a:gd name="connsiteY9" fmla="*/ 381000 h 609600"/>
                  <a:gd name="connsiteX10" fmla="*/ 609600 w 609600"/>
                  <a:gd name="connsiteY10" fmla="*/ 381000 h 609600"/>
                  <a:gd name="connsiteX11" fmla="*/ 609600 w 609600"/>
                  <a:gd name="connsiteY11" fmla="*/ 22860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 h="609600">
                    <a:moveTo>
                      <a:pt x="381000" y="228600"/>
                    </a:moveTo>
                    <a:lnTo>
                      <a:pt x="381000" y="0"/>
                    </a:lnTo>
                    <a:lnTo>
                      <a:pt x="228600" y="0"/>
                    </a:lnTo>
                    <a:lnTo>
                      <a:pt x="228600" y="228600"/>
                    </a:lnTo>
                    <a:lnTo>
                      <a:pt x="0" y="228600"/>
                    </a:lnTo>
                    <a:lnTo>
                      <a:pt x="0" y="381000"/>
                    </a:lnTo>
                    <a:lnTo>
                      <a:pt x="228600" y="381000"/>
                    </a:lnTo>
                    <a:lnTo>
                      <a:pt x="228600" y="609600"/>
                    </a:lnTo>
                    <a:lnTo>
                      <a:pt x="381000" y="609600"/>
                    </a:lnTo>
                    <a:lnTo>
                      <a:pt x="381000" y="381000"/>
                    </a:lnTo>
                    <a:lnTo>
                      <a:pt x="609600" y="381000"/>
                    </a:lnTo>
                    <a:lnTo>
                      <a:pt x="609600" y="228600"/>
                    </a:lnTo>
                    <a:close/>
                  </a:path>
                </a:pathLst>
              </a:custGeom>
              <a:grpFill/>
              <a:ln w="9525" cap="flat">
                <a:noFill/>
                <a:prstDash val="solid"/>
                <a:miter/>
              </a:ln>
            </p:spPr>
            <p:txBody>
              <a:bodyPr rtlCol="0" anchor="ctr"/>
              <a:lstStyle/>
              <a:p>
                <a:endParaRPr lang="en-GB"/>
              </a:p>
            </p:txBody>
          </p:sp>
          <p:sp>
            <p:nvSpPr>
              <p:cNvPr id="89" name="Freeform: Shape 88">
                <a:extLst>
                  <a:ext uri="{FF2B5EF4-FFF2-40B4-BE49-F238E27FC236}">
                    <a16:creationId xmlns:a16="http://schemas.microsoft.com/office/drawing/2014/main" id="{0A8A7089-6B6A-4DD7-8446-52C2B7B9FF64}"/>
                  </a:ext>
                </a:extLst>
              </p:cNvPr>
              <p:cNvSpPr/>
              <p:nvPr/>
            </p:nvSpPr>
            <p:spPr>
              <a:xfrm>
                <a:off x="3352800" y="2438400"/>
                <a:ext cx="457200" cy="533400"/>
              </a:xfrm>
              <a:custGeom>
                <a:avLst/>
                <a:gdLst>
                  <a:gd name="connsiteX0" fmla="*/ 152400 w 457200"/>
                  <a:gd name="connsiteY0" fmla="*/ 76200 h 533400"/>
                  <a:gd name="connsiteX1" fmla="*/ 152400 w 457200"/>
                  <a:gd name="connsiteY1" fmla="*/ 0 h 533400"/>
                  <a:gd name="connsiteX2" fmla="*/ 0 w 457200"/>
                  <a:gd name="connsiteY2" fmla="*/ 0 h 533400"/>
                  <a:gd name="connsiteX3" fmla="*/ 0 w 457200"/>
                  <a:gd name="connsiteY3" fmla="*/ 76200 h 533400"/>
                  <a:gd name="connsiteX4" fmla="*/ 457200 w 457200"/>
                  <a:gd name="connsiteY4" fmla="*/ 533400 h 533400"/>
                  <a:gd name="connsiteX5" fmla="*/ 457200 w 457200"/>
                  <a:gd name="connsiteY5" fmla="*/ 381000 h 533400"/>
                  <a:gd name="connsiteX6" fmla="*/ 152400 w 457200"/>
                  <a:gd name="connsiteY6" fmla="*/ 762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533400">
                    <a:moveTo>
                      <a:pt x="152400" y="76200"/>
                    </a:moveTo>
                    <a:lnTo>
                      <a:pt x="152400" y="0"/>
                    </a:lnTo>
                    <a:lnTo>
                      <a:pt x="0" y="0"/>
                    </a:lnTo>
                    <a:lnTo>
                      <a:pt x="0" y="76200"/>
                    </a:lnTo>
                    <a:cubicBezTo>
                      <a:pt x="0" y="328708"/>
                      <a:pt x="204692" y="533400"/>
                      <a:pt x="457200" y="533400"/>
                    </a:cubicBezTo>
                    <a:lnTo>
                      <a:pt x="457200" y="381000"/>
                    </a:lnTo>
                    <a:cubicBezTo>
                      <a:pt x="288865" y="381000"/>
                      <a:pt x="152400" y="244535"/>
                      <a:pt x="152400" y="76200"/>
                    </a:cubicBezTo>
                    <a:close/>
                  </a:path>
                </a:pathLst>
              </a:custGeom>
              <a:grpFill/>
              <a:ln w="952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286993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51445-F29D-4078-B94C-2EB317BCA992}"/>
              </a:ext>
            </a:extLst>
          </p:cNvPr>
          <p:cNvSpPr>
            <a:spLocks noGrp="1"/>
          </p:cNvSpPr>
          <p:nvPr>
            <p:ph type="title"/>
          </p:nvPr>
        </p:nvSpPr>
        <p:spPr/>
        <p:txBody>
          <a:bodyPr/>
          <a:lstStyle/>
          <a:p>
            <a:r>
              <a:rPr lang="en-US" dirty="0"/>
              <a:t>Investment Manager Selection</a:t>
            </a:r>
            <a:endParaRPr lang="en-GB" dirty="0"/>
          </a:p>
        </p:txBody>
      </p:sp>
      <p:sp>
        <p:nvSpPr>
          <p:cNvPr id="3" name="Text Placeholder 2">
            <a:extLst>
              <a:ext uri="{FF2B5EF4-FFF2-40B4-BE49-F238E27FC236}">
                <a16:creationId xmlns:a16="http://schemas.microsoft.com/office/drawing/2014/main" id="{F8ECCEA9-CF92-409B-A169-04D3108C3E3D}"/>
              </a:ext>
            </a:extLst>
          </p:cNvPr>
          <p:cNvSpPr>
            <a:spLocks noGrp="1"/>
          </p:cNvSpPr>
          <p:nvPr>
            <p:ph type="body" sz="quarter" idx="11"/>
          </p:nvPr>
        </p:nvSpPr>
        <p:spPr/>
        <p:txBody>
          <a:bodyPr/>
          <a:lstStyle/>
          <a:p>
            <a:r>
              <a:rPr lang="en-US" dirty="0"/>
              <a:t>Due Diligence &amp; Oversight</a:t>
            </a:r>
          </a:p>
        </p:txBody>
      </p:sp>
      <p:sp>
        <p:nvSpPr>
          <p:cNvPr id="6" name="TextBox 5">
            <a:extLst>
              <a:ext uri="{FF2B5EF4-FFF2-40B4-BE49-F238E27FC236}">
                <a16:creationId xmlns:a16="http://schemas.microsoft.com/office/drawing/2014/main" id="{14AB7AEA-D531-467B-B531-5A23E7C81B29}"/>
              </a:ext>
            </a:extLst>
          </p:cNvPr>
          <p:cNvSpPr txBox="1"/>
          <p:nvPr/>
        </p:nvSpPr>
        <p:spPr>
          <a:xfrm>
            <a:off x="1772452" y="1484667"/>
            <a:ext cx="4389420" cy="1038746"/>
          </a:xfrm>
          <a:prstGeom prst="rect">
            <a:avLst/>
          </a:prstGeom>
        </p:spPr>
        <p:txBody>
          <a:bodyPr wrap="square" lIns="0" tIns="0" rIns="0" bIns="0" rtlCol="0" anchor="ctr" anchorCtr="0">
            <a:spAutoFit/>
          </a:bodyPr>
          <a:lstStyle/>
          <a:p>
            <a:pPr marL="171450" lvl="1" indent="-171450">
              <a:spcBef>
                <a:spcPts val="300"/>
              </a:spcBef>
              <a:buFont typeface="Arial" panose="020B0604020202020204" pitchFamily="34" charset="0"/>
              <a:buChar char="•"/>
            </a:pPr>
            <a:r>
              <a:rPr lang="en-US" sz="1000" dirty="0">
                <a:solidFill>
                  <a:srgbClr val="414E5D"/>
                </a:solidFill>
              </a:rPr>
              <a:t>Proprietary quantitative screening of manager databases (25,897 funds and 9,488 SMAs)</a:t>
            </a:r>
          </a:p>
          <a:p>
            <a:pPr marL="171450" lvl="1" indent="-171450">
              <a:spcBef>
                <a:spcPts val="300"/>
              </a:spcBef>
              <a:buFont typeface="Arial" panose="020B0604020202020204" pitchFamily="34" charset="0"/>
              <a:buChar char="•"/>
            </a:pPr>
            <a:r>
              <a:rPr lang="en-US" sz="1000" dirty="0">
                <a:solidFill>
                  <a:srgbClr val="414E5D"/>
                </a:solidFill>
              </a:rPr>
              <a:t>Quantitative factors – peer group relative performance and risk metrics, cost, assets, manager tenure</a:t>
            </a:r>
          </a:p>
          <a:p>
            <a:pPr marL="171450" lvl="1" indent="-171450">
              <a:spcBef>
                <a:spcPts val="300"/>
              </a:spcBef>
              <a:buFont typeface="Arial" panose="020B0604020202020204" pitchFamily="34" charset="0"/>
              <a:buChar char="•"/>
            </a:pPr>
            <a:r>
              <a:rPr lang="en-US" sz="1000" dirty="0">
                <a:solidFill>
                  <a:srgbClr val="414E5D"/>
                </a:solidFill>
              </a:rPr>
              <a:t>Industry contacts and manager visits</a:t>
            </a:r>
          </a:p>
          <a:p>
            <a:pPr marL="171450" lvl="1" indent="-171450">
              <a:spcBef>
                <a:spcPts val="300"/>
              </a:spcBef>
              <a:buFont typeface="Arial" panose="020B0604020202020204" pitchFamily="34" charset="0"/>
              <a:buChar char="•"/>
            </a:pPr>
            <a:r>
              <a:rPr lang="en-US" sz="1000" dirty="0">
                <a:solidFill>
                  <a:srgbClr val="414E5D"/>
                </a:solidFill>
              </a:rPr>
              <a:t>Investment strategy vehicle structure and access </a:t>
            </a:r>
          </a:p>
        </p:txBody>
      </p:sp>
      <p:cxnSp>
        <p:nvCxnSpPr>
          <p:cNvPr id="7" name="Straight Connector 6">
            <a:extLst>
              <a:ext uri="{FF2B5EF4-FFF2-40B4-BE49-F238E27FC236}">
                <a16:creationId xmlns:a16="http://schemas.microsoft.com/office/drawing/2014/main" id="{89089273-9808-4E9A-BA65-E995AABDD057}"/>
              </a:ext>
            </a:extLst>
          </p:cNvPr>
          <p:cNvCxnSpPr>
            <a:cxnSpLocks/>
          </p:cNvCxnSpPr>
          <p:nvPr/>
        </p:nvCxnSpPr>
        <p:spPr>
          <a:xfrm>
            <a:off x="1552573" y="2652811"/>
            <a:ext cx="724852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C4AC829-50F9-4E7E-B733-FF9BFB2816B6}"/>
              </a:ext>
            </a:extLst>
          </p:cNvPr>
          <p:cNvCxnSpPr>
            <a:cxnSpLocks/>
          </p:cNvCxnSpPr>
          <p:nvPr/>
        </p:nvCxnSpPr>
        <p:spPr>
          <a:xfrm>
            <a:off x="1552573" y="3755429"/>
            <a:ext cx="724852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023942E-DE5E-4D73-A9F9-E167775FD3F8}"/>
              </a:ext>
            </a:extLst>
          </p:cNvPr>
          <p:cNvCxnSpPr>
            <a:cxnSpLocks/>
          </p:cNvCxnSpPr>
          <p:nvPr/>
        </p:nvCxnSpPr>
        <p:spPr>
          <a:xfrm>
            <a:off x="1552573" y="4858046"/>
            <a:ext cx="724852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A32635B-017D-4064-B28C-F7A288BB45BE}"/>
              </a:ext>
            </a:extLst>
          </p:cNvPr>
          <p:cNvSpPr txBox="1"/>
          <p:nvPr/>
        </p:nvSpPr>
        <p:spPr>
          <a:xfrm>
            <a:off x="1772452" y="2838635"/>
            <a:ext cx="4389420" cy="730969"/>
          </a:xfrm>
          <a:prstGeom prst="rect">
            <a:avLst/>
          </a:prstGeom>
        </p:spPr>
        <p:txBody>
          <a:bodyPr wrap="square" lIns="0" tIns="0" rIns="0" bIns="0" rtlCol="0" anchor="ctr" anchorCtr="0">
            <a:spAutoFit/>
          </a:bodyPr>
          <a:lstStyle/>
          <a:p>
            <a:pPr marL="171450" lvl="1" indent="-171450">
              <a:spcBef>
                <a:spcPts val="300"/>
              </a:spcBef>
              <a:buFont typeface="Arial" panose="020B0604020202020204" pitchFamily="34" charset="0"/>
              <a:buChar char="•"/>
            </a:pPr>
            <a:r>
              <a:rPr lang="en-US" sz="1000" dirty="0">
                <a:solidFill>
                  <a:schemeClr val="tx2"/>
                </a:solidFill>
              </a:rPr>
              <a:t> The people, philosophy, and processes behind the numbers</a:t>
            </a:r>
          </a:p>
          <a:p>
            <a:pPr marL="171450" lvl="1" indent="-171450">
              <a:spcBef>
                <a:spcPts val="300"/>
              </a:spcBef>
              <a:buFont typeface="Arial" panose="020B0604020202020204" pitchFamily="34" charset="0"/>
              <a:buChar char="•"/>
            </a:pPr>
            <a:r>
              <a:rPr lang="en-US" sz="1000" dirty="0">
                <a:solidFill>
                  <a:schemeClr val="tx2"/>
                </a:solidFill>
              </a:rPr>
              <a:t> Potential repeatability of investment process over time</a:t>
            </a:r>
          </a:p>
          <a:p>
            <a:pPr marL="171450" lvl="1" indent="-171450">
              <a:spcBef>
                <a:spcPts val="300"/>
              </a:spcBef>
              <a:buFont typeface="Arial" panose="020B0604020202020204" pitchFamily="34" charset="0"/>
              <a:buChar char="•"/>
            </a:pPr>
            <a:r>
              <a:rPr lang="en-US" sz="1000" dirty="0">
                <a:solidFill>
                  <a:schemeClr val="tx2"/>
                </a:solidFill>
              </a:rPr>
              <a:t> Seeks consistency of performance through changing market environments</a:t>
            </a:r>
          </a:p>
          <a:p>
            <a:pPr marL="171450" lvl="1" indent="-171450">
              <a:spcBef>
                <a:spcPts val="300"/>
              </a:spcBef>
              <a:buFont typeface="Arial" panose="020B0604020202020204" pitchFamily="34" charset="0"/>
              <a:buChar char="•"/>
            </a:pPr>
            <a:r>
              <a:rPr lang="en-US" sz="1000" dirty="0">
                <a:solidFill>
                  <a:schemeClr val="tx2"/>
                </a:solidFill>
              </a:rPr>
              <a:t> Depth of team, longevity at firm, team cohesiveness</a:t>
            </a:r>
          </a:p>
        </p:txBody>
      </p:sp>
      <p:sp>
        <p:nvSpPr>
          <p:cNvPr id="27" name="TextBox 26">
            <a:extLst>
              <a:ext uri="{FF2B5EF4-FFF2-40B4-BE49-F238E27FC236}">
                <a16:creationId xmlns:a16="http://schemas.microsoft.com/office/drawing/2014/main" id="{9BE49E5F-5542-413E-8BE0-4E03217EAA1B}"/>
              </a:ext>
            </a:extLst>
          </p:cNvPr>
          <p:cNvSpPr txBox="1"/>
          <p:nvPr/>
        </p:nvSpPr>
        <p:spPr>
          <a:xfrm>
            <a:off x="1772452" y="4037433"/>
            <a:ext cx="4389420" cy="538609"/>
          </a:xfrm>
          <a:prstGeom prst="rect">
            <a:avLst/>
          </a:prstGeom>
        </p:spPr>
        <p:txBody>
          <a:bodyPr wrap="square" lIns="0" tIns="0" rIns="0" bIns="0" rtlCol="0" anchor="ctr" anchorCtr="0">
            <a:spAutoFit/>
          </a:bodyPr>
          <a:lstStyle/>
          <a:p>
            <a:pPr marL="171450" lvl="1" indent="-171450">
              <a:spcBef>
                <a:spcPts val="300"/>
              </a:spcBef>
              <a:buFont typeface="Arial" panose="020B0604020202020204" pitchFamily="34" charset="0"/>
              <a:buChar char="•"/>
            </a:pPr>
            <a:r>
              <a:rPr lang="en-US" sz="1000" dirty="0">
                <a:solidFill>
                  <a:schemeClr val="tx2"/>
                </a:solidFill>
              </a:rPr>
              <a:t>198 Equity Strategies </a:t>
            </a:r>
          </a:p>
          <a:p>
            <a:pPr marL="171450" lvl="1" indent="-171450">
              <a:spcBef>
                <a:spcPts val="300"/>
              </a:spcBef>
              <a:buFont typeface="Arial" panose="020B0604020202020204" pitchFamily="34" charset="0"/>
              <a:buChar char="•"/>
            </a:pPr>
            <a:r>
              <a:rPr lang="en-US" sz="1000" dirty="0">
                <a:solidFill>
                  <a:schemeClr val="tx2"/>
                </a:solidFill>
              </a:rPr>
              <a:t>90 Fixed Income Strategies</a:t>
            </a:r>
          </a:p>
          <a:p>
            <a:pPr marL="171450" lvl="1" indent="-171450">
              <a:spcBef>
                <a:spcPts val="300"/>
              </a:spcBef>
              <a:buFont typeface="Arial" panose="020B0604020202020204" pitchFamily="34" charset="0"/>
              <a:buChar char="•"/>
            </a:pPr>
            <a:r>
              <a:rPr lang="en-US" sz="1000" dirty="0">
                <a:solidFill>
                  <a:schemeClr val="tx2"/>
                </a:solidFill>
              </a:rPr>
              <a:t>29 Diversifier Strategies </a:t>
            </a:r>
          </a:p>
        </p:txBody>
      </p:sp>
      <p:sp>
        <p:nvSpPr>
          <p:cNvPr id="28" name="TextBox 27">
            <a:extLst>
              <a:ext uri="{FF2B5EF4-FFF2-40B4-BE49-F238E27FC236}">
                <a16:creationId xmlns:a16="http://schemas.microsoft.com/office/drawing/2014/main" id="{A54E5F7F-36A8-49F1-B713-7E3D81090E26}"/>
              </a:ext>
            </a:extLst>
          </p:cNvPr>
          <p:cNvSpPr txBox="1"/>
          <p:nvPr/>
        </p:nvSpPr>
        <p:spPr>
          <a:xfrm>
            <a:off x="1772452" y="5036219"/>
            <a:ext cx="4389420" cy="884858"/>
          </a:xfrm>
          <a:prstGeom prst="rect">
            <a:avLst/>
          </a:prstGeom>
        </p:spPr>
        <p:txBody>
          <a:bodyPr wrap="square" lIns="0" tIns="0" rIns="0" bIns="0" rtlCol="0" anchor="ctr" anchorCtr="0">
            <a:spAutoFit/>
          </a:bodyPr>
          <a:lstStyle/>
          <a:p>
            <a:pPr marL="171450" lvl="1" indent="-171450">
              <a:spcBef>
                <a:spcPts val="300"/>
              </a:spcBef>
              <a:buFont typeface="Arial" panose="020B0604020202020204" pitchFamily="34" charset="0"/>
              <a:buChar char="•"/>
            </a:pPr>
            <a:r>
              <a:rPr lang="en-US" sz="1000" dirty="0">
                <a:solidFill>
                  <a:schemeClr val="tx2"/>
                </a:solidFill>
              </a:rPr>
              <a:t> Selected Managers reviewed quarterly</a:t>
            </a:r>
          </a:p>
          <a:p>
            <a:pPr marL="171450" lvl="1" indent="-171450">
              <a:spcBef>
                <a:spcPts val="300"/>
              </a:spcBef>
              <a:buFont typeface="Arial" panose="020B0604020202020204" pitchFamily="34" charset="0"/>
              <a:buChar char="•"/>
            </a:pPr>
            <a:r>
              <a:rPr lang="en-US" sz="1000" dirty="0">
                <a:solidFill>
                  <a:schemeClr val="tx2"/>
                </a:solidFill>
              </a:rPr>
              <a:t> Site visits conducted every 18 months</a:t>
            </a:r>
          </a:p>
          <a:p>
            <a:pPr marL="171450" lvl="1" indent="-171450">
              <a:spcBef>
                <a:spcPts val="300"/>
              </a:spcBef>
              <a:buFont typeface="Arial" panose="020B0604020202020204" pitchFamily="34" charset="0"/>
              <a:buChar char="•"/>
            </a:pPr>
            <a:r>
              <a:rPr lang="en-US" sz="1000" dirty="0">
                <a:solidFill>
                  <a:schemeClr val="tx2"/>
                </a:solidFill>
              </a:rPr>
              <a:t> Performance update – quarterly review against peer and benchmarks</a:t>
            </a:r>
          </a:p>
          <a:p>
            <a:pPr marL="171450" lvl="1" indent="-171450">
              <a:spcBef>
                <a:spcPts val="300"/>
              </a:spcBef>
              <a:buFont typeface="Arial" panose="020B0604020202020204" pitchFamily="34" charset="0"/>
              <a:buChar char="•"/>
            </a:pPr>
            <a:r>
              <a:rPr lang="en-US" sz="1000" dirty="0">
                <a:solidFill>
                  <a:schemeClr val="tx2"/>
                </a:solidFill>
              </a:rPr>
              <a:t> Personnel/Firm updates – any changes to the firm (e.g. large asset changes, personnel changes, new products)</a:t>
            </a:r>
          </a:p>
        </p:txBody>
      </p:sp>
      <p:sp>
        <p:nvSpPr>
          <p:cNvPr id="39" name="Rectangle 38">
            <a:extLst>
              <a:ext uri="{FF2B5EF4-FFF2-40B4-BE49-F238E27FC236}">
                <a16:creationId xmlns:a16="http://schemas.microsoft.com/office/drawing/2014/main" id="{C1C2022C-151E-41AA-92B6-EE1AA85DE4EE}"/>
              </a:ext>
            </a:extLst>
          </p:cNvPr>
          <p:cNvSpPr/>
          <p:nvPr/>
        </p:nvSpPr>
        <p:spPr>
          <a:xfrm>
            <a:off x="6381750" y="3843373"/>
            <a:ext cx="2419351" cy="926728"/>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nchorCtr="0"/>
          <a:lstStyle/>
          <a:p>
            <a:pPr>
              <a:spcAft>
                <a:spcPts val="600"/>
              </a:spcAft>
              <a:defRPr/>
            </a:pPr>
            <a:r>
              <a:rPr lang="en-US" sz="1000" b="1" dirty="0">
                <a:solidFill>
                  <a:srgbClr val="414E5D"/>
                </a:solidFill>
              </a:rPr>
              <a:t>APPROVED MANAGERS SELECTED</a:t>
            </a:r>
          </a:p>
          <a:p>
            <a:pPr marL="173736" lvl="1" indent="-173736">
              <a:spcBef>
                <a:spcPts val="300"/>
              </a:spcBef>
              <a:buFont typeface="Arial" panose="020B0604020202020204" pitchFamily="34" charset="0"/>
              <a:buChar char="•"/>
              <a:defRPr/>
            </a:pPr>
            <a:r>
              <a:rPr lang="en-US" sz="900" dirty="0">
                <a:solidFill>
                  <a:schemeClr val="tx2"/>
                </a:solidFill>
              </a:rPr>
              <a:t>Equity: 198</a:t>
            </a:r>
          </a:p>
          <a:p>
            <a:pPr marL="173736" lvl="1" indent="-173736">
              <a:spcBef>
                <a:spcPts val="300"/>
              </a:spcBef>
              <a:buFont typeface="Arial" panose="020B0604020202020204" pitchFamily="34" charset="0"/>
              <a:buChar char="•"/>
              <a:defRPr/>
            </a:pPr>
            <a:r>
              <a:rPr lang="en-US" sz="900" dirty="0">
                <a:solidFill>
                  <a:schemeClr val="tx2"/>
                </a:solidFill>
              </a:rPr>
              <a:t>Fixed Income: 90</a:t>
            </a:r>
          </a:p>
          <a:p>
            <a:pPr marL="173736" lvl="1" indent="-173736">
              <a:spcBef>
                <a:spcPts val="300"/>
              </a:spcBef>
              <a:buFont typeface="Arial" panose="020B0604020202020204" pitchFamily="34" charset="0"/>
              <a:buChar char="•"/>
              <a:defRPr/>
            </a:pPr>
            <a:r>
              <a:rPr lang="en-US" sz="900" dirty="0">
                <a:solidFill>
                  <a:schemeClr val="tx2"/>
                </a:solidFill>
              </a:rPr>
              <a:t>Diversifiers: 29</a:t>
            </a:r>
          </a:p>
        </p:txBody>
      </p:sp>
      <p:grpSp>
        <p:nvGrpSpPr>
          <p:cNvPr id="58" name="Group 57">
            <a:extLst>
              <a:ext uri="{FF2B5EF4-FFF2-40B4-BE49-F238E27FC236}">
                <a16:creationId xmlns:a16="http://schemas.microsoft.com/office/drawing/2014/main" id="{E604345A-BBD7-48DA-9DAC-C380E30D14D4}"/>
              </a:ext>
            </a:extLst>
          </p:cNvPr>
          <p:cNvGrpSpPr/>
          <p:nvPr/>
        </p:nvGrpSpPr>
        <p:grpSpPr>
          <a:xfrm>
            <a:off x="6381750" y="1544593"/>
            <a:ext cx="2419351" cy="926728"/>
            <a:chOff x="6381750" y="1333501"/>
            <a:chExt cx="2419351" cy="926728"/>
          </a:xfrm>
        </p:grpSpPr>
        <p:sp>
          <p:nvSpPr>
            <p:cNvPr id="29" name="Rectangle 28">
              <a:extLst>
                <a:ext uri="{FF2B5EF4-FFF2-40B4-BE49-F238E27FC236}">
                  <a16:creationId xmlns:a16="http://schemas.microsoft.com/office/drawing/2014/main" id="{F9D49610-95BA-4529-8446-DFC43B0539BB}"/>
                </a:ext>
              </a:extLst>
            </p:cNvPr>
            <p:cNvSpPr/>
            <p:nvPr/>
          </p:nvSpPr>
          <p:spPr>
            <a:xfrm>
              <a:off x="6381750" y="1333501"/>
              <a:ext cx="2419351" cy="926728"/>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nchorCtr="0"/>
            <a:lstStyle/>
            <a:p>
              <a:pPr>
                <a:spcAft>
                  <a:spcPts val="600"/>
                </a:spcAft>
                <a:defRPr/>
              </a:pPr>
              <a:r>
                <a:rPr lang="en-US" sz="1000" b="1" dirty="0">
                  <a:solidFill>
                    <a:srgbClr val="414E5D"/>
                  </a:solidFill>
                </a:rPr>
                <a:t>OVERALL VIEWED UNIVERSE</a:t>
              </a:r>
            </a:p>
            <a:p>
              <a:pPr marL="173736" lvl="1" indent="-173736">
                <a:spcBef>
                  <a:spcPts val="300"/>
                </a:spcBef>
                <a:buFont typeface="Arial" panose="020B0604020202020204" pitchFamily="34" charset="0"/>
                <a:buChar char="•"/>
                <a:defRPr/>
              </a:pPr>
              <a:r>
                <a:rPr lang="en-US" sz="900" dirty="0">
                  <a:solidFill>
                    <a:schemeClr val="tx2"/>
                  </a:solidFill>
                </a:rPr>
                <a:t>Equity:  17,097</a:t>
              </a:r>
            </a:p>
            <a:p>
              <a:pPr marL="173736" lvl="1" indent="-173736">
                <a:spcBef>
                  <a:spcPts val="300"/>
                </a:spcBef>
                <a:buFont typeface="Arial" panose="020B0604020202020204" pitchFamily="34" charset="0"/>
                <a:buChar char="•"/>
                <a:defRPr/>
              </a:pPr>
              <a:r>
                <a:rPr lang="en-US" sz="900" dirty="0">
                  <a:solidFill>
                    <a:schemeClr val="tx2"/>
                  </a:solidFill>
                </a:rPr>
                <a:t>Fixed Income: 8,757</a:t>
              </a:r>
            </a:p>
            <a:p>
              <a:pPr marL="173736" lvl="1" indent="-173736">
                <a:spcBef>
                  <a:spcPts val="300"/>
                </a:spcBef>
                <a:buFont typeface="Arial" panose="020B0604020202020204" pitchFamily="34" charset="0"/>
                <a:buChar char="•"/>
                <a:defRPr/>
              </a:pPr>
              <a:r>
                <a:rPr lang="en-US" sz="900" dirty="0">
                  <a:solidFill>
                    <a:schemeClr val="tx2"/>
                  </a:solidFill>
                </a:rPr>
                <a:t>Diversifiers:  1,713</a:t>
              </a:r>
            </a:p>
          </p:txBody>
        </p:sp>
        <p:cxnSp>
          <p:nvCxnSpPr>
            <p:cNvPr id="32" name="Straight Connector 31">
              <a:extLst>
                <a:ext uri="{FF2B5EF4-FFF2-40B4-BE49-F238E27FC236}">
                  <a16:creationId xmlns:a16="http://schemas.microsoft.com/office/drawing/2014/main" id="{3315CBA1-8E1B-4F5A-8FE7-AFCB0FD6E143}"/>
                </a:ext>
              </a:extLst>
            </p:cNvPr>
            <p:cNvCxnSpPr/>
            <p:nvPr/>
          </p:nvCxnSpPr>
          <p:spPr>
            <a:xfrm>
              <a:off x="6453188" y="1638300"/>
              <a:ext cx="227647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86FF4045-4E5B-419D-B0A7-35935F70378D}"/>
              </a:ext>
            </a:extLst>
          </p:cNvPr>
          <p:cNvGrpSpPr/>
          <p:nvPr/>
        </p:nvGrpSpPr>
        <p:grpSpPr>
          <a:xfrm>
            <a:off x="6381750" y="2740756"/>
            <a:ext cx="2419351" cy="926728"/>
            <a:chOff x="6381750" y="2463890"/>
            <a:chExt cx="2419351" cy="926728"/>
          </a:xfrm>
        </p:grpSpPr>
        <p:sp>
          <p:nvSpPr>
            <p:cNvPr id="30" name="Rectangle 29">
              <a:extLst>
                <a:ext uri="{FF2B5EF4-FFF2-40B4-BE49-F238E27FC236}">
                  <a16:creationId xmlns:a16="http://schemas.microsoft.com/office/drawing/2014/main" id="{272F738B-05DF-43DC-9444-139458FD16FF}"/>
                </a:ext>
              </a:extLst>
            </p:cNvPr>
            <p:cNvSpPr/>
            <p:nvPr/>
          </p:nvSpPr>
          <p:spPr>
            <a:xfrm>
              <a:off x="6381750" y="2463890"/>
              <a:ext cx="2419351" cy="926728"/>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nchorCtr="0"/>
            <a:lstStyle/>
            <a:p>
              <a:pPr>
                <a:spcAft>
                  <a:spcPts val="600"/>
                </a:spcAft>
                <a:defRPr/>
              </a:pPr>
              <a:r>
                <a:rPr lang="en-US" sz="1000" b="1" dirty="0">
                  <a:solidFill>
                    <a:srgbClr val="414E5D"/>
                  </a:solidFill>
                </a:rPr>
                <a:t>MANAGERS ON THE PLATFORM</a:t>
              </a:r>
            </a:p>
            <a:p>
              <a:pPr marL="173736" lvl="1" indent="-173736">
                <a:spcBef>
                  <a:spcPts val="300"/>
                </a:spcBef>
                <a:buFont typeface="Arial" panose="020B0604020202020204" pitchFamily="34" charset="0"/>
                <a:buChar char="•"/>
                <a:defRPr/>
              </a:pPr>
              <a:r>
                <a:rPr lang="en-US" sz="900" dirty="0">
                  <a:solidFill>
                    <a:schemeClr val="tx2"/>
                  </a:solidFill>
                </a:rPr>
                <a:t>Equity: 320</a:t>
              </a:r>
            </a:p>
            <a:p>
              <a:pPr marL="173736" lvl="1" indent="-173736">
                <a:spcBef>
                  <a:spcPts val="300"/>
                </a:spcBef>
                <a:buFont typeface="Arial" panose="020B0604020202020204" pitchFamily="34" charset="0"/>
                <a:buChar char="•"/>
                <a:defRPr/>
              </a:pPr>
              <a:r>
                <a:rPr lang="en-US" sz="900" dirty="0">
                  <a:solidFill>
                    <a:schemeClr val="tx2"/>
                  </a:solidFill>
                </a:rPr>
                <a:t>Fixed Income: 95</a:t>
              </a:r>
            </a:p>
            <a:p>
              <a:pPr marL="173736" lvl="1" indent="-173736">
                <a:spcBef>
                  <a:spcPts val="300"/>
                </a:spcBef>
                <a:buFont typeface="Arial" panose="020B0604020202020204" pitchFamily="34" charset="0"/>
                <a:buChar char="•"/>
                <a:defRPr/>
              </a:pPr>
              <a:r>
                <a:rPr lang="en-US" sz="900" dirty="0">
                  <a:solidFill>
                    <a:schemeClr val="tx2"/>
                  </a:solidFill>
                </a:rPr>
                <a:t>Diversifiers: 58</a:t>
              </a:r>
            </a:p>
          </p:txBody>
        </p:sp>
        <p:cxnSp>
          <p:nvCxnSpPr>
            <p:cNvPr id="33" name="Straight Connector 32">
              <a:extLst>
                <a:ext uri="{FF2B5EF4-FFF2-40B4-BE49-F238E27FC236}">
                  <a16:creationId xmlns:a16="http://schemas.microsoft.com/office/drawing/2014/main" id="{044074A2-9574-4E56-A80B-68C604CF818E}"/>
                </a:ext>
              </a:extLst>
            </p:cNvPr>
            <p:cNvCxnSpPr/>
            <p:nvPr/>
          </p:nvCxnSpPr>
          <p:spPr>
            <a:xfrm>
              <a:off x="6453188" y="2768689"/>
              <a:ext cx="227647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40" name="Straight Connector 39">
            <a:extLst>
              <a:ext uri="{FF2B5EF4-FFF2-40B4-BE49-F238E27FC236}">
                <a16:creationId xmlns:a16="http://schemas.microsoft.com/office/drawing/2014/main" id="{9EF23503-81FF-4B0F-8036-EEC3BD2B75EF}"/>
              </a:ext>
            </a:extLst>
          </p:cNvPr>
          <p:cNvCxnSpPr/>
          <p:nvPr/>
        </p:nvCxnSpPr>
        <p:spPr>
          <a:xfrm>
            <a:off x="6453188" y="4138611"/>
            <a:ext cx="227647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806B2541-E047-4518-B91B-FC4D2DBC86DF}"/>
              </a:ext>
            </a:extLst>
          </p:cNvPr>
          <p:cNvGrpSpPr/>
          <p:nvPr/>
        </p:nvGrpSpPr>
        <p:grpSpPr>
          <a:xfrm>
            <a:off x="342900" y="4627146"/>
            <a:ext cx="1207008" cy="1506954"/>
            <a:chOff x="1701013" y="1345341"/>
            <a:chExt cx="1207008" cy="1495113"/>
          </a:xfrm>
        </p:grpSpPr>
        <p:sp>
          <p:nvSpPr>
            <p:cNvPr id="53" name="Rectangle 52">
              <a:extLst>
                <a:ext uri="{FF2B5EF4-FFF2-40B4-BE49-F238E27FC236}">
                  <a16:creationId xmlns:a16="http://schemas.microsoft.com/office/drawing/2014/main" id="{EDED1797-AF21-4A00-BBA1-A443D791A6FD}"/>
                </a:ext>
              </a:extLst>
            </p:cNvPr>
            <p:cNvSpPr/>
            <p:nvPr/>
          </p:nvSpPr>
          <p:spPr>
            <a:xfrm>
              <a:off x="1701013" y="1345341"/>
              <a:ext cx="1207008" cy="13191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274320" rIns="91440" rtlCol="0" anchor="ctr"/>
            <a:lstStyle/>
            <a:p>
              <a:pPr marL="0" lvl="1" algn="ctr">
                <a:spcBef>
                  <a:spcPts val="300"/>
                </a:spcBef>
                <a:spcAft>
                  <a:spcPts val="300"/>
                </a:spcAft>
                <a:defRPr/>
              </a:pPr>
              <a:r>
                <a:rPr lang="en-US" sz="1100" b="1" dirty="0">
                  <a:solidFill>
                    <a:schemeClr val="bg1"/>
                  </a:solidFill>
                </a:rPr>
                <a:t>Manager Oversight</a:t>
              </a:r>
            </a:p>
          </p:txBody>
        </p:sp>
        <p:sp>
          <p:nvSpPr>
            <p:cNvPr id="54" name="Isosceles Triangle 53">
              <a:extLst>
                <a:ext uri="{FF2B5EF4-FFF2-40B4-BE49-F238E27FC236}">
                  <a16:creationId xmlns:a16="http://schemas.microsoft.com/office/drawing/2014/main" id="{3D304F0A-660F-4063-8A8F-0B4C9691F848}"/>
                </a:ext>
              </a:extLst>
            </p:cNvPr>
            <p:cNvSpPr/>
            <p:nvPr/>
          </p:nvSpPr>
          <p:spPr>
            <a:xfrm rot="10800000">
              <a:off x="2008709" y="2664542"/>
              <a:ext cx="591616" cy="17591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49" name="Group 48">
            <a:extLst>
              <a:ext uri="{FF2B5EF4-FFF2-40B4-BE49-F238E27FC236}">
                <a16:creationId xmlns:a16="http://schemas.microsoft.com/office/drawing/2014/main" id="{54A12E8C-654F-406B-8A6D-1D542FEC4E8C}"/>
              </a:ext>
            </a:extLst>
          </p:cNvPr>
          <p:cNvGrpSpPr/>
          <p:nvPr/>
        </p:nvGrpSpPr>
        <p:grpSpPr>
          <a:xfrm>
            <a:off x="342900" y="3529265"/>
            <a:ext cx="1207008" cy="1506954"/>
            <a:chOff x="1701013" y="1345341"/>
            <a:chExt cx="1207008" cy="1495113"/>
          </a:xfrm>
        </p:grpSpPr>
        <p:sp>
          <p:nvSpPr>
            <p:cNvPr id="50" name="Rectangle 49">
              <a:extLst>
                <a:ext uri="{FF2B5EF4-FFF2-40B4-BE49-F238E27FC236}">
                  <a16:creationId xmlns:a16="http://schemas.microsoft.com/office/drawing/2014/main" id="{FE2C8B92-CDC0-42A6-8588-B13BEAA15F4B}"/>
                </a:ext>
              </a:extLst>
            </p:cNvPr>
            <p:cNvSpPr/>
            <p:nvPr/>
          </p:nvSpPr>
          <p:spPr>
            <a:xfrm>
              <a:off x="1701013" y="1345341"/>
              <a:ext cx="1207008" cy="13191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274320" rIns="91440" rtlCol="0" anchor="ctr"/>
            <a:lstStyle/>
            <a:p>
              <a:pPr marL="0" lvl="1" algn="ctr">
                <a:spcBef>
                  <a:spcPts val="300"/>
                </a:spcBef>
                <a:spcAft>
                  <a:spcPts val="300"/>
                </a:spcAft>
                <a:defRPr/>
              </a:pPr>
              <a:r>
                <a:rPr lang="en-US" sz="1100" b="1" dirty="0">
                  <a:solidFill>
                    <a:schemeClr val="bg1"/>
                  </a:solidFill>
                </a:rPr>
                <a:t>Approved Managers</a:t>
              </a:r>
            </a:p>
          </p:txBody>
        </p:sp>
        <p:sp>
          <p:nvSpPr>
            <p:cNvPr id="51" name="Isosceles Triangle 50">
              <a:extLst>
                <a:ext uri="{FF2B5EF4-FFF2-40B4-BE49-F238E27FC236}">
                  <a16:creationId xmlns:a16="http://schemas.microsoft.com/office/drawing/2014/main" id="{479899AB-B389-4803-BED8-E95B20A1A206}"/>
                </a:ext>
              </a:extLst>
            </p:cNvPr>
            <p:cNvSpPr/>
            <p:nvPr/>
          </p:nvSpPr>
          <p:spPr>
            <a:xfrm rot="10800000">
              <a:off x="2008709" y="2664542"/>
              <a:ext cx="591616" cy="17591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46" name="Group 45">
            <a:extLst>
              <a:ext uri="{FF2B5EF4-FFF2-40B4-BE49-F238E27FC236}">
                <a16:creationId xmlns:a16="http://schemas.microsoft.com/office/drawing/2014/main" id="{0C9DD9AD-C208-473D-ADF9-FF5156794465}"/>
              </a:ext>
            </a:extLst>
          </p:cNvPr>
          <p:cNvGrpSpPr/>
          <p:nvPr/>
        </p:nvGrpSpPr>
        <p:grpSpPr>
          <a:xfrm>
            <a:off x="342900" y="2431383"/>
            <a:ext cx="1207008" cy="1506954"/>
            <a:chOff x="1701013" y="1345341"/>
            <a:chExt cx="1207008" cy="1495113"/>
          </a:xfrm>
        </p:grpSpPr>
        <p:sp>
          <p:nvSpPr>
            <p:cNvPr id="47" name="Rectangle 46">
              <a:extLst>
                <a:ext uri="{FF2B5EF4-FFF2-40B4-BE49-F238E27FC236}">
                  <a16:creationId xmlns:a16="http://schemas.microsoft.com/office/drawing/2014/main" id="{95754D41-8ED1-4219-A0D5-75465854E98A}"/>
                </a:ext>
              </a:extLst>
            </p:cNvPr>
            <p:cNvSpPr/>
            <p:nvPr/>
          </p:nvSpPr>
          <p:spPr>
            <a:xfrm>
              <a:off x="1701013" y="1345341"/>
              <a:ext cx="1207008" cy="13191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274320" rIns="91440" rtlCol="0" anchor="ctr"/>
            <a:lstStyle/>
            <a:p>
              <a:pPr marL="0" lvl="1" algn="ctr">
                <a:spcBef>
                  <a:spcPts val="300"/>
                </a:spcBef>
                <a:spcAft>
                  <a:spcPts val="300"/>
                </a:spcAft>
                <a:defRPr/>
              </a:pPr>
              <a:r>
                <a:rPr lang="en-US" sz="1100" b="1" dirty="0">
                  <a:solidFill>
                    <a:schemeClr val="bg1"/>
                  </a:solidFill>
                </a:rPr>
                <a:t>Manager Due Diligence</a:t>
              </a:r>
            </a:p>
          </p:txBody>
        </p:sp>
        <p:sp>
          <p:nvSpPr>
            <p:cNvPr id="48" name="Isosceles Triangle 47">
              <a:extLst>
                <a:ext uri="{FF2B5EF4-FFF2-40B4-BE49-F238E27FC236}">
                  <a16:creationId xmlns:a16="http://schemas.microsoft.com/office/drawing/2014/main" id="{FB7EF296-5C69-4B1E-B091-BE1C1ACC1E53}"/>
                </a:ext>
              </a:extLst>
            </p:cNvPr>
            <p:cNvSpPr/>
            <p:nvPr/>
          </p:nvSpPr>
          <p:spPr>
            <a:xfrm rot="10800000">
              <a:off x="2008709" y="2664542"/>
              <a:ext cx="591616" cy="17591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45" name="Group 44">
            <a:extLst>
              <a:ext uri="{FF2B5EF4-FFF2-40B4-BE49-F238E27FC236}">
                <a16:creationId xmlns:a16="http://schemas.microsoft.com/office/drawing/2014/main" id="{D28FF950-F42D-4C90-8E77-303B8A9467AD}"/>
              </a:ext>
            </a:extLst>
          </p:cNvPr>
          <p:cNvGrpSpPr/>
          <p:nvPr/>
        </p:nvGrpSpPr>
        <p:grpSpPr>
          <a:xfrm>
            <a:off x="342900" y="1333501"/>
            <a:ext cx="1207008" cy="1506954"/>
            <a:chOff x="1701013" y="1345341"/>
            <a:chExt cx="1207008" cy="1495113"/>
          </a:xfrm>
        </p:grpSpPr>
        <p:sp>
          <p:nvSpPr>
            <p:cNvPr id="43" name="Rectangle 42">
              <a:extLst>
                <a:ext uri="{FF2B5EF4-FFF2-40B4-BE49-F238E27FC236}">
                  <a16:creationId xmlns:a16="http://schemas.microsoft.com/office/drawing/2014/main" id="{A5705985-31C5-4152-B992-4D06F7926AC3}"/>
                </a:ext>
              </a:extLst>
            </p:cNvPr>
            <p:cNvSpPr/>
            <p:nvPr/>
          </p:nvSpPr>
          <p:spPr>
            <a:xfrm>
              <a:off x="1701013" y="1345341"/>
              <a:ext cx="1207008" cy="1319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lvl="1" algn="ctr">
                <a:spcBef>
                  <a:spcPts val="300"/>
                </a:spcBef>
                <a:spcAft>
                  <a:spcPts val="300"/>
                </a:spcAft>
                <a:defRPr/>
              </a:pPr>
              <a:r>
                <a:rPr lang="en-US" sz="1100" b="1" dirty="0">
                  <a:solidFill>
                    <a:schemeClr val="bg1"/>
                  </a:solidFill>
                </a:rPr>
                <a:t>Subtractive </a:t>
              </a:r>
              <a:br>
                <a:rPr lang="en-US" sz="1100" b="1" dirty="0">
                  <a:solidFill>
                    <a:schemeClr val="bg1"/>
                  </a:solidFill>
                </a:rPr>
              </a:br>
              <a:r>
                <a:rPr lang="en-US" sz="1100" b="1" dirty="0">
                  <a:solidFill>
                    <a:schemeClr val="bg1"/>
                  </a:solidFill>
                </a:rPr>
                <a:t>Process</a:t>
              </a:r>
            </a:p>
          </p:txBody>
        </p:sp>
        <p:sp>
          <p:nvSpPr>
            <p:cNvPr id="44" name="Isosceles Triangle 43">
              <a:extLst>
                <a:ext uri="{FF2B5EF4-FFF2-40B4-BE49-F238E27FC236}">
                  <a16:creationId xmlns:a16="http://schemas.microsoft.com/office/drawing/2014/main" id="{AA85C2DD-681B-4292-9FFB-6093B5BDDB11}"/>
                </a:ext>
              </a:extLst>
            </p:cNvPr>
            <p:cNvSpPr/>
            <p:nvPr/>
          </p:nvSpPr>
          <p:spPr>
            <a:xfrm rot="10800000">
              <a:off x="2008709" y="2664542"/>
              <a:ext cx="591616" cy="17591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541306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6C7BF5-5082-41BA-B941-0904A3A0AE69}"/>
              </a:ext>
            </a:extLst>
          </p:cNvPr>
          <p:cNvSpPr>
            <a:spLocks noGrp="1"/>
          </p:cNvSpPr>
          <p:nvPr>
            <p:ph type="title"/>
          </p:nvPr>
        </p:nvSpPr>
        <p:spPr/>
        <p:txBody>
          <a:bodyPr/>
          <a:lstStyle/>
          <a:p>
            <a:r>
              <a:rPr lang="en-US" dirty="0"/>
              <a:t>Asset Managers</a:t>
            </a:r>
            <a:endParaRPr lang="en-GB" dirty="0"/>
          </a:p>
        </p:txBody>
      </p:sp>
      <p:sp>
        <p:nvSpPr>
          <p:cNvPr id="5" name="Text Placeholder 4">
            <a:extLst>
              <a:ext uri="{FF2B5EF4-FFF2-40B4-BE49-F238E27FC236}">
                <a16:creationId xmlns:a16="http://schemas.microsoft.com/office/drawing/2014/main" id="{077CA05C-048B-4709-981A-CE19A6EFE1F8}"/>
              </a:ext>
            </a:extLst>
          </p:cNvPr>
          <p:cNvSpPr>
            <a:spLocks noGrp="1"/>
          </p:cNvSpPr>
          <p:nvPr>
            <p:ph type="body" sz="quarter" idx="11"/>
          </p:nvPr>
        </p:nvSpPr>
        <p:spPr/>
        <p:txBody>
          <a:bodyPr/>
          <a:lstStyle/>
          <a:p>
            <a:r>
              <a:rPr lang="en-US" dirty="0"/>
              <a:t>World Class Alliances, One Coordinated Relationship</a:t>
            </a:r>
          </a:p>
        </p:txBody>
      </p:sp>
      <p:pic>
        <p:nvPicPr>
          <p:cNvPr id="6" name="Picture 17" descr="https://www.dodgeandcox.com/images/DC_logo.gif">
            <a:extLst>
              <a:ext uri="{FF2B5EF4-FFF2-40B4-BE49-F238E27FC236}">
                <a16:creationId xmlns:a16="http://schemas.microsoft.com/office/drawing/2014/main" id="{A25A848F-2D10-4FAE-A9DC-DFEE48DB200D}"/>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6079920" y="1989941"/>
            <a:ext cx="2721180" cy="17650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picture containing building, sign&#10;&#10;Description automatically generated">
            <a:extLst>
              <a:ext uri="{FF2B5EF4-FFF2-40B4-BE49-F238E27FC236}">
                <a16:creationId xmlns:a16="http://schemas.microsoft.com/office/drawing/2014/main" id="{D31752AC-B4AF-4EDE-B87D-6ADC59A1F7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9913" y="1612829"/>
            <a:ext cx="1118669" cy="930733"/>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397D2E25-EECC-49CD-A72C-D20A8BC47A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4169" y="1762619"/>
            <a:ext cx="1714406" cy="631152"/>
          </a:xfrm>
          <a:prstGeom prst="rect">
            <a:avLst/>
          </a:prstGeom>
        </p:spPr>
      </p:pic>
      <p:pic>
        <p:nvPicPr>
          <p:cNvPr id="16" name="Picture 15" descr="A close up of a sign&#10;&#10;Description automatically generated">
            <a:extLst>
              <a:ext uri="{FF2B5EF4-FFF2-40B4-BE49-F238E27FC236}">
                <a16:creationId xmlns:a16="http://schemas.microsoft.com/office/drawing/2014/main" id="{CF6FB636-7AEF-4743-A430-3BAADFF552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900" y="1743212"/>
            <a:ext cx="1339931" cy="669966"/>
          </a:xfrm>
          <a:prstGeom prst="rect">
            <a:avLst/>
          </a:prstGeom>
        </p:spPr>
      </p:pic>
      <p:pic>
        <p:nvPicPr>
          <p:cNvPr id="18" name="Picture 17" descr="A close up of a logo&#10;&#10;Description automatically generated">
            <a:extLst>
              <a:ext uri="{FF2B5EF4-FFF2-40B4-BE49-F238E27FC236}">
                <a16:creationId xmlns:a16="http://schemas.microsoft.com/office/drawing/2014/main" id="{7B3B9102-16F7-4225-AE7C-402DC5FA2C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900" y="2887364"/>
            <a:ext cx="1062856" cy="832104"/>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198F0F43-5E0F-43F8-A0C3-D1B3567FAA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89277" y="3158253"/>
            <a:ext cx="1800044" cy="290328"/>
          </a:xfrm>
          <a:prstGeom prst="rect">
            <a:avLst/>
          </a:prstGeom>
        </p:spPr>
      </p:pic>
      <p:pic>
        <p:nvPicPr>
          <p:cNvPr id="22" name="Picture 21" descr="A picture containing clock&#10;&#10;Description automatically generated">
            <a:extLst>
              <a:ext uri="{FF2B5EF4-FFF2-40B4-BE49-F238E27FC236}">
                <a16:creationId xmlns:a16="http://schemas.microsoft.com/office/drawing/2014/main" id="{81BFF73A-EB50-4E2C-9BD9-8DCF62F7F1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2842" y="2998633"/>
            <a:ext cx="1714406" cy="609566"/>
          </a:xfrm>
          <a:prstGeom prst="rect">
            <a:avLst/>
          </a:prstGeom>
        </p:spPr>
      </p:pic>
      <p:pic>
        <p:nvPicPr>
          <p:cNvPr id="28" name="Picture 27" descr="A close up of text on a black background&#10;&#10;Description automatically generated">
            <a:extLst>
              <a:ext uri="{FF2B5EF4-FFF2-40B4-BE49-F238E27FC236}">
                <a16:creationId xmlns:a16="http://schemas.microsoft.com/office/drawing/2014/main" id="{21F1E52A-3303-44FE-AF7B-775BA6AF6A1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86694" y="3000674"/>
            <a:ext cx="1714406" cy="605485"/>
          </a:xfrm>
          <a:prstGeom prst="rect">
            <a:avLst/>
          </a:prstGeom>
        </p:spPr>
      </p:pic>
      <p:pic>
        <p:nvPicPr>
          <p:cNvPr id="24" name="Picture 23" descr="A picture containing drawing, food&#10;&#10;Description automatically generated">
            <a:extLst>
              <a:ext uri="{FF2B5EF4-FFF2-40B4-BE49-F238E27FC236}">
                <a16:creationId xmlns:a16="http://schemas.microsoft.com/office/drawing/2014/main" id="{9B0EBF84-65EE-44E8-9FA4-5697EB9D24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2900" y="4324350"/>
            <a:ext cx="1386506" cy="448869"/>
          </a:xfrm>
          <a:prstGeom prst="rect">
            <a:avLst/>
          </a:prstGeom>
        </p:spPr>
      </p:pic>
      <p:pic>
        <p:nvPicPr>
          <p:cNvPr id="26" name="Picture 25" descr="A close up of a logo&#10;&#10;Description automatically generated">
            <a:extLst>
              <a:ext uri="{FF2B5EF4-FFF2-40B4-BE49-F238E27FC236}">
                <a16:creationId xmlns:a16="http://schemas.microsoft.com/office/drawing/2014/main" id="{9A6777B5-CA02-4009-9B08-DB1BE127344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19542" y="4251532"/>
            <a:ext cx="1721659" cy="562276"/>
          </a:xfrm>
          <a:prstGeom prst="rect">
            <a:avLst/>
          </a:prstGeom>
        </p:spPr>
      </p:pic>
      <p:pic>
        <p:nvPicPr>
          <p:cNvPr id="30" name="Picture 29" descr="A close up of a sign&#10;&#10;Description automatically generated">
            <a:extLst>
              <a:ext uri="{FF2B5EF4-FFF2-40B4-BE49-F238E27FC236}">
                <a16:creationId xmlns:a16="http://schemas.microsoft.com/office/drawing/2014/main" id="{5FDAFBCC-1644-4026-BE8D-5D43E8D0AB1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31337" y="4334410"/>
            <a:ext cx="1727957" cy="399590"/>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C6C094A3-C589-40AC-893A-71FC8046880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582" b="597"/>
          <a:stretch/>
        </p:blipFill>
        <p:spPr>
          <a:xfrm>
            <a:off x="7707773" y="4062412"/>
            <a:ext cx="1093327" cy="830187"/>
          </a:xfrm>
          <a:custGeom>
            <a:avLst/>
            <a:gdLst>
              <a:gd name="connsiteX0" fmla="*/ 0 w 1093327"/>
              <a:gd name="connsiteY0" fmla="*/ 0 h 830187"/>
              <a:gd name="connsiteX1" fmla="*/ 1093327 w 1093327"/>
              <a:gd name="connsiteY1" fmla="*/ 0 h 830187"/>
              <a:gd name="connsiteX2" fmla="*/ 1093327 w 1093327"/>
              <a:gd name="connsiteY2" fmla="*/ 830187 h 830187"/>
              <a:gd name="connsiteX3" fmla="*/ 0 w 1093327"/>
              <a:gd name="connsiteY3" fmla="*/ 830187 h 830187"/>
            </a:gdLst>
            <a:ahLst/>
            <a:cxnLst>
              <a:cxn ang="0">
                <a:pos x="connsiteX0" y="connsiteY0"/>
              </a:cxn>
              <a:cxn ang="0">
                <a:pos x="connsiteX1" y="connsiteY1"/>
              </a:cxn>
              <a:cxn ang="0">
                <a:pos x="connsiteX2" y="connsiteY2"/>
              </a:cxn>
              <a:cxn ang="0">
                <a:pos x="connsiteX3" y="connsiteY3"/>
              </a:cxn>
            </a:cxnLst>
            <a:rect l="l" t="t" r="r" b="b"/>
            <a:pathLst>
              <a:path w="1093327" h="830187">
                <a:moveTo>
                  <a:pt x="0" y="0"/>
                </a:moveTo>
                <a:lnTo>
                  <a:pt x="1093327" y="0"/>
                </a:lnTo>
                <a:lnTo>
                  <a:pt x="1093327" y="830187"/>
                </a:lnTo>
                <a:lnTo>
                  <a:pt x="0" y="830187"/>
                </a:lnTo>
                <a:close/>
              </a:path>
            </a:pathLst>
          </a:custGeom>
        </p:spPr>
      </p:pic>
      <p:pic>
        <p:nvPicPr>
          <p:cNvPr id="7" name="Picture 14" descr="Image result for vanguard logo">
            <a:extLst>
              <a:ext uri="{FF2B5EF4-FFF2-40B4-BE49-F238E27FC236}">
                <a16:creationId xmlns:a16="http://schemas.microsoft.com/office/drawing/2014/main" id="{BAF4D8E0-CCA7-4342-9BB6-BC87D050904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62427" y="5309677"/>
            <a:ext cx="1838673" cy="507870"/>
          </a:xfrm>
          <a:prstGeom prst="rect">
            <a:avLst/>
          </a:prstGeom>
          <a:extLst>
            <a:ext uri="{909E8E84-426E-40DD-AFC4-6F175D3DCCD1}">
              <a14:hiddenFill xmlns:a14="http://schemas.microsoft.com/office/drawing/2010/main">
                <a:solidFill>
                  <a:srgbClr val="FFFFFF"/>
                </a:solidFill>
              </a14:hiddenFill>
            </a:ext>
          </a:extLst>
        </p:spPr>
      </p:pic>
      <p:pic>
        <p:nvPicPr>
          <p:cNvPr id="8" name="Picture 7" descr="A picture containing drawing&#10;&#10;Description automatically generated">
            <a:extLst>
              <a:ext uri="{FF2B5EF4-FFF2-40B4-BE49-F238E27FC236}">
                <a16:creationId xmlns:a16="http://schemas.microsoft.com/office/drawing/2014/main" id="{A7C2CC0E-04F2-4C89-86D0-ED0E94ACA9B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70741" y="5236402"/>
            <a:ext cx="1118669" cy="654421"/>
          </a:xfrm>
          <a:prstGeom prst="rect">
            <a:avLst/>
          </a:prstGeom>
        </p:spPr>
      </p:pic>
      <p:pic>
        <p:nvPicPr>
          <p:cNvPr id="10" name="Picture 9">
            <a:extLst>
              <a:ext uri="{FF2B5EF4-FFF2-40B4-BE49-F238E27FC236}">
                <a16:creationId xmlns:a16="http://schemas.microsoft.com/office/drawing/2014/main" id="{B25E978E-593C-4645-8711-7E7D8468914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42900" y="5432725"/>
            <a:ext cx="2175783" cy="261774"/>
          </a:xfrm>
          <a:prstGeom prst="rect">
            <a:avLst/>
          </a:prstGeom>
        </p:spPr>
      </p:pic>
      <p:pic>
        <p:nvPicPr>
          <p:cNvPr id="36" name="Picture 35" descr="A close up of a sign&#10;&#10;Description automatically generated">
            <a:extLst>
              <a:ext uri="{FF2B5EF4-FFF2-40B4-BE49-F238E27FC236}">
                <a16:creationId xmlns:a16="http://schemas.microsoft.com/office/drawing/2014/main" id="{84982BB9-1EE8-4B28-84AD-CAD01815936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941468" y="5301844"/>
            <a:ext cx="1368902" cy="523537"/>
          </a:xfrm>
          <a:prstGeom prst="rect">
            <a:avLst/>
          </a:prstGeom>
        </p:spPr>
      </p:pic>
    </p:spTree>
    <p:extLst>
      <p:ext uri="{BB962C8B-B14F-4D97-AF65-F5344CB8AC3E}">
        <p14:creationId xmlns:p14="http://schemas.microsoft.com/office/powerpoint/2010/main" val="1691003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using a computer sitting on top of a table&#10;&#10;Description automatically generated">
            <a:extLst>
              <a:ext uri="{FF2B5EF4-FFF2-40B4-BE49-F238E27FC236}">
                <a16:creationId xmlns:a16="http://schemas.microsoft.com/office/drawing/2014/main" id="{B9FDBD38-3188-41D7-9BD8-E5DF3E5F9E0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4412" b="42464"/>
          <a:stretch/>
        </p:blipFill>
        <p:spPr>
          <a:xfrm>
            <a:off x="0" y="1333500"/>
            <a:ext cx="9144000" cy="1409697"/>
          </a:xfrm>
          <a:prstGeom prst="rect">
            <a:avLst/>
          </a:prstGeom>
        </p:spPr>
      </p:pic>
      <p:sp>
        <p:nvSpPr>
          <p:cNvPr id="3" name="Title 2">
            <a:extLst>
              <a:ext uri="{FF2B5EF4-FFF2-40B4-BE49-F238E27FC236}">
                <a16:creationId xmlns:a16="http://schemas.microsoft.com/office/drawing/2014/main" id="{E19D8684-8464-4CEF-8DA7-58DB792BFBDA}"/>
              </a:ext>
            </a:extLst>
          </p:cNvPr>
          <p:cNvSpPr>
            <a:spLocks noGrp="1"/>
          </p:cNvSpPr>
          <p:nvPr>
            <p:ph type="title"/>
          </p:nvPr>
        </p:nvSpPr>
        <p:spPr/>
        <p:txBody>
          <a:bodyPr/>
          <a:lstStyle/>
          <a:p>
            <a:r>
              <a:rPr lang="en-US" dirty="0"/>
              <a:t>Why Fulton Financial Advisors</a:t>
            </a:r>
          </a:p>
        </p:txBody>
      </p:sp>
      <p:sp>
        <p:nvSpPr>
          <p:cNvPr id="5" name="Rectangle 4">
            <a:extLst>
              <a:ext uri="{FF2B5EF4-FFF2-40B4-BE49-F238E27FC236}">
                <a16:creationId xmlns:a16="http://schemas.microsoft.com/office/drawing/2014/main" id="{EC2DCAA6-E5EB-4A2C-9DC7-0480EFF4A0AF}"/>
              </a:ext>
            </a:extLst>
          </p:cNvPr>
          <p:cNvSpPr/>
          <p:nvPr/>
        </p:nvSpPr>
        <p:spPr>
          <a:xfrm>
            <a:off x="344" y="1333500"/>
            <a:ext cx="9142745" cy="1409697"/>
          </a:xfrm>
          <a:prstGeom prst="rect">
            <a:avLst/>
          </a:prstGeom>
          <a:gradFill>
            <a:gsLst>
              <a:gs pos="0">
                <a:schemeClr val="accent1">
                  <a:alpha val="9000"/>
                </a:schemeClr>
              </a:gs>
              <a:gs pos="100000">
                <a:schemeClr val="accent1">
                  <a:alpha val="6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a:extLst>
              <a:ext uri="{FF2B5EF4-FFF2-40B4-BE49-F238E27FC236}">
                <a16:creationId xmlns:a16="http://schemas.microsoft.com/office/drawing/2014/main" id="{A364D74E-01D6-42D6-A045-14DD54D1B810}"/>
              </a:ext>
            </a:extLst>
          </p:cNvPr>
          <p:cNvCxnSpPr>
            <a:cxnSpLocks/>
          </p:cNvCxnSpPr>
          <p:nvPr/>
        </p:nvCxnSpPr>
        <p:spPr>
          <a:xfrm flipV="1">
            <a:off x="4570922" y="2952750"/>
            <a:ext cx="0" cy="318135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9444CA51-B36D-4E89-A3CD-A558067F2F30}"/>
              </a:ext>
            </a:extLst>
          </p:cNvPr>
          <p:cNvGrpSpPr/>
          <p:nvPr/>
        </p:nvGrpSpPr>
        <p:grpSpPr>
          <a:xfrm>
            <a:off x="342900" y="3082751"/>
            <a:ext cx="337232" cy="337232"/>
            <a:chOff x="4812604" y="1890762"/>
            <a:chExt cx="640080" cy="640080"/>
          </a:xfrm>
        </p:grpSpPr>
        <p:sp>
          <p:nvSpPr>
            <p:cNvPr id="11" name="Oval 10">
              <a:extLst>
                <a:ext uri="{FF2B5EF4-FFF2-40B4-BE49-F238E27FC236}">
                  <a16:creationId xmlns:a16="http://schemas.microsoft.com/office/drawing/2014/main" id="{717108CF-3867-47F0-B6F2-8F4B1D26C83C}"/>
                </a:ext>
              </a:extLst>
            </p:cNvPr>
            <p:cNvSpPr/>
            <p:nvPr/>
          </p:nvSpPr>
          <p:spPr>
            <a:xfrm>
              <a:off x="4812604" y="1890762"/>
              <a:ext cx="640080" cy="64008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80E02A1D-59B2-404B-AE67-05CB9BE848C2}"/>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61427" y="2039585"/>
              <a:ext cx="342434" cy="342434"/>
            </a:xfrm>
            <a:prstGeom prst="rect">
              <a:avLst/>
            </a:prstGeom>
          </p:spPr>
        </p:pic>
      </p:grpSp>
      <p:sp>
        <p:nvSpPr>
          <p:cNvPr id="10" name="TextBox 9">
            <a:extLst>
              <a:ext uri="{FF2B5EF4-FFF2-40B4-BE49-F238E27FC236}">
                <a16:creationId xmlns:a16="http://schemas.microsoft.com/office/drawing/2014/main" id="{68DAEBFB-DBDE-457B-8898-D38FEB9B5DE9}"/>
              </a:ext>
            </a:extLst>
          </p:cNvPr>
          <p:cNvSpPr txBox="1"/>
          <p:nvPr/>
        </p:nvSpPr>
        <p:spPr>
          <a:xfrm>
            <a:off x="934089" y="3066701"/>
            <a:ext cx="3485508" cy="369332"/>
          </a:xfrm>
          <a:prstGeom prst="rect">
            <a:avLst/>
          </a:prstGeom>
          <a:noFill/>
        </p:spPr>
        <p:txBody>
          <a:bodyPr wrap="square" lIns="0" tIns="0" rIns="0" bIns="0" rtlCol="0" anchor="ctr" anchorCtr="0">
            <a:spAutoFit/>
          </a:bodyPr>
          <a:lstStyle/>
          <a:p>
            <a:pPr lvl="0">
              <a:spcBef>
                <a:spcPts val="300"/>
              </a:spcBef>
              <a:defRPr/>
            </a:pPr>
            <a:r>
              <a:rPr lang="en-US" sz="1200" dirty="0">
                <a:solidFill>
                  <a:srgbClr val="F2F2F2">
                    <a:lumMod val="50000"/>
                  </a:srgbClr>
                </a:solidFill>
              </a:rPr>
              <a:t>Large Regional Financial Institution with </a:t>
            </a:r>
            <a:br>
              <a:rPr lang="en-US" sz="1200" dirty="0">
                <a:solidFill>
                  <a:srgbClr val="F2F2F2">
                    <a:lumMod val="50000"/>
                  </a:srgbClr>
                </a:solidFill>
              </a:rPr>
            </a:br>
            <a:r>
              <a:rPr lang="en-US" sz="1200" b="1" dirty="0">
                <a:solidFill>
                  <a:schemeClr val="accent2"/>
                </a:solidFill>
              </a:rPr>
              <a:t>Significant</a:t>
            </a:r>
            <a:r>
              <a:rPr lang="en-US" sz="1200" dirty="0">
                <a:solidFill>
                  <a:srgbClr val="F2F2F2">
                    <a:lumMod val="50000"/>
                  </a:srgbClr>
                </a:solidFill>
              </a:rPr>
              <a:t> Resources</a:t>
            </a:r>
          </a:p>
        </p:txBody>
      </p:sp>
      <p:grpSp>
        <p:nvGrpSpPr>
          <p:cNvPr id="14" name="Group 13">
            <a:extLst>
              <a:ext uri="{FF2B5EF4-FFF2-40B4-BE49-F238E27FC236}">
                <a16:creationId xmlns:a16="http://schemas.microsoft.com/office/drawing/2014/main" id="{42396D4F-EBAD-4F8F-89C3-482BFF1D9899}"/>
              </a:ext>
            </a:extLst>
          </p:cNvPr>
          <p:cNvGrpSpPr/>
          <p:nvPr/>
        </p:nvGrpSpPr>
        <p:grpSpPr>
          <a:xfrm>
            <a:off x="342900" y="3720062"/>
            <a:ext cx="337232" cy="337232"/>
            <a:chOff x="4812604" y="1890762"/>
            <a:chExt cx="640080" cy="640080"/>
          </a:xfrm>
        </p:grpSpPr>
        <p:sp>
          <p:nvSpPr>
            <p:cNvPr id="16" name="Oval 15">
              <a:extLst>
                <a:ext uri="{FF2B5EF4-FFF2-40B4-BE49-F238E27FC236}">
                  <a16:creationId xmlns:a16="http://schemas.microsoft.com/office/drawing/2014/main" id="{9B8DEB99-49B3-4FE5-BFFF-6CB08805B752}"/>
                </a:ext>
              </a:extLst>
            </p:cNvPr>
            <p:cNvSpPr/>
            <p:nvPr/>
          </p:nvSpPr>
          <p:spPr>
            <a:xfrm>
              <a:off x="4812604" y="1890762"/>
              <a:ext cx="640080" cy="64008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a:extLst>
                <a:ext uri="{FF2B5EF4-FFF2-40B4-BE49-F238E27FC236}">
                  <a16:creationId xmlns:a16="http://schemas.microsoft.com/office/drawing/2014/main" id="{D05AFBD6-140E-4B3E-809B-1A76D70577A7}"/>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61427" y="2039585"/>
              <a:ext cx="342434" cy="342434"/>
            </a:xfrm>
            <a:prstGeom prst="rect">
              <a:avLst/>
            </a:prstGeom>
          </p:spPr>
        </p:pic>
      </p:grpSp>
      <p:sp>
        <p:nvSpPr>
          <p:cNvPr id="28" name="TextBox 27">
            <a:extLst>
              <a:ext uri="{FF2B5EF4-FFF2-40B4-BE49-F238E27FC236}">
                <a16:creationId xmlns:a16="http://schemas.microsoft.com/office/drawing/2014/main" id="{53B1226A-85B0-45E4-92F7-9C7DE6559A09}"/>
              </a:ext>
            </a:extLst>
          </p:cNvPr>
          <p:cNvSpPr txBox="1"/>
          <p:nvPr/>
        </p:nvSpPr>
        <p:spPr>
          <a:xfrm>
            <a:off x="934089" y="3796346"/>
            <a:ext cx="3485508" cy="184666"/>
          </a:xfrm>
          <a:prstGeom prst="rect">
            <a:avLst/>
          </a:prstGeom>
          <a:noFill/>
        </p:spPr>
        <p:txBody>
          <a:bodyPr wrap="square" lIns="0" tIns="0" rIns="0" bIns="0" rtlCol="0" anchor="ctr" anchorCtr="0">
            <a:spAutoFit/>
          </a:bodyPr>
          <a:lstStyle/>
          <a:p>
            <a:pPr lvl="0">
              <a:spcBef>
                <a:spcPts val="300"/>
              </a:spcBef>
              <a:defRPr/>
            </a:pPr>
            <a:r>
              <a:rPr lang="en-US" sz="1200" dirty="0">
                <a:solidFill>
                  <a:srgbClr val="F2F2F2">
                    <a:lumMod val="50000"/>
                  </a:srgbClr>
                </a:solidFill>
              </a:rPr>
              <a:t>Local </a:t>
            </a:r>
            <a:r>
              <a:rPr lang="en-US" sz="1200" b="1" dirty="0">
                <a:solidFill>
                  <a:schemeClr val="accent2"/>
                </a:solidFill>
              </a:rPr>
              <a:t>Community</a:t>
            </a:r>
            <a:r>
              <a:rPr lang="en-US" sz="1200" dirty="0">
                <a:solidFill>
                  <a:srgbClr val="F2F2F2">
                    <a:lumMod val="50000"/>
                  </a:srgbClr>
                </a:solidFill>
              </a:rPr>
              <a:t> Commitment</a:t>
            </a:r>
          </a:p>
        </p:txBody>
      </p:sp>
      <p:grpSp>
        <p:nvGrpSpPr>
          <p:cNvPr id="19" name="Group 18">
            <a:extLst>
              <a:ext uri="{FF2B5EF4-FFF2-40B4-BE49-F238E27FC236}">
                <a16:creationId xmlns:a16="http://schemas.microsoft.com/office/drawing/2014/main" id="{5AFD30B3-3D79-4127-B585-1DE3B08A7AA6}"/>
              </a:ext>
            </a:extLst>
          </p:cNvPr>
          <p:cNvGrpSpPr/>
          <p:nvPr/>
        </p:nvGrpSpPr>
        <p:grpSpPr>
          <a:xfrm>
            <a:off x="342900" y="4357373"/>
            <a:ext cx="337232" cy="337232"/>
            <a:chOff x="4812604" y="1890762"/>
            <a:chExt cx="640080" cy="640080"/>
          </a:xfrm>
        </p:grpSpPr>
        <p:sp>
          <p:nvSpPr>
            <p:cNvPr id="21" name="Oval 20">
              <a:extLst>
                <a:ext uri="{FF2B5EF4-FFF2-40B4-BE49-F238E27FC236}">
                  <a16:creationId xmlns:a16="http://schemas.microsoft.com/office/drawing/2014/main" id="{4BF69BCF-9F0E-4B0D-ACF8-D11B0274248B}"/>
                </a:ext>
              </a:extLst>
            </p:cNvPr>
            <p:cNvSpPr/>
            <p:nvPr/>
          </p:nvSpPr>
          <p:spPr>
            <a:xfrm>
              <a:off x="4812604" y="1890762"/>
              <a:ext cx="640080" cy="64008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Graphic 21">
              <a:extLst>
                <a:ext uri="{FF2B5EF4-FFF2-40B4-BE49-F238E27FC236}">
                  <a16:creationId xmlns:a16="http://schemas.microsoft.com/office/drawing/2014/main" id="{B1432EEB-B138-4287-8371-3A18C851AA96}"/>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61427" y="2039585"/>
              <a:ext cx="342434" cy="342434"/>
            </a:xfrm>
            <a:prstGeom prst="rect">
              <a:avLst/>
            </a:prstGeom>
          </p:spPr>
        </p:pic>
      </p:grpSp>
      <p:sp>
        <p:nvSpPr>
          <p:cNvPr id="29" name="TextBox 28">
            <a:extLst>
              <a:ext uri="{FF2B5EF4-FFF2-40B4-BE49-F238E27FC236}">
                <a16:creationId xmlns:a16="http://schemas.microsoft.com/office/drawing/2014/main" id="{45F920A7-DE59-4EEB-8929-CBA9BD812E5B}"/>
              </a:ext>
            </a:extLst>
          </p:cNvPr>
          <p:cNvSpPr txBox="1"/>
          <p:nvPr/>
        </p:nvSpPr>
        <p:spPr>
          <a:xfrm>
            <a:off x="934089" y="4341324"/>
            <a:ext cx="3485508" cy="369332"/>
          </a:xfrm>
          <a:prstGeom prst="rect">
            <a:avLst/>
          </a:prstGeom>
          <a:noFill/>
        </p:spPr>
        <p:txBody>
          <a:bodyPr wrap="square" lIns="0" tIns="0" rIns="0" bIns="0" rtlCol="0" anchor="ctr" anchorCtr="0">
            <a:spAutoFit/>
          </a:bodyPr>
          <a:lstStyle/>
          <a:p>
            <a:pPr lvl="0">
              <a:spcBef>
                <a:spcPts val="300"/>
              </a:spcBef>
              <a:defRPr/>
            </a:pPr>
            <a:r>
              <a:rPr lang="en-US" sz="1200" dirty="0">
                <a:solidFill>
                  <a:srgbClr val="F2F2F2">
                    <a:lumMod val="50000"/>
                  </a:srgbClr>
                </a:solidFill>
              </a:rPr>
              <a:t>Dedicated </a:t>
            </a:r>
            <a:r>
              <a:rPr lang="en-US" sz="1200" b="1" dirty="0">
                <a:solidFill>
                  <a:schemeClr val="accent2"/>
                </a:solidFill>
              </a:rPr>
              <a:t>Non-Profit</a:t>
            </a:r>
            <a:r>
              <a:rPr lang="en-US" sz="1200" dirty="0">
                <a:solidFill>
                  <a:srgbClr val="F2F2F2">
                    <a:lumMod val="50000"/>
                  </a:srgbClr>
                </a:solidFill>
              </a:rPr>
              <a:t>, </a:t>
            </a:r>
            <a:r>
              <a:rPr lang="en-US" sz="1200" b="1" dirty="0">
                <a:solidFill>
                  <a:schemeClr val="accent2"/>
                </a:solidFill>
              </a:rPr>
              <a:t>Charities</a:t>
            </a:r>
            <a:r>
              <a:rPr lang="en-US" sz="1200" dirty="0">
                <a:solidFill>
                  <a:srgbClr val="F2F2F2">
                    <a:lumMod val="50000"/>
                  </a:srgbClr>
                </a:solidFill>
              </a:rPr>
              <a:t> </a:t>
            </a:r>
            <a:br>
              <a:rPr lang="en-US" sz="1200" dirty="0">
                <a:solidFill>
                  <a:srgbClr val="F2F2F2">
                    <a:lumMod val="50000"/>
                  </a:srgbClr>
                </a:solidFill>
              </a:rPr>
            </a:br>
            <a:r>
              <a:rPr lang="en-US" sz="1200" dirty="0">
                <a:solidFill>
                  <a:srgbClr val="F2F2F2">
                    <a:lumMod val="50000"/>
                  </a:srgbClr>
                </a:solidFill>
              </a:rPr>
              <a:t>and </a:t>
            </a:r>
            <a:r>
              <a:rPr lang="en-US" sz="1200" b="1" dirty="0">
                <a:solidFill>
                  <a:schemeClr val="accent2"/>
                </a:solidFill>
              </a:rPr>
              <a:t>Endowment</a:t>
            </a:r>
            <a:r>
              <a:rPr lang="en-US" sz="1200" dirty="0">
                <a:solidFill>
                  <a:srgbClr val="F2F2F2">
                    <a:lumMod val="50000"/>
                  </a:srgbClr>
                </a:solidFill>
              </a:rPr>
              <a:t> Group</a:t>
            </a:r>
          </a:p>
        </p:txBody>
      </p:sp>
      <p:grpSp>
        <p:nvGrpSpPr>
          <p:cNvPr id="24" name="Group 23">
            <a:extLst>
              <a:ext uri="{FF2B5EF4-FFF2-40B4-BE49-F238E27FC236}">
                <a16:creationId xmlns:a16="http://schemas.microsoft.com/office/drawing/2014/main" id="{91C26D26-0591-4C10-A973-E0C63857952C}"/>
              </a:ext>
            </a:extLst>
          </p:cNvPr>
          <p:cNvGrpSpPr/>
          <p:nvPr/>
        </p:nvGrpSpPr>
        <p:grpSpPr>
          <a:xfrm>
            <a:off x="342900" y="4994684"/>
            <a:ext cx="337232" cy="337232"/>
            <a:chOff x="4812604" y="1890762"/>
            <a:chExt cx="640080" cy="640080"/>
          </a:xfrm>
        </p:grpSpPr>
        <p:sp>
          <p:nvSpPr>
            <p:cNvPr id="26" name="Oval 25">
              <a:extLst>
                <a:ext uri="{FF2B5EF4-FFF2-40B4-BE49-F238E27FC236}">
                  <a16:creationId xmlns:a16="http://schemas.microsoft.com/office/drawing/2014/main" id="{C5ABFC86-EE34-4305-8036-E60394AFAF71}"/>
                </a:ext>
              </a:extLst>
            </p:cNvPr>
            <p:cNvSpPr/>
            <p:nvPr/>
          </p:nvSpPr>
          <p:spPr>
            <a:xfrm>
              <a:off x="4812604" y="1890762"/>
              <a:ext cx="640080" cy="64008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Graphic 26">
              <a:extLst>
                <a:ext uri="{FF2B5EF4-FFF2-40B4-BE49-F238E27FC236}">
                  <a16:creationId xmlns:a16="http://schemas.microsoft.com/office/drawing/2014/main" id="{D730B973-0AAF-4826-B308-03A8AFC24491}"/>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61427" y="2039585"/>
              <a:ext cx="342434" cy="342434"/>
            </a:xfrm>
            <a:prstGeom prst="rect">
              <a:avLst/>
            </a:prstGeom>
          </p:spPr>
        </p:pic>
      </p:grpSp>
      <p:sp>
        <p:nvSpPr>
          <p:cNvPr id="30" name="TextBox 29">
            <a:extLst>
              <a:ext uri="{FF2B5EF4-FFF2-40B4-BE49-F238E27FC236}">
                <a16:creationId xmlns:a16="http://schemas.microsoft.com/office/drawing/2014/main" id="{4AC7D15F-58F0-42C9-8FAC-CDFF700B24D0}"/>
              </a:ext>
            </a:extLst>
          </p:cNvPr>
          <p:cNvSpPr txBox="1"/>
          <p:nvPr/>
        </p:nvSpPr>
        <p:spPr>
          <a:xfrm>
            <a:off x="934089" y="5070968"/>
            <a:ext cx="3485508" cy="184666"/>
          </a:xfrm>
          <a:prstGeom prst="rect">
            <a:avLst/>
          </a:prstGeom>
          <a:noFill/>
        </p:spPr>
        <p:txBody>
          <a:bodyPr wrap="square" lIns="0" tIns="0" rIns="0" bIns="0" rtlCol="0" anchor="ctr" anchorCtr="0">
            <a:spAutoFit/>
          </a:bodyPr>
          <a:lstStyle/>
          <a:p>
            <a:pPr lvl="0">
              <a:spcBef>
                <a:spcPts val="300"/>
              </a:spcBef>
              <a:defRPr/>
            </a:pPr>
            <a:r>
              <a:rPr lang="en-US" sz="1200" dirty="0">
                <a:solidFill>
                  <a:srgbClr val="F2F2F2">
                    <a:lumMod val="50000"/>
                  </a:srgbClr>
                </a:solidFill>
              </a:rPr>
              <a:t>Experienced and Credentialed </a:t>
            </a:r>
            <a:r>
              <a:rPr lang="en-US" sz="1200" b="1" dirty="0">
                <a:solidFill>
                  <a:schemeClr val="accent2"/>
                </a:solidFill>
              </a:rPr>
              <a:t>Relationship</a:t>
            </a:r>
            <a:r>
              <a:rPr lang="en-US" sz="1200" dirty="0">
                <a:solidFill>
                  <a:srgbClr val="F2F2F2">
                    <a:lumMod val="50000"/>
                  </a:srgbClr>
                </a:solidFill>
              </a:rPr>
              <a:t> Team</a:t>
            </a:r>
          </a:p>
        </p:txBody>
      </p:sp>
      <p:grpSp>
        <p:nvGrpSpPr>
          <p:cNvPr id="31" name="Group 30">
            <a:extLst>
              <a:ext uri="{FF2B5EF4-FFF2-40B4-BE49-F238E27FC236}">
                <a16:creationId xmlns:a16="http://schemas.microsoft.com/office/drawing/2014/main" id="{9A32945A-676E-44C0-8C71-6143ED694905}"/>
              </a:ext>
            </a:extLst>
          </p:cNvPr>
          <p:cNvGrpSpPr/>
          <p:nvPr/>
        </p:nvGrpSpPr>
        <p:grpSpPr>
          <a:xfrm>
            <a:off x="342900" y="5631997"/>
            <a:ext cx="337232" cy="337232"/>
            <a:chOff x="4812604" y="1890762"/>
            <a:chExt cx="640080" cy="640080"/>
          </a:xfrm>
        </p:grpSpPr>
        <p:sp>
          <p:nvSpPr>
            <p:cNvPr id="32" name="Oval 31">
              <a:extLst>
                <a:ext uri="{FF2B5EF4-FFF2-40B4-BE49-F238E27FC236}">
                  <a16:creationId xmlns:a16="http://schemas.microsoft.com/office/drawing/2014/main" id="{C23A34FD-B068-488C-B16F-62A5CA19C589}"/>
                </a:ext>
              </a:extLst>
            </p:cNvPr>
            <p:cNvSpPr/>
            <p:nvPr/>
          </p:nvSpPr>
          <p:spPr>
            <a:xfrm>
              <a:off x="4812604" y="1890762"/>
              <a:ext cx="640080" cy="64008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Graphic 32">
              <a:extLst>
                <a:ext uri="{FF2B5EF4-FFF2-40B4-BE49-F238E27FC236}">
                  <a16:creationId xmlns:a16="http://schemas.microsoft.com/office/drawing/2014/main" id="{EB8E3BF5-5FD0-4F34-9082-40714A6A1A8C}"/>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61427" y="2039585"/>
              <a:ext cx="342434" cy="342434"/>
            </a:xfrm>
            <a:prstGeom prst="rect">
              <a:avLst/>
            </a:prstGeom>
          </p:spPr>
        </p:pic>
      </p:grpSp>
      <p:sp>
        <p:nvSpPr>
          <p:cNvPr id="34" name="TextBox 33">
            <a:extLst>
              <a:ext uri="{FF2B5EF4-FFF2-40B4-BE49-F238E27FC236}">
                <a16:creationId xmlns:a16="http://schemas.microsoft.com/office/drawing/2014/main" id="{7D963934-80CD-4A99-99BB-B0D8A653CDDA}"/>
              </a:ext>
            </a:extLst>
          </p:cNvPr>
          <p:cNvSpPr txBox="1"/>
          <p:nvPr/>
        </p:nvSpPr>
        <p:spPr>
          <a:xfrm>
            <a:off x="934089" y="5708281"/>
            <a:ext cx="3485508" cy="184666"/>
          </a:xfrm>
          <a:prstGeom prst="rect">
            <a:avLst/>
          </a:prstGeom>
          <a:noFill/>
        </p:spPr>
        <p:txBody>
          <a:bodyPr wrap="square" lIns="0" tIns="0" rIns="0" bIns="0" rtlCol="0" anchor="ctr" anchorCtr="0">
            <a:spAutoFit/>
          </a:bodyPr>
          <a:lstStyle/>
          <a:p>
            <a:pPr lvl="0">
              <a:spcBef>
                <a:spcPts val="300"/>
              </a:spcBef>
              <a:defRPr/>
            </a:pPr>
            <a:r>
              <a:rPr lang="en-US" sz="1200" b="1" dirty="0">
                <a:solidFill>
                  <a:schemeClr val="accent2"/>
                </a:solidFill>
              </a:rPr>
              <a:t>Planned Giving </a:t>
            </a:r>
            <a:r>
              <a:rPr lang="en-US" sz="1200" dirty="0">
                <a:solidFill>
                  <a:srgbClr val="F2F2F2">
                    <a:lumMod val="50000"/>
                  </a:srgbClr>
                </a:solidFill>
              </a:rPr>
              <a:t>Expertise and Support</a:t>
            </a:r>
          </a:p>
        </p:txBody>
      </p:sp>
      <p:grpSp>
        <p:nvGrpSpPr>
          <p:cNvPr id="40" name="Group 39">
            <a:extLst>
              <a:ext uri="{FF2B5EF4-FFF2-40B4-BE49-F238E27FC236}">
                <a16:creationId xmlns:a16="http://schemas.microsoft.com/office/drawing/2014/main" id="{398E91D0-701B-46FB-BBAF-6C40B26E25E2}"/>
              </a:ext>
            </a:extLst>
          </p:cNvPr>
          <p:cNvGrpSpPr/>
          <p:nvPr/>
        </p:nvGrpSpPr>
        <p:grpSpPr>
          <a:xfrm>
            <a:off x="4900527" y="3082751"/>
            <a:ext cx="337232" cy="337232"/>
            <a:chOff x="4812604" y="1890762"/>
            <a:chExt cx="640080" cy="640080"/>
          </a:xfrm>
        </p:grpSpPr>
        <p:sp>
          <p:nvSpPr>
            <p:cNvPr id="41" name="Oval 40">
              <a:extLst>
                <a:ext uri="{FF2B5EF4-FFF2-40B4-BE49-F238E27FC236}">
                  <a16:creationId xmlns:a16="http://schemas.microsoft.com/office/drawing/2014/main" id="{215EC240-4CE7-401A-BB51-66195A989D4A}"/>
                </a:ext>
              </a:extLst>
            </p:cNvPr>
            <p:cNvSpPr/>
            <p:nvPr/>
          </p:nvSpPr>
          <p:spPr>
            <a:xfrm>
              <a:off x="4812604" y="1890762"/>
              <a:ext cx="640080" cy="64008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Graphic 41">
              <a:extLst>
                <a:ext uri="{FF2B5EF4-FFF2-40B4-BE49-F238E27FC236}">
                  <a16:creationId xmlns:a16="http://schemas.microsoft.com/office/drawing/2014/main" id="{7919653B-5A5D-4CF1-9353-D867699F1327}"/>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61427" y="2039585"/>
              <a:ext cx="342434" cy="342434"/>
            </a:xfrm>
            <a:prstGeom prst="rect">
              <a:avLst/>
            </a:prstGeom>
          </p:spPr>
        </p:pic>
      </p:grpSp>
      <p:sp>
        <p:nvSpPr>
          <p:cNvPr id="43" name="TextBox 42">
            <a:extLst>
              <a:ext uri="{FF2B5EF4-FFF2-40B4-BE49-F238E27FC236}">
                <a16:creationId xmlns:a16="http://schemas.microsoft.com/office/drawing/2014/main" id="{16668CFA-9900-4608-B050-602F26C7482E}"/>
              </a:ext>
            </a:extLst>
          </p:cNvPr>
          <p:cNvSpPr txBox="1"/>
          <p:nvPr/>
        </p:nvSpPr>
        <p:spPr>
          <a:xfrm>
            <a:off x="5567363" y="3159035"/>
            <a:ext cx="3233734" cy="184666"/>
          </a:xfrm>
          <a:prstGeom prst="rect">
            <a:avLst/>
          </a:prstGeom>
          <a:noFill/>
        </p:spPr>
        <p:txBody>
          <a:bodyPr wrap="square" lIns="0" tIns="0" rIns="0" bIns="0" rtlCol="0" anchor="ctr" anchorCtr="0">
            <a:spAutoFit/>
          </a:bodyPr>
          <a:lstStyle/>
          <a:p>
            <a:pPr lvl="0">
              <a:spcBef>
                <a:spcPts val="300"/>
              </a:spcBef>
              <a:defRPr/>
            </a:pPr>
            <a:r>
              <a:rPr lang="en-US" sz="1200" b="1" dirty="0">
                <a:solidFill>
                  <a:schemeClr val="accent2"/>
                </a:solidFill>
              </a:rPr>
              <a:t>Comprehensive</a:t>
            </a:r>
            <a:r>
              <a:rPr lang="en-US" sz="1200" dirty="0">
                <a:solidFill>
                  <a:srgbClr val="F2F2F2">
                    <a:lumMod val="50000"/>
                  </a:srgbClr>
                </a:solidFill>
              </a:rPr>
              <a:t> Delivery Approach</a:t>
            </a:r>
          </a:p>
        </p:txBody>
      </p:sp>
      <p:grpSp>
        <p:nvGrpSpPr>
          <p:cNvPr id="44" name="Group 43">
            <a:extLst>
              <a:ext uri="{FF2B5EF4-FFF2-40B4-BE49-F238E27FC236}">
                <a16:creationId xmlns:a16="http://schemas.microsoft.com/office/drawing/2014/main" id="{CF89396B-4122-4A30-8F96-D44EDC1EC0B3}"/>
              </a:ext>
            </a:extLst>
          </p:cNvPr>
          <p:cNvGrpSpPr/>
          <p:nvPr/>
        </p:nvGrpSpPr>
        <p:grpSpPr>
          <a:xfrm>
            <a:off x="4900527" y="3720062"/>
            <a:ext cx="337232" cy="337232"/>
            <a:chOff x="4812604" y="1890762"/>
            <a:chExt cx="640080" cy="640080"/>
          </a:xfrm>
        </p:grpSpPr>
        <p:sp>
          <p:nvSpPr>
            <p:cNvPr id="45" name="Oval 44">
              <a:extLst>
                <a:ext uri="{FF2B5EF4-FFF2-40B4-BE49-F238E27FC236}">
                  <a16:creationId xmlns:a16="http://schemas.microsoft.com/office/drawing/2014/main" id="{EF50148E-B56E-4AEF-8D49-65A8AFD35A79}"/>
                </a:ext>
              </a:extLst>
            </p:cNvPr>
            <p:cNvSpPr/>
            <p:nvPr/>
          </p:nvSpPr>
          <p:spPr>
            <a:xfrm>
              <a:off x="4812604" y="1890762"/>
              <a:ext cx="640080" cy="64008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Graphic 45">
              <a:extLst>
                <a:ext uri="{FF2B5EF4-FFF2-40B4-BE49-F238E27FC236}">
                  <a16:creationId xmlns:a16="http://schemas.microsoft.com/office/drawing/2014/main" id="{2DC8BCC5-F6D3-4172-A740-517491F7B79B}"/>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61427" y="2039585"/>
              <a:ext cx="342434" cy="342434"/>
            </a:xfrm>
            <a:prstGeom prst="rect">
              <a:avLst/>
            </a:prstGeom>
          </p:spPr>
        </p:pic>
      </p:grpSp>
      <p:sp>
        <p:nvSpPr>
          <p:cNvPr id="47" name="TextBox 46">
            <a:extLst>
              <a:ext uri="{FF2B5EF4-FFF2-40B4-BE49-F238E27FC236}">
                <a16:creationId xmlns:a16="http://schemas.microsoft.com/office/drawing/2014/main" id="{F5B60635-18BB-4D1D-B68F-6D510C6CD286}"/>
              </a:ext>
            </a:extLst>
          </p:cNvPr>
          <p:cNvSpPr txBox="1"/>
          <p:nvPr/>
        </p:nvSpPr>
        <p:spPr>
          <a:xfrm>
            <a:off x="5567363" y="3704013"/>
            <a:ext cx="3233734" cy="369332"/>
          </a:xfrm>
          <a:prstGeom prst="rect">
            <a:avLst/>
          </a:prstGeom>
          <a:noFill/>
        </p:spPr>
        <p:txBody>
          <a:bodyPr wrap="square" lIns="0" tIns="0" rIns="0" bIns="0" rtlCol="0" anchor="ctr" anchorCtr="0">
            <a:spAutoFit/>
          </a:bodyPr>
          <a:lstStyle/>
          <a:p>
            <a:pPr lvl="0">
              <a:spcBef>
                <a:spcPts val="300"/>
              </a:spcBef>
              <a:defRPr/>
            </a:pPr>
            <a:r>
              <a:rPr lang="en-US" sz="1200" b="1" dirty="0">
                <a:solidFill>
                  <a:schemeClr val="accent2"/>
                </a:solidFill>
              </a:rPr>
              <a:t>Disciplined</a:t>
            </a:r>
            <a:r>
              <a:rPr lang="en-US" sz="1200" dirty="0">
                <a:solidFill>
                  <a:srgbClr val="F2F2F2">
                    <a:lumMod val="50000"/>
                  </a:srgbClr>
                </a:solidFill>
              </a:rPr>
              <a:t> and </a:t>
            </a:r>
            <a:r>
              <a:rPr lang="en-US" sz="1200" b="1" dirty="0">
                <a:solidFill>
                  <a:schemeClr val="accent2"/>
                </a:solidFill>
              </a:rPr>
              <a:t>Unbiased</a:t>
            </a:r>
            <a:r>
              <a:rPr lang="en-US" sz="1200" dirty="0">
                <a:solidFill>
                  <a:srgbClr val="F2F2F2">
                    <a:lumMod val="50000"/>
                  </a:srgbClr>
                </a:solidFill>
              </a:rPr>
              <a:t> Investment Management</a:t>
            </a:r>
          </a:p>
        </p:txBody>
      </p:sp>
      <p:grpSp>
        <p:nvGrpSpPr>
          <p:cNvPr id="48" name="Group 47">
            <a:extLst>
              <a:ext uri="{FF2B5EF4-FFF2-40B4-BE49-F238E27FC236}">
                <a16:creationId xmlns:a16="http://schemas.microsoft.com/office/drawing/2014/main" id="{46F96618-4F1C-4704-9784-4A0CEF6CB4D5}"/>
              </a:ext>
            </a:extLst>
          </p:cNvPr>
          <p:cNvGrpSpPr/>
          <p:nvPr/>
        </p:nvGrpSpPr>
        <p:grpSpPr>
          <a:xfrm>
            <a:off x="4900527" y="4357373"/>
            <a:ext cx="337232" cy="337232"/>
            <a:chOff x="4812604" y="1890762"/>
            <a:chExt cx="640080" cy="640080"/>
          </a:xfrm>
        </p:grpSpPr>
        <p:sp>
          <p:nvSpPr>
            <p:cNvPr id="49" name="Oval 48">
              <a:extLst>
                <a:ext uri="{FF2B5EF4-FFF2-40B4-BE49-F238E27FC236}">
                  <a16:creationId xmlns:a16="http://schemas.microsoft.com/office/drawing/2014/main" id="{D747041D-D6A5-4805-BC87-4295B5732E42}"/>
                </a:ext>
              </a:extLst>
            </p:cNvPr>
            <p:cNvSpPr/>
            <p:nvPr/>
          </p:nvSpPr>
          <p:spPr>
            <a:xfrm>
              <a:off x="4812604" y="1890762"/>
              <a:ext cx="640080" cy="64008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0" name="Graphic 49">
              <a:extLst>
                <a:ext uri="{FF2B5EF4-FFF2-40B4-BE49-F238E27FC236}">
                  <a16:creationId xmlns:a16="http://schemas.microsoft.com/office/drawing/2014/main" id="{8E271EA7-1C9F-4D05-A922-C09617522152}"/>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61427" y="2039585"/>
              <a:ext cx="342434" cy="342434"/>
            </a:xfrm>
            <a:prstGeom prst="rect">
              <a:avLst/>
            </a:prstGeom>
          </p:spPr>
        </p:pic>
      </p:grpSp>
      <p:sp>
        <p:nvSpPr>
          <p:cNvPr id="51" name="TextBox 50">
            <a:extLst>
              <a:ext uri="{FF2B5EF4-FFF2-40B4-BE49-F238E27FC236}">
                <a16:creationId xmlns:a16="http://schemas.microsoft.com/office/drawing/2014/main" id="{F24725DC-EF86-42F0-9642-56BBA4037EF5}"/>
              </a:ext>
            </a:extLst>
          </p:cNvPr>
          <p:cNvSpPr txBox="1"/>
          <p:nvPr/>
        </p:nvSpPr>
        <p:spPr>
          <a:xfrm>
            <a:off x="5567363" y="4433657"/>
            <a:ext cx="3233734" cy="184666"/>
          </a:xfrm>
          <a:prstGeom prst="rect">
            <a:avLst/>
          </a:prstGeom>
          <a:noFill/>
        </p:spPr>
        <p:txBody>
          <a:bodyPr wrap="square" lIns="0" tIns="0" rIns="0" bIns="0" rtlCol="0" anchor="ctr" anchorCtr="0">
            <a:spAutoFit/>
          </a:bodyPr>
          <a:lstStyle/>
          <a:p>
            <a:pPr lvl="0">
              <a:spcBef>
                <a:spcPts val="300"/>
              </a:spcBef>
              <a:defRPr/>
            </a:pPr>
            <a:r>
              <a:rPr lang="en-US" sz="1200" dirty="0">
                <a:solidFill>
                  <a:srgbClr val="F2F2F2">
                    <a:lumMod val="50000"/>
                  </a:srgbClr>
                </a:solidFill>
              </a:rPr>
              <a:t>Superior Risk Adjusted Investment </a:t>
            </a:r>
            <a:r>
              <a:rPr lang="en-US" sz="1200" b="1" dirty="0">
                <a:solidFill>
                  <a:schemeClr val="accent2"/>
                </a:solidFill>
              </a:rPr>
              <a:t>Results</a:t>
            </a:r>
          </a:p>
        </p:txBody>
      </p:sp>
      <p:grpSp>
        <p:nvGrpSpPr>
          <p:cNvPr id="52" name="Group 51">
            <a:extLst>
              <a:ext uri="{FF2B5EF4-FFF2-40B4-BE49-F238E27FC236}">
                <a16:creationId xmlns:a16="http://schemas.microsoft.com/office/drawing/2014/main" id="{BBB739DC-8942-4C0F-8DC8-3B4AC49AF69C}"/>
              </a:ext>
            </a:extLst>
          </p:cNvPr>
          <p:cNvGrpSpPr/>
          <p:nvPr/>
        </p:nvGrpSpPr>
        <p:grpSpPr>
          <a:xfrm>
            <a:off x="4900527" y="4994684"/>
            <a:ext cx="337232" cy="337232"/>
            <a:chOff x="4812604" y="1890762"/>
            <a:chExt cx="640080" cy="640080"/>
          </a:xfrm>
        </p:grpSpPr>
        <p:sp>
          <p:nvSpPr>
            <p:cNvPr id="53" name="Oval 52">
              <a:extLst>
                <a:ext uri="{FF2B5EF4-FFF2-40B4-BE49-F238E27FC236}">
                  <a16:creationId xmlns:a16="http://schemas.microsoft.com/office/drawing/2014/main" id="{CD20D1FC-25EE-4A22-9EA7-C1C626E0CE21}"/>
                </a:ext>
              </a:extLst>
            </p:cNvPr>
            <p:cNvSpPr/>
            <p:nvPr/>
          </p:nvSpPr>
          <p:spPr>
            <a:xfrm>
              <a:off x="4812604" y="1890762"/>
              <a:ext cx="640080" cy="64008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4" name="Graphic 53">
              <a:extLst>
                <a:ext uri="{FF2B5EF4-FFF2-40B4-BE49-F238E27FC236}">
                  <a16:creationId xmlns:a16="http://schemas.microsoft.com/office/drawing/2014/main" id="{DBDBCB66-3008-4681-9D6E-B9EA5450CD29}"/>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61427" y="2039585"/>
              <a:ext cx="342434" cy="342434"/>
            </a:xfrm>
            <a:prstGeom prst="rect">
              <a:avLst/>
            </a:prstGeom>
          </p:spPr>
        </p:pic>
      </p:grpSp>
      <p:sp>
        <p:nvSpPr>
          <p:cNvPr id="55" name="TextBox 54">
            <a:extLst>
              <a:ext uri="{FF2B5EF4-FFF2-40B4-BE49-F238E27FC236}">
                <a16:creationId xmlns:a16="http://schemas.microsoft.com/office/drawing/2014/main" id="{9A207EBA-34CA-414C-851C-352A13F67288}"/>
              </a:ext>
            </a:extLst>
          </p:cNvPr>
          <p:cNvSpPr txBox="1"/>
          <p:nvPr/>
        </p:nvSpPr>
        <p:spPr>
          <a:xfrm>
            <a:off x="5567363" y="5070968"/>
            <a:ext cx="3233734" cy="184666"/>
          </a:xfrm>
          <a:prstGeom prst="rect">
            <a:avLst/>
          </a:prstGeom>
          <a:noFill/>
        </p:spPr>
        <p:txBody>
          <a:bodyPr wrap="square" lIns="0" tIns="0" rIns="0" bIns="0" rtlCol="0" anchor="ctr" anchorCtr="0">
            <a:spAutoFit/>
          </a:bodyPr>
          <a:lstStyle/>
          <a:p>
            <a:pPr lvl="0">
              <a:spcBef>
                <a:spcPts val="300"/>
              </a:spcBef>
              <a:defRPr/>
            </a:pPr>
            <a:r>
              <a:rPr lang="en-US" sz="1200" dirty="0">
                <a:solidFill>
                  <a:srgbClr val="F2F2F2">
                    <a:lumMod val="50000"/>
                  </a:srgbClr>
                </a:solidFill>
              </a:rPr>
              <a:t>Cost Effective </a:t>
            </a:r>
            <a:r>
              <a:rPr lang="en-US" sz="1200" b="1" dirty="0">
                <a:solidFill>
                  <a:schemeClr val="accent2"/>
                </a:solidFill>
              </a:rPr>
              <a:t>Fee-Only Provider</a:t>
            </a:r>
          </a:p>
        </p:txBody>
      </p:sp>
      <p:grpSp>
        <p:nvGrpSpPr>
          <p:cNvPr id="56" name="Group 55">
            <a:extLst>
              <a:ext uri="{FF2B5EF4-FFF2-40B4-BE49-F238E27FC236}">
                <a16:creationId xmlns:a16="http://schemas.microsoft.com/office/drawing/2014/main" id="{3F8A1D86-DEED-4F8B-A12B-A90703E43BA4}"/>
              </a:ext>
            </a:extLst>
          </p:cNvPr>
          <p:cNvGrpSpPr/>
          <p:nvPr/>
        </p:nvGrpSpPr>
        <p:grpSpPr>
          <a:xfrm>
            <a:off x="4900527" y="5631997"/>
            <a:ext cx="337232" cy="337232"/>
            <a:chOff x="4812604" y="1890762"/>
            <a:chExt cx="640080" cy="640080"/>
          </a:xfrm>
        </p:grpSpPr>
        <p:sp>
          <p:nvSpPr>
            <p:cNvPr id="57" name="Oval 56">
              <a:extLst>
                <a:ext uri="{FF2B5EF4-FFF2-40B4-BE49-F238E27FC236}">
                  <a16:creationId xmlns:a16="http://schemas.microsoft.com/office/drawing/2014/main" id="{AF844A3D-9A4A-44DB-A595-C3AFF60C40F4}"/>
                </a:ext>
              </a:extLst>
            </p:cNvPr>
            <p:cNvSpPr/>
            <p:nvPr/>
          </p:nvSpPr>
          <p:spPr>
            <a:xfrm>
              <a:off x="4812604" y="1890762"/>
              <a:ext cx="640080" cy="64008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Graphic 57">
              <a:extLst>
                <a:ext uri="{FF2B5EF4-FFF2-40B4-BE49-F238E27FC236}">
                  <a16:creationId xmlns:a16="http://schemas.microsoft.com/office/drawing/2014/main" id="{E608E52E-3CAE-4FBF-88EF-8313A0FA7EF9}"/>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61427" y="2039585"/>
              <a:ext cx="342434" cy="342434"/>
            </a:xfrm>
            <a:prstGeom prst="rect">
              <a:avLst/>
            </a:prstGeom>
          </p:spPr>
        </p:pic>
      </p:grpSp>
      <p:sp>
        <p:nvSpPr>
          <p:cNvPr id="59" name="TextBox 58">
            <a:extLst>
              <a:ext uri="{FF2B5EF4-FFF2-40B4-BE49-F238E27FC236}">
                <a16:creationId xmlns:a16="http://schemas.microsoft.com/office/drawing/2014/main" id="{36499533-2BD6-489E-956E-333CC8AF7408}"/>
              </a:ext>
            </a:extLst>
          </p:cNvPr>
          <p:cNvSpPr txBox="1"/>
          <p:nvPr/>
        </p:nvSpPr>
        <p:spPr>
          <a:xfrm>
            <a:off x="5567363" y="5708281"/>
            <a:ext cx="3233734" cy="184666"/>
          </a:xfrm>
          <a:prstGeom prst="rect">
            <a:avLst/>
          </a:prstGeom>
          <a:noFill/>
        </p:spPr>
        <p:txBody>
          <a:bodyPr wrap="square" lIns="0" tIns="0" rIns="0" bIns="0" rtlCol="0" anchor="ctr" anchorCtr="0">
            <a:spAutoFit/>
          </a:bodyPr>
          <a:lstStyle/>
          <a:p>
            <a:pPr lvl="0">
              <a:spcBef>
                <a:spcPts val="300"/>
              </a:spcBef>
              <a:defRPr/>
            </a:pPr>
            <a:r>
              <a:rPr lang="en-US" sz="1200" b="1" dirty="0">
                <a:solidFill>
                  <a:schemeClr val="accent2"/>
                </a:solidFill>
              </a:rPr>
              <a:t>Fiduciary</a:t>
            </a:r>
            <a:r>
              <a:rPr lang="en-US" sz="1200" dirty="0">
                <a:solidFill>
                  <a:srgbClr val="F2F2F2">
                    <a:lumMod val="50000"/>
                  </a:srgbClr>
                </a:solidFill>
              </a:rPr>
              <a:t> Protection &amp; Expertise</a:t>
            </a:r>
          </a:p>
        </p:txBody>
      </p:sp>
    </p:spTree>
    <p:extLst>
      <p:ext uri="{BB962C8B-B14F-4D97-AF65-F5344CB8AC3E}">
        <p14:creationId xmlns:p14="http://schemas.microsoft.com/office/powerpoint/2010/main" val="3916351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52A28D-47B5-49DB-87D0-5B88AC24EED6}"/>
              </a:ext>
            </a:extLst>
          </p:cNvPr>
          <p:cNvSpPr>
            <a:spLocks noGrp="1"/>
          </p:cNvSpPr>
          <p:nvPr>
            <p:ph type="title"/>
          </p:nvPr>
        </p:nvSpPr>
        <p:spPr/>
        <p:txBody>
          <a:bodyPr/>
          <a:lstStyle/>
          <a:p>
            <a:r>
              <a:rPr lang="en-US" dirty="0"/>
              <a:t>Disclosure</a:t>
            </a:r>
          </a:p>
        </p:txBody>
      </p:sp>
      <p:sp>
        <p:nvSpPr>
          <p:cNvPr id="4" name="TextBox 3">
            <a:extLst>
              <a:ext uri="{FF2B5EF4-FFF2-40B4-BE49-F238E27FC236}">
                <a16:creationId xmlns:a16="http://schemas.microsoft.com/office/drawing/2014/main" id="{55BFBB2A-51A6-4ADD-A9BC-80197F52BF48}"/>
              </a:ext>
            </a:extLst>
          </p:cNvPr>
          <p:cNvSpPr txBox="1"/>
          <p:nvPr/>
        </p:nvSpPr>
        <p:spPr>
          <a:xfrm>
            <a:off x="342900" y="1333501"/>
            <a:ext cx="4076700" cy="4800600"/>
          </a:xfrm>
          <a:prstGeom prst="rect">
            <a:avLst/>
          </a:prstGeom>
          <a:noFill/>
        </p:spPr>
        <p:txBody>
          <a:bodyPr wrap="square" lIns="0" tIns="0" rIns="0" bIns="0" rtlCol="0" anchor="t" anchorCtr="0">
            <a:noAutofit/>
          </a:bodyPr>
          <a:lstStyle/>
          <a:p>
            <a:pPr>
              <a:spcBef>
                <a:spcPts val="600"/>
              </a:spcBef>
            </a:pPr>
            <a:r>
              <a:rPr lang="en-US" sz="900" dirty="0">
                <a:solidFill>
                  <a:srgbClr val="414E5D"/>
                </a:solidFill>
              </a:rPr>
              <a:t>Fulton Financial Advisors operates through Fulton Bank, N.A. </a:t>
            </a:r>
            <a:br>
              <a:rPr lang="en-US" sz="900" dirty="0">
                <a:solidFill>
                  <a:srgbClr val="414E5D"/>
                </a:solidFill>
              </a:rPr>
            </a:br>
            <a:r>
              <a:rPr lang="en-US" sz="900" dirty="0">
                <a:solidFill>
                  <a:srgbClr val="414E5D"/>
                </a:solidFill>
              </a:rPr>
              <a:t>and other subsidiaries of Fulton Financial Corporation. </a:t>
            </a:r>
          </a:p>
          <a:p>
            <a:pPr>
              <a:spcBef>
                <a:spcPts val="600"/>
              </a:spcBef>
            </a:pPr>
            <a:r>
              <a:rPr lang="en-US" sz="900" dirty="0">
                <a:solidFill>
                  <a:srgbClr val="414E5D"/>
                </a:solidFill>
              </a:rPr>
              <a:t>The information and material in this report is being provided for informational purposes only, and is not intended as an offer or solicitation for the purchase </a:t>
            </a:r>
            <a:br>
              <a:rPr lang="en-US" sz="900" dirty="0">
                <a:solidFill>
                  <a:srgbClr val="414E5D"/>
                </a:solidFill>
              </a:rPr>
            </a:br>
            <a:r>
              <a:rPr lang="en-US" sz="900" dirty="0">
                <a:solidFill>
                  <a:srgbClr val="414E5D"/>
                </a:solidFill>
              </a:rPr>
              <a:t>or sale of any financial instrument or to adopt a particular investment strategy.   </a:t>
            </a:r>
          </a:p>
          <a:p>
            <a:pPr>
              <a:spcBef>
                <a:spcPts val="600"/>
              </a:spcBef>
            </a:pPr>
            <a:r>
              <a:rPr lang="en-US" sz="900" dirty="0">
                <a:solidFill>
                  <a:srgbClr val="414E5D"/>
                </a:solidFill>
              </a:rPr>
              <a:t>Information has been obtained from sources believed to be reliable but Fulton Financial Advisors or its affiliates and/or subsidiaries (collectively “Fulton”) do not warrant its completeness, timeliness or accuracy, except with respect to any disclosures relative to Fulton. </a:t>
            </a:r>
          </a:p>
          <a:p>
            <a:pPr>
              <a:spcBef>
                <a:spcPts val="600"/>
              </a:spcBef>
            </a:pPr>
            <a:r>
              <a:rPr lang="en-US" sz="900" dirty="0">
                <a:solidFill>
                  <a:srgbClr val="414E5D"/>
                </a:solidFill>
              </a:rPr>
              <a:t>The information contained herein is as of the date referenced above, and Fulton does not undertake any obligation to update such information.  Fulton affiliates may issue reports or have opinions that are inconsistent with, or reach different conclusions from, this report.   </a:t>
            </a:r>
          </a:p>
          <a:p>
            <a:pPr>
              <a:spcBef>
                <a:spcPts val="600"/>
              </a:spcBef>
            </a:pPr>
            <a:r>
              <a:rPr lang="en-US" sz="900" dirty="0">
                <a:solidFill>
                  <a:srgbClr val="414E5D"/>
                </a:solidFill>
              </a:rPr>
              <a:t>All charts and graphs are shown for illustrative purposes only.  Opinions, estimates, forecasts, and statements of financial market trends that are based on current market conditions constitute our judgment and are subject to change without notice.   </a:t>
            </a:r>
          </a:p>
          <a:p>
            <a:pPr>
              <a:spcBef>
                <a:spcPts val="600"/>
              </a:spcBef>
            </a:pPr>
            <a:r>
              <a:rPr lang="en-US" sz="900" dirty="0">
                <a:solidFill>
                  <a:srgbClr val="414E5D"/>
                </a:solidFill>
              </a:rPr>
              <a:t>Any opinions and recommendations expressed herein do not take into account an investor's financial circumstances, investment objectives or financial needs, and are not intended as advice regarding or recommendations of particular investments and/or trading strategies, including investments that reference a particular derivative index or other benchmark. </a:t>
            </a:r>
          </a:p>
          <a:p>
            <a:pPr>
              <a:spcBef>
                <a:spcPts val="600"/>
              </a:spcBef>
            </a:pPr>
            <a:r>
              <a:rPr lang="en-US" sz="900" dirty="0">
                <a:solidFill>
                  <a:srgbClr val="414E5D"/>
                </a:solidFill>
              </a:rPr>
              <a:t>The investments described herein may be complex, involve significant risk and volatility, and may only be appropriate for highly sophisticated investors who are capable of understanding and assuming the risks involved. The investments discussed may fluctuate in price or value and could be adversely affected by changes in interest rates, exchange rates or other factors. </a:t>
            </a:r>
          </a:p>
        </p:txBody>
      </p:sp>
      <p:sp>
        <p:nvSpPr>
          <p:cNvPr id="5" name="TextBox 4">
            <a:extLst>
              <a:ext uri="{FF2B5EF4-FFF2-40B4-BE49-F238E27FC236}">
                <a16:creationId xmlns:a16="http://schemas.microsoft.com/office/drawing/2014/main" id="{1AD76182-4291-473B-8173-A74D584F23A3}"/>
              </a:ext>
            </a:extLst>
          </p:cNvPr>
          <p:cNvSpPr txBox="1"/>
          <p:nvPr/>
        </p:nvSpPr>
        <p:spPr>
          <a:xfrm>
            <a:off x="4724400" y="1333501"/>
            <a:ext cx="4076700" cy="4800600"/>
          </a:xfrm>
          <a:prstGeom prst="rect">
            <a:avLst/>
          </a:prstGeom>
          <a:noFill/>
        </p:spPr>
        <p:txBody>
          <a:bodyPr wrap="square" lIns="0" tIns="0" rIns="0" bIns="0" rtlCol="0" anchor="t" anchorCtr="0">
            <a:noAutofit/>
          </a:bodyPr>
          <a:lstStyle/>
          <a:p>
            <a:pPr>
              <a:spcBef>
                <a:spcPts val="600"/>
              </a:spcBef>
            </a:pPr>
            <a:r>
              <a:rPr lang="en-US" sz="900" dirty="0">
                <a:solidFill>
                  <a:srgbClr val="414E5D"/>
                </a:solidFill>
              </a:rPr>
              <a:t>Past performance is not indicative of future results. The value or income associated with a security may fluctuate, and investors could lose their entire investment. Asset allocation and diversification do not assure or guarantee better performance and cannot eliminate the risk of investment losses.  </a:t>
            </a:r>
          </a:p>
          <a:p>
            <a:pPr>
              <a:spcBef>
                <a:spcPts val="600"/>
              </a:spcBef>
            </a:pPr>
            <a:r>
              <a:rPr lang="en-US" sz="900" dirty="0">
                <a:solidFill>
                  <a:srgbClr val="414E5D"/>
                </a:solidFill>
              </a:rPr>
              <a:t>Investors must make their own decisions regarding any securities or financial instruments mentioned herein and must not rely upon this report in evaluating the merits of investing in any instruments or pursuing investment strategies described herein. You should consult with your own advisors as to the suitability of such securities or other financial instruments for your particular circumstances. In no event shall Fulton be liable for any use by any party of, for any decision made or action taken by any party in reliance upon, or for any inaccuracies or errors in, or omissions from, the information contained herein.</a:t>
            </a:r>
          </a:p>
          <a:p>
            <a:pPr>
              <a:spcBef>
                <a:spcPts val="600"/>
              </a:spcBef>
            </a:pPr>
            <a:r>
              <a:rPr lang="en-US" sz="900" dirty="0">
                <a:solidFill>
                  <a:srgbClr val="414E5D"/>
                </a:solidFill>
              </a:rPr>
              <a:t>Investments and insurance products recommended or sold by Fulton are not deposits or other obligations of any insured depository institution, including Fulton Bank, N.A., and are not insured by the FDIC, the Federal Reserve Board, or any other state or federal governmental agency.</a:t>
            </a:r>
          </a:p>
          <a:p>
            <a:pPr>
              <a:spcBef>
                <a:spcPts val="600"/>
              </a:spcBef>
            </a:pPr>
            <a:r>
              <a:rPr lang="en-US" sz="900" dirty="0">
                <a:solidFill>
                  <a:srgbClr val="414E5D"/>
                </a:solidFill>
              </a:rPr>
              <a:t>Fulton makes no representations as to the legal, tax, credit, or accounting treatment of any transactions or strategies mentioned herein, or any other effects such transactions may have on investors. You should review any planned financial transactions that may have tax or legal implications with a tax or legal advisor. </a:t>
            </a:r>
          </a:p>
          <a:p>
            <a:pPr>
              <a:spcBef>
                <a:spcPts val="600"/>
              </a:spcBef>
            </a:pPr>
            <a:r>
              <a:rPr lang="en-US" sz="900" dirty="0">
                <a:solidFill>
                  <a:srgbClr val="414E5D"/>
                </a:solidFill>
              </a:rPr>
              <a:t>Recipients of this report will not be treated as customers of Fulton by virtue of having received this report. No part of this report may be redistributed to others or replicated in any form without prior consent of Fulton.</a:t>
            </a:r>
          </a:p>
        </p:txBody>
      </p:sp>
      <p:cxnSp>
        <p:nvCxnSpPr>
          <p:cNvPr id="6" name="Straight Connector 5">
            <a:extLst>
              <a:ext uri="{FF2B5EF4-FFF2-40B4-BE49-F238E27FC236}">
                <a16:creationId xmlns:a16="http://schemas.microsoft.com/office/drawing/2014/main" id="{A4D8B272-42E3-4157-B77C-C96931DF8959}"/>
              </a:ext>
            </a:extLst>
          </p:cNvPr>
          <p:cNvCxnSpPr>
            <a:cxnSpLocks/>
          </p:cNvCxnSpPr>
          <p:nvPr/>
        </p:nvCxnSpPr>
        <p:spPr>
          <a:xfrm flipV="1">
            <a:off x="4570922" y="1333501"/>
            <a:ext cx="0" cy="480059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5734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725BC7C-C430-4DD6-9B58-C8E44E57AACC}"/>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0" y="0"/>
            <a:ext cx="9144000" cy="33527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4143D2F-6029-4DFA-B82E-198AE9F77C40}"/>
              </a:ext>
            </a:extLst>
          </p:cNvPr>
          <p:cNvSpPr/>
          <p:nvPr/>
        </p:nvSpPr>
        <p:spPr>
          <a:xfrm>
            <a:off x="0" y="0"/>
            <a:ext cx="9144000" cy="3352800"/>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itle 2">
            <a:extLst>
              <a:ext uri="{FF2B5EF4-FFF2-40B4-BE49-F238E27FC236}">
                <a16:creationId xmlns:a16="http://schemas.microsoft.com/office/drawing/2014/main" id="{BE7DD6B3-3365-4A82-9900-82B0CB517BFD}"/>
              </a:ext>
            </a:extLst>
          </p:cNvPr>
          <p:cNvSpPr>
            <a:spLocks noGrp="1"/>
          </p:cNvSpPr>
          <p:nvPr>
            <p:ph type="title"/>
          </p:nvPr>
        </p:nvSpPr>
        <p:spPr/>
        <p:txBody>
          <a:bodyPr/>
          <a:lstStyle/>
          <a:p>
            <a:r>
              <a:rPr lang="en-US" dirty="0">
                <a:solidFill>
                  <a:schemeClr val="bg1"/>
                </a:solidFill>
              </a:rPr>
              <a:t>Executive Summary</a:t>
            </a:r>
          </a:p>
        </p:txBody>
      </p:sp>
      <p:sp>
        <p:nvSpPr>
          <p:cNvPr id="9" name="TextBox 8">
            <a:extLst>
              <a:ext uri="{FF2B5EF4-FFF2-40B4-BE49-F238E27FC236}">
                <a16:creationId xmlns:a16="http://schemas.microsoft.com/office/drawing/2014/main" id="{A65A1821-6673-4437-83ED-61A9ABE5CF5B}"/>
              </a:ext>
            </a:extLst>
          </p:cNvPr>
          <p:cNvSpPr txBox="1"/>
          <p:nvPr/>
        </p:nvSpPr>
        <p:spPr>
          <a:xfrm>
            <a:off x="342900" y="1455933"/>
            <a:ext cx="2603016" cy="1585049"/>
          </a:xfrm>
          <a:prstGeom prst="rect">
            <a:avLst/>
          </a:prstGeom>
          <a:noFill/>
        </p:spPr>
        <p:txBody>
          <a:bodyPr wrap="square" lIns="0" tIns="0" rIns="0" bIns="0" rtlCol="0" anchor="t" anchorCtr="0">
            <a:spAutoFit/>
          </a:bodyPr>
          <a:lstStyle/>
          <a:p>
            <a:pPr>
              <a:spcBef>
                <a:spcPts val="600"/>
              </a:spcBef>
            </a:pPr>
            <a:r>
              <a:rPr lang="en-GB" sz="2200" b="1" dirty="0">
                <a:solidFill>
                  <a:srgbClr val="86A9E3">
                    <a:lumMod val="60000"/>
                    <a:lumOff val="40000"/>
                  </a:srgbClr>
                </a:solidFill>
              </a:rPr>
              <a:t>Forming </a:t>
            </a:r>
            <a:br>
              <a:rPr lang="en-GB" sz="2200" b="1" dirty="0">
                <a:solidFill>
                  <a:srgbClr val="86A9E3">
                    <a:lumMod val="60000"/>
                    <a:lumOff val="40000"/>
                  </a:srgbClr>
                </a:solidFill>
              </a:rPr>
            </a:br>
            <a:r>
              <a:rPr lang="en-GB" sz="2200" b="1" dirty="0">
                <a:solidFill>
                  <a:srgbClr val="86A9E3">
                    <a:lumMod val="60000"/>
                    <a:lumOff val="40000"/>
                  </a:srgbClr>
                </a:solidFill>
              </a:rPr>
              <a:t>long-term banking relationships</a:t>
            </a:r>
          </a:p>
          <a:p>
            <a:pPr>
              <a:spcBef>
                <a:spcPts val="600"/>
              </a:spcBef>
            </a:pPr>
            <a:r>
              <a:rPr lang="en-GB" sz="1600" dirty="0">
                <a:solidFill>
                  <a:prstClr val="white"/>
                </a:solidFill>
              </a:rPr>
              <a:t>has always been </a:t>
            </a:r>
            <a:br>
              <a:rPr lang="en-GB" sz="1600" dirty="0">
                <a:solidFill>
                  <a:prstClr val="white"/>
                </a:solidFill>
              </a:rPr>
            </a:br>
            <a:r>
              <a:rPr lang="en-GB" sz="1600" dirty="0">
                <a:solidFill>
                  <a:prstClr val="white"/>
                </a:solidFill>
              </a:rPr>
              <a:t>the core of who we are.</a:t>
            </a:r>
            <a:endParaRPr lang="en-US" sz="2000" b="1" dirty="0">
              <a:solidFill>
                <a:srgbClr val="86A9E3"/>
              </a:solidFill>
            </a:endParaRPr>
          </a:p>
        </p:txBody>
      </p:sp>
      <p:sp>
        <p:nvSpPr>
          <p:cNvPr id="36" name="TextBox 35">
            <a:extLst>
              <a:ext uri="{FF2B5EF4-FFF2-40B4-BE49-F238E27FC236}">
                <a16:creationId xmlns:a16="http://schemas.microsoft.com/office/drawing/2014/main" id="{059A110B-654E-4C5D-82DD-8E634B33AA98}"/>
              </a:ext>
            </a:extLst>
          </p:cNvPr>
          <p:cNvSpPr txBox="1"/>
          <p:nvPr/>
        </p:nvSpPr>
        <p:spPr>
          <a:xfrm>
            <a:off x="342899" y="3526733"/>
            <a:ext cx="8458188" cy="215444"/>
          </a:xfrm>
          <a:prstGeom prst="rect">
            <a:avLst/>
          </a:prstGeom>
          <a:noFill/>
        </p:spPr>
        <p:txBody>
          <a:bodyPr wrap="square" lIns="0" tIns="0" rIns="0" bIns="0" rtlCol="0" anchor="t" anchorCtr="0">
            <a:spAutoFit/>
          </a:bodyPr>
          <a:lstStyle/>
          <a:p>
            <a:pPr algn="ctr">
              <a:spcBef>
                <a:spcPts val="300"/>
              </a:spcBef>
            </a:pPr>
            <a:r>
              <a:rPr lang="en-GB" sz="1400" dirty="0">
                <a:solidFill>
                  <a:srgbClr val="1F2A44"/>
                </a:solidFill>
              </a:rPr>
              <a:t>HERE’S WHAT SETS US APART </a:t>
            </a:r>
            <a:endParaRPr lang="en-GB" sz="1400" dirty="0">
              <a:solidFill>
                <a:prstClr val="black">
                  <a:lumMod val="65000"/>
                  <a:lumOff val="35000"/>
                </a:prstClr>
              </a:solidFill>
            </a:endParaRPr>
          </a:p>
        </p:txBody>
      </p:sp>
      <p:sp>
        <p:nvSpPr>
          <p:cNvPr id="37" name="TextBox 36">
            <a:extLst>
              <a:ext uri="{FF2B5EF4-FFF2-40B4-BE49-F238E27FC236}">
                <a16:creationId xmlns:a16="http://schemas.microsoft.com/office/drawing/2014/main" id="{716A12FC-7B77-46CE-953C-9C0488159D87}"/>
              </a:ext>
            </a:extLst>
          </p:cNvPr>
          <p:cNvSpPr txBox="1"/>
          <p:nvPr/>
        </p:nvSpPr>
        <p:spPr>
          <a:xfrm>
            <a:off x="342900" y="4890243"/>
            <a:ext cx="2034409" cy="1104148"/>
          </a:xfrm>
          <a:prstGeom prst="rect">
            <a:avLst/>
          </a:prstGeom>
          <a:noFill/>
        </p:spPr>
        <p:txBody>
          <a:bodyPr wrap="square" lIns="0" tIns="0" rIns="0" bIns="0" rtlCol="0" anchor="t" anchorCtr="0">
            <a:spAutoFit/>
          </a:bodyPr>
          <a:lstStyle/>
          <a:p>
            <a:pPr algn="ctr">
              <a:spcBef>
                <a:spcPts val="300"/>
              </a:spcBef>
            </a:pPr>
            <a:r>
              <a:rPr lang="en-GB" sz="1100" b="1" dirty="0">
                <a:solidFill>
                  <a:srgbClr val="1F2A44"/>
                </a:solidFill>
              </a:rPr>
              <a:t>RELATIONSHIP </a:t>
            </a:r>
            <a:br>
              <a:rPr lang="en-GB" sz="1100" b="1" dirty="0">
                <a:solidFill>
                  <a:srgbClr val="1F2A44"/>
                </a:solidFill>
              </a:rPr>
            </a:br>
            <a:r>
              <a:rPr lang="en-GB" sz="1100" b="1" dirty="0">
                <a:solidFill>
                  <a:srgbClr val="1F2A44"/>
                </a:solidFill>
              </a:rPr>
              <a:t>MANAGEMENT APPROACH</a:t>
            </a:r>
          </a:p>
          <a:p>
            <a:pPr algn="ctr">
              <a:lnSpc>
                <a:spcPct val="90000"/>
              </a:lnSpc>
              <a:spcBef>
                <a:spcPts val="300"/>
              </a:spcBef>
            </a:pPr>
            <a:r>
              <a:rPr lang="en-GB" sz="1000" dirty="0">
                <a:solidFill>
                  <a:prstClr val="black">
                    <a:lumMod val="65000"/>
                    <a:lumOff val="35000"/>
                  </a:prstClr>
                </a:solidFill>
              </a:rPr>
              <a:t>Your Relationship Manager takes time to get to know how your organization operates in order </a:t>
            </a:r>
            <a:br>
              <a:rPr lang="en-GB" sz="1000" dirty="0">
                <a:solidFill>
                  <a:prstClr val="black">
                    <a:lumMod val="65000"/>
                    <a:lumOff val="35000"/>
                  </a:prstClr>
                </a:solidFill>
              </a:rPr>
            </a:br>
            <a:r>
              <a:rPr lang="en-GB" sz="1000" dirty="0">
                <a:solidFill>
                  <a:prstClr val="black">
                    <a:lumMod val="65000"/>
                    <a:lumOff val="35000"/>
                  </a:prstClr>
                </a:solidFill>
              </a:rPr>
              <a:t>to provide relevant solutions </a:t>
            </a:r>
            <a:br>
              <a:rPr lang="en-GB" sz="1000" dirty="0">
                <a:solidFill>
                  <a:prstClr val="black">
                    <a:lumMod val="65000"/>
                    <a:lumOff val="35000"/>
                  </a:prstClr>
                </a:solidFill>
              </a:rPr>
            </a:br>
            <a:r>
              <a:rPr lang="en-GB" sz="1000" dirty="0">
                <a:solidFill>
                  <a:prstClr val="black">
                    <a:lumMod val="65000"/>
                    <a:lumOff val="35000"/>
                  </a:prstClr>
                </a:solidFill>
              </a:rPr>
              <a:t>to anticipated challenges. </a:t>
            </a:r>
          </a:p>
        </p:txBody>
      </p:sp>
      <p:sp>
        <p:nvSpPr>
          <p:cNvPr id="38" name="TextBox 37">
            <a:extLst>
              <a:ext uri="{FF2B5EF4-FFF2-40B4-BE49-F238E27FC236}">
                <a16:creationId xmlns:a16="http://schemas.microsoft.com/office/drawing/2014/main" id="{193211A5-7AAC-4EA8-B51B-63DB1F3278F2}"/>
              </a:ext>
            </a:extLst>
          </p:cNvPr>
          <p:cNvSpPr txBox="1"/>
          <p:nvPr/>
        </p:nvSpPr>
        <p:spPr>
          <a:xfrm>
            <a:off x="2484160" y="4890243"/>
            <a:ext cx="2034409" cy="1023357"/>
          </a:xfrm>
          <a:prstGeom prst="rect">
            <a:avLst/>
          </a:prstGeom>
          <a:noFill/>
        </p:spPr>
        <p:txBody>
          <a:bodyPr wrap="square" lIns="0" tIns="0" rIns="0" bIns="0" rtlCol="0" anchor="t" anchorCtr="0">
            <a:spAutoFit/>
          </a:bodyPr>
          <a:lstStyle/>
          <a:p>
            <a:pPr algn="ctr">
              <a:spcBef>
                <a:spcPts val="300"/>
              </a:spcBef>
            </a:pPr>
            <a:r>
              <a:rPr lang="en-GB" sz="1100" b="1" dirty="0">
                <a:solidFill>
                  <a:srgbClr val="1F2A44"/>
                </a:solidFill>
              </a:rPr>
              <a:t>FULL ARRAY </a:t>
            </a:r>
            <a:br>
              <a:rPr lang="en-GB" sz="1100" b="1" dirty="0">
                <a:solidFill>
                  <a:srgbClr val="1F2A44"/>
                </a:solidFill>
              </a:rPr>
            </a:br>
            <a:r>
              <a:rPr lang="en-GB" sz="1100" b="1" dirty="0">
                <a:solidFill>
                  <a:srgbClr val="1F2A44"/>
                </a:solidFill>
              </a:rPr>
              <a:t>OF SERVICES</a:t>
            </a:r>
          </a:p>
          <a:p>
            <a:pPr algn="ctr">
              <a:spcBef>
                <a:spcPts val="300"/>
              </a:spcBef>
            </a:pPr>
            <a:r>
              <a:rPr lang="en-GB" sz="1000" dirty="0">
                <a:solidFill>
                  <a:prstClr val="black">
                    <a:lumMod val="65000"/>
                    <a:lumOff val="35000"/>
                  </a:prstClr>
                </a:solidFill>
              </a:rPr>
              <a:t>We are large enough to offer </a:t>
            </a:r>
            <a:br>
              <a:rPr lang="en-GB" sz="1000" dirty="0">
                <a:solidFill>
                  <a:prstClr val="black">
                    <a:lumMod val="65000"/>
                    <a:lumOff val="35000"/>
                  </a:prstClr>
                </a:solidFill>
              </a:rPr>
            </a:br>
            <a:r>
              <a:rPr lang="en-GB" sz="1000" dirty="0">
                <a:solidFill>
                  <a:prstClr val="black">
                    <a:lumMod val="65000"/>
                    <a:lumOff val="35000"/>
                  </a:prstClr>
                </a:solidFill>
              </a:rPr>
              <a:t>a full array of financial services typically found only at larger financial institutions.</a:t>
            </a:r>
          </a:p>
        </p:txBody>
      </p:sp>
      <p:sp>
        <p:nvSpPr>
          <p:cNvPr id="39" name="TextBox 38">
            <a:extLst>
              <a:ext uri="{FF2B5EF4-FFF2-40B4-BE49-F238E27FC236}">
                <a16:creationId xmlns:a16="http://schemas.microsoft.com/office/drawing/2014/main" id="{0AFA667A-82D6-4BFE-B3AB-EF3366E55E99}"/>
              </a:ext>
            </a:extLst>
          </p:cNvPr>
          <p:cNvSpPr txBox="1"/>
          <p:nvPr/>
        </p:nvSpPr>
        <p:spPr>
          <a:xfrm>
            <a:off x="4625420" y="4890243"/>
            <a:ext cx="2034409" cy="1104148"/>
          </a:xfrm>
          <a:prstGeom prst="rect">
            <a:avLst/>
          </a:prstGeom>
          <a:noFill/>
        </p:spPr>
        <p:txBody>
          <a:bodyPr wrap="square" lIns="0" tIns="0" rIns="0" bIns="0" rtlCol="0" anchor="t" anchorCtr="0">
            <a:spAutoFit/>
          </a:bodyPr>
          <a:lstStyle/>
          <a:p>
            <a:pPr algn="ctr">
              <a:spcBef>
                <a:spcPts val="300"/>
              </a:spcBef>
            </a:pPr>
            <a:r>
              <a:rPr lang="en-GB" sz="1100" b="1" dirty="0">
                <a:solidFill>
                  <a:srgbClr val="1F2A44"/>
                </a:solidFill>
              </a:rPr>
              <a:t>SPECIALIZED </a:t>
            </a:r>
            <a:br>
              <a:rPr lang="en-GB" sz="1100" b="1" dirty="0">
                <a:solidFill>
                  <a:srgbClr val="1F2A44"/>
                </a:solidFill>
              </a:rPr>
            </a:br>
            <a:r>
              <a:rPr lang="en-GB" sz="1100" b="1" dirty="0">
                <a:solidFill>
                  <a:srgbClr val="1F2A44"/>
                </a:solidFill>
              </a:rPr>
              <a:t>TEAM</a:t>
            </a:r>
          </a:p>
          <a:p>
            <a:pPr algn="ctr">
              <a:lnSpc>
                <a:spcPct val="90000"/>
              </a:lnSpc>
              <a:spcBef>
                <a:spcPts val="300"/>
              </a:spcBef>
            </a:pPr>
            <a:r>
              <a:rPr lang="en-GB" sz="1000" dirty="0">
                <a:solidFill>
                  <a:prstClr val="black">
                    <a:lumMod val="65000"/>
                    <a:lumOff val="35000"/>
                  </a:prstClr>
                </a:solidFill>
              </a:rPr>
              <a:t>Your Relationship Manager </a:t>
            </a:r>
            <a:br>
              <a:rPr lang="en-GB" sz="1000" dirty="0">
                <a:solidFill>
                  <a:prstClr val="black">
                    <a:lumMod val="65000"/>
                    <a:lumOff val="35000"/>
                  </a:prstClr>
                </a:solidFill>
              </a:rPr>
            </a:br>
            <a:r>
              <a:rPr lang="en-GB" sz="1000" dirty="0">
                <a:solidFill>
                  <a:prstClr val="black">
                    <a:lumMod val="65000"/>
                    <a:lumOff val="35000"/>
                  </a:prstClr>
                </a:solidFill>
              </a:rPr>
              <a:t>will help you assess your</a:t>
            </a:r>
            <a:br>
              <a:rPr lang="en-GB" sz="1000" dirty="0">
                <a:solidFill>
                  <a:prstClr val="black">
                    <a:lumMod val="65000"/>
                    <a:lumOff val="35000"/>
                  </a:prstClr>
                </a:solidFill>
              </a:rPr>
            </a:br>
            <a:r>
              <a:rPr lang="en-GB" sz="1000" dirty="0">
                <a:solidFill>
                  <a:prstClr val="black">
                    <a:lumMod val="65000"/>
                    <a:lumOff val="35000"/>
                  </a:prstClr>
                </a:solidFill>
              </a:rPr>
              <a:t>financial needs and connect </a:t>
            </a:r>
            <a:br>
              <a:rPr lang="en-GB" sz="1000" dirty="0">
                <a:solidFill>
                  <a:prstClr val="black">
                    <a:lumMod val="65000"/>
                    <a:lumOff val="35000"/>
                  </a:prstClr>
                </a:solidFill>
              </a:rPr>
            </a:br>
            <a:r>
              <a:rPr lang="en-GB" sz="1000" dirty="0">
                <a:solidFill>
                  <a:prstClr val="black">
                    <a:lumMod val="65000"/>
                    <a:lumOff val="35000"/>
                  </a:prstClr>
                </a:solidFill>
              </a:rPr>
              <a:t>you with experts from other </a:t>
            </a:r>
            <a:br>
              <a:rPr lang="en-GB" sz="1000" dirty="0">
                <a:solidFill>
                  <a:prstClr val="black">
                    <a:lumMod val="65000"/>
                    <a:lumOff val="35000"/>
                  </a:prstClr>
                </a:solidFill>
              </a:rPr>
            </a:br>
            <a:r>
              <a:rPr lang="en-GB" sz="1000" dirty="0">
                <a:solidFill>
                  <a:prstClr val="black">
                    <a:lumMod val="65000"/>
                    <a:lumOff val="35000"/>
                  </a:prstClr>
                </a:solidFill>
              </a:rPr>
              <a:t>areas of the bank. </a:t>
            </a:r>
          </a:p>
        </p:txBody>
      </p:sp>
      <p:sp>
        <p:nvSpPr>
          <p:cNvPr id="40" name="TextBox 39">
            <a:extLst>
              <a:ext uri="{FF2B5EF4-FFF2-40B4-BE49-F238E27FC236}">
                <a16:creationId xmlns:a16="http://schemas.microsoft.com/office/drawing/2014/main" id="{06A2C5F1-F713-4D87-A86F-5103DA20F04D}"/>
              </a:ext>
            </a:extLst>
          </p:cNvPr>
          <p:cNvSpPr txBox="1"/>
          <p:nvPr/>
        </p:nvSpPr>
        <p:spPr>
          <a:xfrm>
            <a:off x="6766679" y="4890243"/>
            <a:ext cx="2034409" cy="1104148"/>
          </a:xfrm>
          <a:prstGeom prst="rect">
            <a:avLst/>
          </a:prstGeom>
          <a:noFill/>
        </p:spPr>
        <p:txBody>
          <a:bodyPr wrap="square" lIns="0" tIns="0" rIns="0" bIns="0" rtlCol="0" anchor="t" anchorCtr="0">
            <a:spAutoFit/>
          </a:bodyPr>
          <a:lstStyle/>
          <a:p>
            <a:pPr algn="ctr">
              <a:spcBef>
                <a:spcPts val="300"/>
              </a:spcBef>
            </a:pPr>
            <a:r>
              <a:rPr lang="en-GB" sz="1100" b="1" dirty="0">
                <a:solidFill>
                  <a:srgbClr val="1F2A44"/>
                </a:solidFill>
              </a:rPr>
              <a:t>LOCALIZED </a:t>
            </a:r>
            <a:br>
              <a:rPr lang="en-GB" sz="1100" b="1" dirty="0">
                <a:solidFill>
                  <a:srgbClr val="1F2A44"/>
                </a:solidFill>
              </a:rPr>
            </a:br>
            <a:r>
              <a:rPr lang="en-GB" sz="1100" b="1" dirty="0">
                <a:solidFill>
                  <a:srgbClr val="1F2A44"/>
                </a:solidFill>
              </a:rPr>
              <a:t>SUPPORT</a:t>
            </a:r>
          </a:p>
          <a:p>
            <a:pPr algn="ctr">
              <a:lnSpc>
                <a:spcPct val="90000"/>
              </a:lnSpc>
              <a:spcBef>
                <a:spcPts val="300"/>
              </a:spcBef>
            </a:pPr>
            <a:r>
              <a:rPr lang="en-GB" sz="1000" dirty="0">
                <a:solidFill>
                  <a:prstClr val="black">
                    <a:lumMod val="65000"/>
                    <a:lumOff val="35000"/>
                  </a:prstClr>
                </a:solidFill>
              </a:rPr>
              <a:t>Our client-friendly community banking model encourages easy access to localized decision </a:t>
            </a:r>
            <a:br>
              <a:rPr lang="en-GB" sz="1000" dirty="0">
                <a:solidFill>
                  <a:prstClr val="black">
                    <a:lumMod val="65000"/>
                    <a:lumOff val="35000"/>
                  </a:prstClr>
                </a:solidFill>
              </a:rPr>
            </a:br>
            <a:r>
              <a:rPr lang="en-GB" sz="1000" dirty="0">
                <a:solidFill>
                  <a:prstClr val="black">
                    <a:lumMod val="65000"/>
                    <a:lumOff val="35000"/>
                  </a:prstClr>
                </a:solidFill>
              </a:rPr>
              <a:t>making and quick responses</a:t>
            </a:r>
            <a:br>
              <a:rPr lang="en-GB" sz="1000" dirty="0">
                <a:solidFill>
                  <a:prstClr val="black">
                    <a:lumMod val="65000"/>
                    <a:lumOff val="35000"/>
                  </a:prstClr>
                </a:solidFill>
              </a:rPr>
            </a:br>
            <a:r>
              <a:rPr lang="en-GB" sz="1000" dirty="0">
                <a:solidFill>
                  <a:prstClr val="black">
                    <a:lumMod val="65000"/>
                    <a:lumOff val="35000"/>
                  </a:prstClr>
                </a:solidFill>
              </a:rPr>
              <a:t>to your questions.</a:t>
            </a:r>
          </a:p>
        </p:txBody>
      </p:sp>
      <p:grpSp>
        <p:nvGrpSpPr>
          <p:cNvPr id="12" name="Group 11">
            <a:extLst>
              <a:ext uri="{FF2B5EF4-FFF2-40B4-BE49-F238E27FC236}">
                <a16:creationId xmlns:a16="http://schemas.microsoft.com/office/drawing/2014/main" id="{8249911E-4815-40DA-91D2-48F0197D5967}"/>
              </a:ext>
            </a:extLst>
          </p:cNvPr>
          <p:cNvGrpSpPr/>
          <p:nvPr/>
        </p:nvGrpSpPr>
        <p:grpSpPr>
          <a:xfrm>
            <a:off x="2430734" y="4890243"/>
            <a:ext cx="4282520" cy="1104148"/>
            <a:chOff x="2430734" y="3916110"/>
            <a:chExt cx="4282520" cy="2078281"/>
          </a:xfrm>
        </p:grpSpPr>
        <p:cxnSp>
          <p:nvCxnSpPr>
            <p:cNvPr id="41" name="Straight Connector 40">
              <a:extLst>
                <a:ext uri="{FF2B5EF4-FFF2-40B4-BE49-F238E27FC236}">
                  <a16:creationId xmlns:a16="http://schemas.microsoft.com/office/drawing/2014/main" id="{73C27A7C-F95C-4F8A-9A0F-E30E677ADD30}"/>
                </a:ext>
              </a:extLst>
            </p:cNvPr>
            <p:cNvCxnSpPr>
              <a:cxnSpLocks/>
            </p:cNvCxnSpPr>
            <p:nvPr/>
          </p:nvCxnSpPr>
          <p:spPr>
            <a:xfrm>
              <a:off x="2430734" y="3916110"/>
              <a:ext cx="0" cy="207828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B00ABD7-550D-4A40-8A54-BAA063CCFFE1}"/>
                </a:ext>
              </a:extLst>
            </p:cNvPr>
            <p:cNvCxnSpPr>
              <a:cxnSpLocks/>
            </p:cNvCxnSpPr>
            <p:nvPr/>
          </p:nvCxnSpPr>
          <p:spPr>
            <a:xfrm>
              <a:off x="4571994" y="3916110"/>
              <a:ext cx="0" cy="207828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131F1BD-DC0E-4579-B2E2-42854E6FB2A8}"/>
                </a:ext>
              </a:extLst>
            </p:cNvPr>
            <p:cNvCxnSpPr>
              <a:cxnSpLocks/>
            </p:cNvCxnSpPr>
            <p:nvPr/>
          </p:nvCxnSpPr>
          <p:spPr>
            <a:xfrm>
              <a:off x="6713254" y="3916110"/>
              <a:ext cx="0" cy="207828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E2E45BB7-A729-4928-A1E6-1DD8884DB592}"/>
              </a:ext>
            </a:extLst>
          </p:cNvPr>
          <p:cNvSpPr txBox="1"/>
          <p:nvPr/>
        </p:nvSpPr>
        <p:spPr>
          <a:xfrm>
            <a:off x="3489960" y="2079181"/>
            <a:ext cx="5311127" cy="1023357"/>
          </a:xfrm>
          <a:prstGeom prst="rect">
            <a:avLst/>
          </a:prstGeom>
          <a:noFill/>
        </p:spPr>
        <p:txBody>
          <a:bodyPr wrap="square" lIns="0" tIns="0" rIns="0" bIns="0" rtlCol="0" anchor="t" anchorCtr="0">
            <a:spAutoFit/>
          </a:bodyPr>
          <a:lstStyle/>
          <a:p>
            <a:pPr>
              <a:spcBef>
                <a:spcPts val="300"/>
              </a:spcBef>
            </a:pPr>
            <a:r>
              <a:rPr lang="en-US" sz="1400" b="1" dirty="0">
                <a:solidFill>
                  <a:prstClr val="white"/>
                </a:solidFill>
              </a:rPr>
              <a:t>At Fulton, we offer more than just loans and deposit accounts; we partner with you to provide advice and offer solutions to challenges that you and your organization face every day.</a:t>
            </a:r>
            <a:r>
              <a:rPr lang="en-GB" sz="1400" b="1" dirty="0">
                <a:solidFill>
                  <a:prstClr val="white"/>
                </a:solidFill>
              </a:rPr>
              <a:t> </a:t>
            </a:r>
          </a:p>
          <a:p>
            <a:pPr>
              <a:spcBef>
                <a:spcPts val="300"/>
              </a:spcBef>
            </a:pPr>
            <a:r>
              <a:rPr lang="en-GB" sz="1100" dirty="0">
                <a:solidFill>
                  <a:prstClr val="white"/>
                </a:solidFill>
              </a:rPr>
              <a:t>There is no shortage of banks for you to choose from; </a:t>
            </a:r>
            <a:br>
              <a:rPr lang="en-GB" sz="1100" dirty="0">
                <a:solidFill>
                  <a:prstClr val="white"/>
                </a:solidFill>
              </a:rPr>
            </a:br>
            <a:r>
              <a:rPr lang="en-GB" sz="1100" dirty="0">
                <a:solidFill>
                  <a:prstClr val="white"/>
                </a:solidFill>
              </a:rPr>
              <a:t>However, we feel Fulton Financial Advisors is best suited to be your financial partner. </a:t>
            </a:r>
          </a:p>
        </p:txBody>
      </p:sp>
      <p:cxnSp>
        <p:nvCxnSpPr>
          <p:cNvPr id="46" name="Straight Connector 45">
            <a:extLst>
              <a:ext uri="{FF2B5EF4-FFF2-40B4-BE49-F238E27FC236}">
                <a16:creationId xmlns:a16="http://schemas.microsoft.com/office/drawing/2014/main" id="{BC824E84-1EB2-4DB5-95B0-2414FD6DD92B}"/>
              </a:ext>
            </a:extLst>
          </p:cNvPr>
          <p:cNvCxnSpPr>
            <a:cxnSpLocks/>
          </p:cNvCxnSpPr>
          <p:nvPr/>
        </p:nvCxnSpPr>
        <p:spPr>
          <a:xfrm>
            <a:off x="3217938" y="1302045"/>
            <a:ext cx="0" cy="180049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8C904942-8BF9-411C-A12D-0DBFAA5F25F3}"/>
              </a:ext>
            </a:extLst>
          </p:cNvPr>
          <p:cNvGrpSpPr/>
          <p:nvPr/>
        </p:nvGrpSpPr>
        <p:grpSpPr>
          <a:xfrm>
            <a:off x="3489961" y="1271611"/>
            <a:ext cx="660778" cy="660778"/>
            <a:chOff x="3489960" y="1271610"/>
            <a:chExt cx="731057" cy="731057"/>
          </a:xfrm>
        </p:grpSpPr>
        <p:sp>
          <p:nvSpPr>
            <p:cNvPr id="47" name="Oval 46">
              <a:extLst>
                <a:ext uri="{FF2B5EF4-FFF2-40B4-BE49-F238E27FC236}">
                  <a16:creationId xmlns:a16="http://schemas.microsoft.com/office/drawing/2014/main" id="{CF2FC00E-E821-4BFB-B17F-A021E606BD5D}"/>
                </a:ext>
              </a:extLst>
            </p:cNvPr>
            <p:cNvSpPr/>
            <p:nvPr/>
          </p:nvSpPr>
          <p:spPr>
            <a:xfrm>
              <a:off x="3489960" y="1271610"/>
              <a:ext cx="731057" cy="73105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5" name="Graphic 14">
              <a:extLst>
                <a:ext uri="{FF2B5EF4-FFF2-40B4-BE49-F238E27FC236}">
                  <a16:creationId xmlns:a16="http://schemas.microsoft.com/office/drawing/2014/main" id="{DD94329A-B238-4D81-A1F5-1BCF498A7BC1}"/>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55707" y="1437357"/>
              <a:ext cx="399562" cy="399562"/>
            </a:xfrm>
            <a:prstGeom prst="rect">
              <a:avLst/>
            </a:prstGeom>
          </p:spPr>
        </p:pic>
      </p:grpSp>
      <p:grpSp>
        <p:nvGrpSpPr>
          <p:cNvPr id="60" name="Group 59">
            <a:extLst>
              <a:ext uri="{FF2B5EF4-FFF2-40B4-BE49-F238E27FC236}">
                <a16:creationId xmlns:a16="http://schemas.microsoft.com/office/drawing/2014/main" id="{3078AB71-C059-4386-89CD-DE1D413487F4}"/>
              </a:ext>
            </a:extLst>
          </p:cNvPr>
          <p:cNvGrpSpPr/>
          <p:nvPr/>
        </p:nvGrpSpPr>
        <p:grpSpPr>
          <a:xfrm>
            <a:off x="946434" y="3916110"/>
            <a:ext cx="827340" cy="827340"/>
            <a:chOff x="946434" y="3916110"/>
            <a:chExt cx="827340" cy="827340"/>
          </a:xfrm>
        </p:grpSpPr>
        <p:sp>
          <p:nvSpPr>
            <p:cNvPr id="24" name="Oval 23">
              <a:extLst>
                <a:ext uri="{FF2B5EF4-FFF2-40B4-BE49-F238E27FC236}">
                  <a16:creationId xmlns:a16="http://schemas.microsoft.com/office/drawing/2014/main" id="{73257809-DBE8-4546-9570-A821CDCC4BEF}"/>
                </a:ext>
              </a:extLst>
            </p:cNvPr>
            <p:cNvSpPr/>
            <p:nvPr/>
          </p:nvSpPr>
          <p:spPr>
            <a:xfrm>
              <a:off x="946434" y="3916110"/>
              <a:ext cx="827340" cy="827340"/>
            </a:xfrm>
            <a:prstGeom prst="ellipse">
              <a:avLst/>
            </a:prstGeom>
            <a:noFill/>
            <a:ln w="28575">
              <a:solidFill>
                <a:srgbClr val="86A9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8" name="Graphic 17">
              <a:extLst>
                <a:ext uri="{FF2B5EF4-FFF2-40B4-BE49-F238E27FC236}">
                  <a16:creationId xmlns:a16="http://schemas.microsoft.com/office/drawing/2014/main" id="{D8996C99-9286-4E07-ABBA-EB48ED9D2328}"/>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7443" y="4117119"/>
              <a:ext cx="425322" cy="425322"/>
            </a:xfrm>
            <a:prstGeom prst="rect">
              <a:avLst/>
            </a:prstGeom>
          </p:spPr>
        </p:pic>
      </p:grpSp>
      <p:grpSp>
        <p:nvGrpSpPr>
          <p:cNvPr id="57" name="Group 56">
            <a:extLst>
              <a:ext uri="{FF2B5EF4-FFF2-40B4-BE49-F238E27FC236}">
                <a16:creationId xmlns:a16="http://schemas.microsoft.com/office/drawing/2014/main" id="{A2B21BF5-6FEC-4675-9B70-66605B99D6D5}"/>
              </a:ext>
            </a:extLst>
          </p:cNvPr>
          <p:cNvGrpSpPr/>
          <p:nvPr/>
        </p:nvGrpSpPr>
        <p:grpSpPr>
          <a:xfrm>
            <a:off x="7370213" y="3916110"/>
            <a:ext cx="827340" cy="827340"/>
            <a:chOff x="7370213" y="3916110"/>
            <a:chExt cx="827340" cy="827340"/>
          </a:xfrm>
        </p:grpSpPr>
        <p:sp>
          <p:nvSpPr>
            <p:cNvPr id="27" name="Oval 26">
              <a:extLst>
                <a:ext uri="{FF2B5EF4-FFF2-40B4-BE49-F238E27FC236}">
                  <a16:creationId xmlns:a16="http://schemas.microsoft.com/office/drawing/2014/main" id="{60AE7CF8-7F68-465C-9C66-19062DE126EC}"/>
                </a:ext>
              </a:extLst>
            </p:cNvPr>
            <p:cNvSpPr/>
            <p:nvPr/>
          </p:nvSpPr>
          <p:spPr>
            <a:xfrm>
              <a:off x="7370213" y="3916110"/>
              <a:ext cx="827340" cy="827340"/>
            </a:xfrm>
            <a:prstGeom prst="ellipse">
              <a:avLst/>
            </a:prstGeom>
            <a:noFill/>
            <a:ln w="28575">
              <a:solidFill>
                <a:srgbClr val="86A9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0" name="Graphic 49">
              <a:extLst>
                <a:ext uri="{FF2B5EF4-FFF2-40B4-BE49-F238E27FC236}">
                  <a16:creationId xmlns:a16="http://schemas.microsoft.com/office/drawing/2014/main" id="{E18AFBFB-F753-4C18-83CF-036631C9E944}"/>
                </a:ext>
              </a:extLst>
            </p:cNvPr>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570919" y="4116816"/>
              <a:ext cx="425928" cy="425928"/>
            </a:xfrm>
            <a:prstGeom prst="rect">
              <a:avLst/>
            </a:prstGeom>
            <a:ln>
              <a:noFill/>
            </a:ln>
          </p:spPr>
        </p:pic>
      </p:grpSp>
      <p:grpSp>
        <p:nvGrpSpPr>
          <p:cNvPr id="62" name="Group 61">
            <a:extLst>
              <a:ext uri="{FF2B5EF4-FFF2-40B4-BE49-F238E27FC236}">
                <a16:creationId xmlns:a16="http://schemas.microsoft.com/office/drawing/2014/main" id="{5996F56C-144C-4C91-9E60-76EB9D154413}"/>
              </a:ext>
            </a:extLst>
          </p:cNvPr>
          <p:cNvGrpSpPr/>
          <p:nvPr/>
        </p:nvGrpSpPr>
        <p:grpSpPr>
          <a:xfrm>
            <a:off x="5228954" y="3916110"/>
            <a:ext cx="827340" cy="827340"/>
            <a:chOff x="5228954" y="3916110"/>
            <a:chExt cx="827340" cy="827340"/>
          </a:xfrm>
        </p:grpSpPr>
        <p:sp>
          <p:nvSpPr>
            <p:cNvPr id="26" name="Oval 25">
              <a:extLst>
                <a:ext uri="{FF2B5EF4-FFF2-40B4-BE49-F238E27FC236}">
                  <a16:creationId xmlns:a16="http://schemas.microsoft.com/office/drawing/2014/main" id="{715A3E65-68B8-4924-9E59-1EF0BA48A1F8}"/>
                </a:ext>
              </a:extLst>
            </p:cNvPr>
            <p:cNvSpPr/>
            <p:nvPr/>
          </p:nvSpPr>
          <p:spPr>
            <a:xfrm>
              <a:off x="5228954" y="3916110"/>
              <a:ext cx="827340" cy="827340"/>
            </a:xfrm>
            <a:prstGeom prst="ellipse">
              <a:avLst/>
            </a:prstGeom>
            <a:noFill/>
            <a:ln w="28575">
              <a:solidFill>
                <a:srgbClr val="86A9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2" name="Graphic 51">
              <a:extLst>
                <a:ext uri="{FF2B5EF4-FFF2-40B4-BE49-F238E27FC236}">
                  <a16:creationId xmlns:a16="http://schemas.microsoft.com/office/drawing/2014/main" id="{8D7E04A5-2BAB-4155-BEA8-03CB7F66033E}"/>
                </a:ext>
              </a:extLst>
            </p:cNvPr>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424286" y="4111442"/>
              <a:ext cx="436676" cy="436676"/>
            </a:xfrm>
            <a:prstGeom prst="rect">
              <a:avLst/>
            </a:prstGeom>
            <a:ln>
              <a:noFill/>
            </a:ln>
          </p:spPr>
        </p:pic>
      </p:grpSp>
      <p:grpSp>
        <p:nvGrpSpPr>
          <p:cNvPr id="61" name="Group 60">
            <a:extLst>
              <a:ext uri="{FF2B5EF4-FFF2-40B4-BE49-F238E27FC236}">
                <a16:creationId xmlns:a16="http://schemas.microsoft.com/office/drawing/2014/main" id="{AA8C5314-2CAF-45C9-AE70-2396946776A5}"/>
              </a:ext>
            </a:extLst>
          </p:cNvPr>
          <p:cNvGrpSpPr/>
          <p:nvPr/>
        </p:nvGrpSpPr>
        <p:grpSpPr>
          <a:xfrm>
            <a:off x="3087694" y="3916110"/>
            <a:ext cx="827340" cy="827340"/>
            <a:chOff x="3087694" y="3916110"/>
            <a:chExt cx="827340" cy="827340"/>
          </a:xfrm>
        </p:grpSpPr>
        <p:sp>
          <p:nvSpPr>
            <p:cNvPr id="25" name="Oval 24">
              <a:extLst>
                <a:ext uri="{FF2B5EF4-FFF2-40B4-BE49-F238E27FC236}">
                  <a16:creationId xmlns:a16="http://schemas.microsoft.com/office/drawing/2014/main" id="{39FF192A-A0FD-4D78-BD72-E08F4BB41782}"/>
                </a:ext>
              </a:extLst>
            </p:cNvPr>
            <p:cNvSpPr/>
            <p:nvPr/>
          </p:nvSpPr>
          <p:spPr>
            <a:xfrm>
              <a:off x="3087694" y="3916110"/>
              <a:ext cx="827340" cy="827340"/>
            </a:xfrm>
            <a:prstGeom prst="ellipse">
              <a:avLst/>
            </a:prstGeom>
            <a:noFill/>
            <a:ln w="28575">
              <a:solidFill>
                <a:srgbClr val="86A9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6" name="Graphic 55">
              <a:extLst>
                <a:ext uri="{FF2B5EF4-FFF2-40B4-BE49-F238E27FC236}">
                  <a16:creationId xmlns:a16="http://schemas.microsoft.com/office/drawing/2014/main" id="{A380E0A0-D64B-4568-98A6-9082A46EC43C}"/>
                </a:ext>
              </a:extLst>
            </p:cNvPr>
            <p:cNvPicPr>
              <a:picLocks noChangeAspect="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288703" y="4117119"/>
              <a:ext cx="425322" cy="425322"/>
            </a:xfrm>
            <a:prstGeom prst="rect">
              <a:avLst/>
            </a:prstGeom>
          </p:spPr>
        </p:pic>
      </p:grpSp>
    </p:spTree>
    <p:extLst>
      <p:ext uri="{BB962C8B-B14F-4D97-AF65-F5344CB8AC3E}">
        <p14:creationId xmlns:p14="http://schemas.microsoft.com/office/powerpoint/2010/main" val="398524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E6AB60D8-7F71-45BC-9AA2-4F7899C14994}"/>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219200"/>
            <a:ext cx="9143999" cy="15608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EF6A4AA-C20C-4A0A-8A27-EE4185C432D0}"/>
              </a:ext>
            </a:extLst>
          </p:cNvPr>
          <p:cNvSpPr/>
          <p:nvPr/>
        </p:nvSpPr>
        <p:spPr>
          <a:xfrm>
            <a:off x="0" y="1219257"/>
            <a:ext cx="9144000" cy="1560887"/>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Title 3">
            <a:extLst>
              <a:ext uri="{FF2B5EF4-FFF2-40B4-BE49-F238E27FC236}">
                <a16:creationId xmlns:a16="http://schemas.microsoft.com/office/drawing/2014/main" id="{0882AF05-B89F-4BA4-BF4B-19522C9BF37B}"/>
              </a:ext>
            </a:extLst>
          </p:cNvPr>
          <p:cNvSpPr>
            <a:spLocks noGrp="1"/>
          </p:cNvSpPr>
          <p:nvPr>
            <p:ph type="title"/>
          </p:nvPr>
        </p:nvSpPr>
        <p:spPr/>
        <p:txBody>
          <a:bodyPr/>
          <a:lstStyle/>
          <a:p>
            <a:r>
              <a:rPr lang="en-US" dirty="0"/>
              <a:t>Fulton Financial Corporation</a:t>
            </a:r>
          </a:p>
        </p:txBody>
      </p:sp>
      <p:sp>
        <p:nvSpPr>
          <p:cNvPr id="8" name="TextBox 7">
            <a:extLst>
              <a:ext uri="{FF2B5EF4-FFF2-40B4-BE49-F238E27FC236}">
                <a16:creationId xmlns:a16="http://schemas.microsoft.com/office/drawing/2014/main" id="{D0695CC3-9DA5-4F20-98CE-C084B41F98FC}"/>
              </a:ext>
            </a:extLst>
          </p:cNvPr>
          <p:cNvSpPr txBox="1"/>
          <p:nvPr/>
        </p:nvSpPr>
        <p:spPr>
          <a:xfrm>
            <a:off x="408597" y="2308611"/>
            <a:ext cx="2391058" cy="138499"/>
          </a:xfrm>
          <a:prstGeom prst="rect">
            <a:avLst/>
          </a:prstGeom>
          <a:noFill/>
        </p:spPr>
        <p:txBody>
          <a:bodyPr wrap="square" lIns="0" tIns="0" rIns="0" bIns="0" rtlCol="0" anchor="t" anchorCtr="0">
            <a:spAutoFit/>
          </a:bodyPr>
          <a:lstStyle/>
          <a:p>
            <a:pPr algn="ctr">
              <a:spcBef>
                <a:spcPts val="300"/>
              </a:spcBef>
            </a:pPr>
            <a:r>
              <a:rPr lang="en-US" sz="900" dirty="0">
                <a:solidFill>
                  <a:prstClr val="white"/>
                </a:solidFill>
              </a:rPr>
              <a:t>Fulton National Bank founded</a:t>
            </a:r>
          </a:p>
        </p:txBody>
      </p:sp>
      <p:sp>
        <p:nvSpPr>
          <p:cNvPr id="9" name="TextBox 8">
            <a:extLst>
              <a:ext uri="{FF2B5EF4-FFF2-40B4-BE49-F238E27FC236}">
                <a16:creationId xmlns:a16="http://schemas.microsoft.com/office/drawing/2014/main" id="{B7DE0E0C-1FBC-4CC0-A651-30B80433EDFE}"/>
              </a:ext>
            </a:extLst>
          </p:cNvPr>
          <p:cNvSpPr txBox="1"/>
          <p:nvPr/>
        </p:nvSpPr>
        <p:spPr>
          <a:xfrm>
            <a:off x="3302521" y="2308611"/>
            <a:ext cx="2604654" cy="138499"/>
          </a:xfrm>
          <a:prstGeom prst="rect">
            <a:avLst/>
          </a:prstGeom>
          <a:noFill/>
        </p:spPr>
        <p:txBody>
          <a:bodyPr wrap="square" lIns="0" tIns="0" rIns="0" bIns="0" rtlCol="0" anchor="t" anchorCtr="0">
            <a:spAutoFit/>
          </a:bodyPr>
          <a:lstStyle/>
          <a:p>
            <a:pPr algn="ctr">
              <a:spcBef>
                <a:spcPts val="300"/>
              </a:spcBef>
            </a:pPr>
            <a:r>
              <a:rPr lang="en-US" sz="900" dirty="0">
                <a:solidFill>
                  <a:prstClr val="white"/>
                </a:solidFill>
              </a:rPr>
              <a:t>Trust department opened (July 10)</a:t>
            </a:r>
          </a:p>
        </p:txBody>
      </p:sp>
      <p:sp>
        <p:nvSpPr>
          <p:cNvPr id="10" name="TextBox 9">
            <a:extLst>
              <a:ext uri="{FF2B5EF4-FFF2-40B4-BE49-F238E27FC236}">
                <a16:creationId xmlns:a16="http://schemas.microsoft.com/office/drawing/2014/main" id="{B3511A49-6319-4F9B-A43B-3F6DEB3ED18A}"/>
              </a:ext>
            </a:extLst>
          </p:cNvPr>
          <p:cNvSpPr txBox="1"/>
          <p:nvPr/>
        </p:nvSpPr>
        <p:spPr>
          <a:xfrm>
            <a:off x="6410042" y="2308611"/>
            <a:ext cx="2391058" cy="276999"/>
          </a:xfrm>
          <a:prstGeom prst="rect">
            <a:avLst/>
          </a:prstGeom>
          <a:noFill/>
        </p:spPr>
        <p:txBody>
          <a:bodyPr wrap="square" lIns="0" tIns="0" rIns="0" bIns="0" rtlCol="0" anchor="t" anchorCtr="0">
            <a:spAutoFit/>
          </a:bodyPr>
          <a:lstStyle/>
          <a:p>
            <a:pPr algn="ctr">
              <a:spcBef>
                <a:spcPts val="300"/>
              </a:spcBef>
            </a:pPr>
            <a:r>
              <a:rPr lang="en-US" sz="900" dirty="0">
                <a:solidFill>
                  <a:prstClr val="white"/>
                </a:solidFill>
              </a:rPr>
              <a:t>Fulton Financial Corporation (FFC) </a:t>
            </a:r>
            <a:br>
              <a:rPr lang="en-US" sz="900" dirty="0">
                <a:solidFill>
                  <a:prstClr val="white"/>
                </a:solidFill>
              </a:rPr>
            </a:br>
            <a:r>
              <a:rPr lang="en-US" sz="900" dirty="0">
                <a:solidFill>
                  <a:prstClr val="white"/>
                </a:solidFill>
              </a:rPr>
              <a:t>formed as a multi-bank holding company</a:t>
            </a:r>
          </a:p>
        </p:txBody>
      </p:sp>
      <p:cxnSp>
        <p:nvCxnSpPr>
          <p:cNvPr id="17" name="Straight Connector 16">
            <a:extLst>
              <a:ext uri="{FF2B5EF4-FFF2-40B4-BE49-F238E27FC236}">
                <a16:creationId xmlns:a16="http://schemas.microsoft.com/office/drawing/2014/main" id="{1334951F-BFA7-4295-92FF-F6B6300B3B39}"/>
              </a:ext>
            </a:extLst>
          </p:cNvPr>
          <p:cNvCxnSpPr>
            <a:cxnSpLocks/>
          </p:cNvCxnSpPr>
          <p:nvPr/>
        </p:nvCxnSpPr>
        <p:spPr>
          <a:xfrm flipH="1">
            <a:off x="0" y="2101681"/>
            <a:ext cx="9143999" cy="0"/>
          </a:xfrm>
          <a:prstGeom prst="line">
            <a:avLst/>
          </a:prstGeom>
          <a:solidFill>
            <a:schemeClr val="bg1"/>
          </a:solidFill>
          <a:ln>
            <a:solidFill>
              <a:srgbClr val="86A9E3"/>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3AB1A81C-2205-40DA-8D8F-8E858938CDEE}"/>
              </a:ext>
            </a:extLst>
          </p:cNvPr>
          <p:cNvSpPr/>
          <p:nvPr/>
        </p:nvSpPr>
        <p:spPr>
          <a:xfrm>
            <a:off x="4546110" y="2042943"/>
            <a:ext cx="117477" cy="117477"/>
          </a:xfrm>
          <a:prstGeom prst="ellipse">
            <a:avLst/>
          </a:prstGeom>
          <a:solidFill>
            <a:srgbClr val="86A9E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Oval 20">
            <a:extLst>
              <a:ext uri="{FF2B5EF4-FFF2-40B4-BE49-F238E27FC236}">
                <a16:creationId xmlns:a16="http://schemas.microsoft.com/office/drawing/2014/main" id="{BF0F2EE4-0DBB-41AA-93B8-1E5F2D2026C6}"/>
              </a:ext>
            </a:extLst>
          </p:cNvPr>
          <p:cNvSpPr/>
          <p:nvPr/>
        </p:nvSpPr>
        <p:spPr>
          <a:xfrm>
            <a:off x="1545388" y="2042943"/>
            <a:ext cx="117477" cy="117477"/>
          </a:xfrm>
          <a:prstGeom prst="ellipse">
            <a:avLst/>
          </a:prstGeom>
          <a:solidFill>
            <a:srgbClr val="86A9E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Oval 21">
            <a:extLst>
              <a:ext uri="{FF2B5EF4-FFF2-40B4-BE49-F238E27FC236}">
                <a16:creationId xmlns:a16="http://schemas.microsoft.com/office/drawing/2014/main" id="{03AFED39-437A-48E9-8844-D8C409EE7C10}"/>
              </a:ext>
            </a:extLst>
          </p:cNvPr>
          <p:cNvSpPr/>
          <p:nvPr/>
        </p:nvSpPr>
        <p:spPr>
          <a:xfrm>
            <a:off x="7546833" y="2042943"/>
            <a:ext cx="117477" cy="117477"/>
          </a:xfrm>
          <a:prstGeom prst="ellipse">
            <a:avLst/>
          </a:prstGeom>
          <a:solidFill>
            <a:srgbClr val="86A9E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TextBox 22">
            <a:extLst>
              <a:ext uri="{FF2B5EF4-FFF2-40B4-BE49-F238E27FC236}">
                <a16:creationId xmlns:a16="http://schemas.microsoft.com/office/drawing/2014/main" id="{6B01C150-BB4A-4595-A2B3-FCD5AB9005FD}"/>
              </a:ext>
            </a:extLst>
          </p:cNvPr>
          <p:cNvSpPr txBox="1"/>
          <p:nvPr/>
        </p:nvSpPr>
        <p:spPr>
          <a:xfrm>
            <a:off x="408597" y="1760835"/>
            <a:ext cx="2391058" cy="169277"/>
          </a:xfrm>
          <a:prstGeom prst="rect">
            <a:avLst/>
          </a:prstGeom>
          <a:noFill/>
        </p:spPr>
        <p:txBody>
          <a:bodyPr wrap="square" lIns="0" tIns="0" rIns="0" bIns="0" rtlCol="0" anchor="t" anchorCtr="0">
            <a:spAutoFit/>
          </a:bodyPr>
          <a:lstStyle/>
          <a:p>
            <a:pPr algn="ctr">
              <a:spcBef>
                <a:spcPts val="300"/>
              </a:spcBef>
            </a:pPr>
            <a:r>
              <a:rPr lang="en-US" sz="1100" b="1" dirty="0">
                <a:solidFill>
                  <a:prstClr val="white"/>
                </a:solidFill>
              </a:rPr>
              <a:t>1882</a:t>
            </a:r>
            <a:r>
              <a:rPr lang="en-US" sz="1100" dirty="0">
                <a:solidFill>
                  <a:prstClr val="white"/>
                </a:solidFill>
              </a:rPr>
              <a:t> </a:t>
            </a:r>
          </a:p>
        </p:txBody>
      </p:sp>
      <p:sp>
        <p:nvSpPr>
          <p:cNvPr id="24" name="TextBox 23">
            <a:extLst>
              <a:ext uri="{FF2B5EF4-FFF2-40B4-BE49-F238E27FC236}">
                <a16:creationId xmlns:a16="http://schemas.microsoft.com/office/drawing/2014/main" id="{C74474E2-2B31-43C8-8FA0-0240C5B577C9}"/>
              </a:ext>
            </a:extLst>
          </p:cNvPr>
          <p:cNvSpPr txBox="1"/>
          <p:nvPr/>
        </p:nvSpPr>
        <p:spPr>
          <a:xfrm>
            <a:off x="3409319" y="1760835"/>
            <a:ext cx="2391058" cy="169277"/>
          </a:xfrm>
          <a:prstGeom prst="rect">
            <a:avLst/>
          </a:prstGeom>
          <a:noFill/>
        </p:spPr>
        <p:txBody>
          <a:bodyPr wrap="square" lIns="0" tIns="0" rIns="0" bIns="0" rtlCol="0" anchor="t" anchorCtr="0">
            <a:spAutoFit/>
          </a:bodyPr>
          <a:lstStyle/>
          <a:p>
            <a:pPr algn="ctr">
              <a:spcBef>
                <a:spcPts val="300"/>
              </a:spcBef>
            </a:pPr>
            <a:r>
              <a:rPr lang="en-US" sz="1100" b="1" dirty="0">
                <a:solidFill>
                  <a:prstClr val="white"/>
                </a:solidFill>
              </a:rPr>
              <a:t>1919</a:t>
            </a:r>
            <a:endParaRPr lang="en-US" sz="1100" dirty="0">
              <a:solidFill>
                <a:prstClr val="white"/>
              </a:solidFill>
            </a:endParaRPr>
          </a:p>
        </p:txBody>
      </p:sp>
      <p:sp>
        <p:nvSpPr>
          <p:cNvPr id="25" name="TextBox 24">
            <a:extLst>
              <a:ext uri="{FF2B5EF4-FFF2-40B4-BE49-F238E27FC236}">
                <a16:creationId xmlns:a16="http://schemas.microsoft.com/office/drawing/2014/main" id="{BC9A10C0-ED7D-44CC-BCAC-634F2B50ABAD}"/>
              </a:ext>
            </a:extLst>
          </p:cNvPr>
          <p:cNvSpPr txBox="1"/>
          <p:nvPr/>
        </p:nvSpPr>
        <p:spPr>
          <a:xfrm>
            <a:off x="6410042" y="1760835"/>
            <a:ext cx="2391058" cy="169277"/>
          </a:xfrm>
          <a:prstGeom prst="rect">
            <a:avLst/>
          </a:prstGeom>
          <a:noFill/>
        </p:spPr>
        <p:txBody>
          <a:bodyPr wrap="square" lIns="0" tIns="0" rIns="0" bIns="0" rtlCol="0" anchor="t" anchorCtr="0">
            <a:spAutoFit/>
          </a:bodyPr>
          <a:lstStyle/>
          <a:p>
            <a:pPr algn="ctr">
              <a:spcBef>
                <a:spcPts val="300"/>
              </a:spcBef>
            </a:pPr>
            <a:r>
              <a:rPr lang="en-US" sz="1100" b="1" dirty="0">
                <a:solidFill>
                  <a:prstClr val="white"/>
                </a:solidFill>
              </a:rPr>
              <a:t>1982</a:t>
            </a:r>
            <a:r>
              <a:rPr lang="en-US" sz="1100" dirty="0">
                <a:solidFill>
                  <a:prstClr val="white"/>
                </a:solidFill>
              </a:rPr>
              <a:t> </a:t>
            </a:r>
          </a:p>
        </p:txBody>
      </p:sp>
      <p:sp>
        <p:nvSpPr>
          <p:cNvPr id="26" name="TextBox 25">
            <a:extLst>
              <a:ext uri="{FF2B5EF4-FFF2-40B4-BE49-F238E27FC236}">
                <a16:creationId xmlns:a16="http://schemas.microsoft.com/office/drawing/2014/main" id="{F2D61849-AED9-4EA3-BB3C-8B97A88D4BE3}"/>
              </a:ext>
            </a:extLst>
          </p:cNvPr>
          <p:cNvSpPr txBox="1"/>
          <p:nvPr/>
        </p:nvSpPr>
        <p:spPr>
          <a:xfrm>
            <a:off x="342900" y="1338989"/>
            <a:ext cx="2603016" cy="246221"/>
          </a:xfrm>
          <a:prstGeom prst="rect">
            <a:avLst/>
          </a:prstGeom>
          <a:noFill/>
        </p:spPr>
        <p:txBody>
          <a:bodyPr wrap="square" lIns="0" tIns="0" rIns="0" bIns="0" rtlCol="0" anchor="t" anchorCtr="0">
            <a:spAutoFit/>
          </a:bodyPr>
          <a:lstStyle/>
          <a:p>
            <a:pPr>
              <a:spcBef>
                <a:spcPts val="600"/>
              </a:spcBef>
            </a:pPr>
            <a:r>
              <a:rPr lang="en-GB" sz="1600" b="1" dirty="0">
                <a:solidFill>
                  <a:srgbClr val="86A9E3"/>
                </a:solidFill>
              </a:rPr>
              <a:t>HISTORY</a:t>
            </a:r>
          </a:p>
        </p:txBody>
      </p:sp>
      <p:sp>
        <p:nvSpPr>
          <p:cNvPr id="27" name="TextBox 26">
            <a:extLst>
              <a:ext uri="{FF2B5EF4-FFF2-40B4-BE49-F238E27FC236}">
                <a16:creationId xmlns:a16="http://schemas.microsoft.com/office/drawing/2014/main" id="{5D5396DD-8884-4A84-804F-EA650FAB1A2A}"/>
              </a:ext>
            </a:extLst>
          </p:cNvPr>
          <p:cNvSpPr txBox="1"/>
          <p:nvPr/>
        </p:nvSpPr>
        <p:spPr>
          <a:xfrm>
            <a:off x="878558" y="2981104"/>
            <a:ext cx="4119327" cy="332399"/>
          </a:xfrm>
          <a:prstGeom prst="rect">
            <a:avLst/>
          </a:prstGeom>
          <a:noFill/>
        </p:spPr>
        <p:txBody>
          <a:bodyPr wrap="square" lIns="0" tIns="0" rIns="0" bIns="0" rtlCol="0" anchor="t" anchorCtr="0">
            <a:spAutoFit/>
          </a:bodyPr>
          <a:lstStyle/>
          <a:p>
            <a:pPr>
              <a:spcBef>
                <a:spcPts val="300"/>
              </a:spcBef>
            </a:pPr>
            <a:r>
              <a:rPr lang="en-GB" sz="1100" b="1" dirty="0">
                <a:solidFill>
                  <a:srgbClr val="1F2A44"/>
                </a:solidFill>
              </a:rPr>
              <a:t>ASSETS</a:t>
            </a:r>
          </a:p>
          <a:p>
            <a:pPr>
              <a:lnSpc>
                <a:spcPct val="90000"/>
              </a:lnSpc>
              <a:spcBef>
                <a:spcPts val="300"/>
              </a:spcBef>
            </a:pPr>
            <a:r>
              <a:rPr lang="en-GB" sz="900" dirty="0">
                <a:solidFill>
                  <a:prstClr val="black">
                    <a:lumMod val="65000"/>
                    <a:lumOff val="35000"/>
                  </a:prstClr>
                </a:solidFill>
              </a:rPr>
              <a:t>$28 billion</a:t>
            </a:r>
          </a:p>
        </p:txBody>
      </p:sp>
      <p:sp>
        <p:nvSpPr>
          <p:cNvPr id="29" name="TextBox 28">
            <a:extLst>
              <a:ext uri="{FF2B5EF4-FFF2-40B4-BE49-F238E27FC236}">
                <a16:creationId xmlns:a16="http://schemas.microsoft.com/office/drawing/2014/main" id="{CD1DAB17-7A9C-46F5-9490-04A5F4050ACC}"/>
              </a:ext>
            </a:extLst>
          </p:cNvPr>
          <p:cNvSpPr txBox="1"/>
          <p:nvPr/>
        </p:nvSpPr>
        <p:spPr>
          <a:xfrm>
            <a:off x="878558" y="5808318"/>
            <a:ext cx="4119327" cy="332399"/>
          </a:xfrm>
          <a:prstGeom prst="rect">
            <a:avLst/>
          </a:prstGeom>
          <a:noFill/>
        </p:spPr>
        <p:txBody>
          <a:bodyPr wrap="square" lIns="0" tIns="0" rIns="0" bIns="0" rtlCol="0" anchor="t" anchorCtr="0">
            <a:spAutoFit/>
          </a:bodyPr>
          <a:lstStyle/>
          <a:p>
            <a:pPr>
              <a:spcBef>
                <a:spcPts val="300"/>
              </a:spcBef>
            </a:pPr>
            <a:r>
              <a:rPr lang="en-GB" sz="1100" b="1" dirty="0">
                <a:solidFill>
                  <a:srgbClr val="1F2A44"/>
                </a:solidFill>
              </a:rPr>
              <a:t>STOCK</a:t>
            </a:r>
          </a:p>
          <a:p>
            <a:pPr>
              <a:lnSpc>
                <a:spcPct val="90000"/>
              </a:lnSpc>
              <a:spcBef>
                <a:spcPts val="300"/>
              </a:spcBef>
            </a:pPr>
            <a:r>
              <a:rPr lang="en-US" sz="900" dirty="0">
                <a:solidFill>
                  <a:prstClr val="black">
                    <a:lumMod val="65000"/>
                    <a:lumOff val="35000"/>
                  </a:prstClr>
                </a:solidFill>
              </a:rPr>
              <a:t>Traded on NASDAQ under symbol FULT</a:t>
            </a:r>
          </a:p>
        </p:txBody>
      </p:sp>
      <p:sp>
        <p:nvSpPr>
          <p:cNvPr id="31" name="TextBox 30">
            <a:extLst>
              <a:ext uri="{FF2B5EF4-FFF2-40B4-BE49-F238E27FC236}">
                <a16:creationId xmlns:a16="http://schemas.microsoft.com/office/drawing/2014/main" id="{40759B82-45E6-4FEE-AEBB-96F93E951B83}"/>
              </a:ext>
            </a:extLst>
          </p:cNvPr>
          <p:cNvSpPr txBox="1"/>
          <p:nvPr/>
        </p:nvSpPr>
        <p:spPr>
          <a:xfrm>
            <a:off x="878558" y="5031296"/>
            <a:ext cx="4119327" cy="484748"/>
          </a:xfrm>
          <a:prstGeom prst="rect">
            <a:avLst/>
          </a:prstGeom>
          <a:noFill/>
        </p:spPr>
        <p:txBody>
          <a:bodyPr wrap="square" lIns="0" tIns="0" rIns="0" bIns="0" rtlCol="0" anchor="t" anchorCtr="0">
            <a:spAutoFit/>
          </a:bodyPr>
          <a:lstStyle/>
          <a:p>
            <a:pPr>
              <a:spcBef>
                <a:spcPts val="300"/>
              </a:spcBef>
            </a:pPr>
            <a:r>
              <a:rPr lang="en-GB" sz="1100" b="1" dirty="0">
                <a:solidFill>
                  <a:srgbClr val="1F2A44"/>
                </a:solidFill>
              </a:rPr>
              <a:t>DIVISIONS/SUBSIDIARIES</a:t>
            </a:r>
          </a:p>
          <a:p>
            <a:pPr>
              <a:spcBef>
                <a:spcPts val="300"/>
              </a:spcBef>
            </a:pPr>
            <a:r>
              <a:rPr lang="en-GB" sz="900" dirty="0">
                <a:solidFill>
                  <a:prstClr val="black">
                    <a:lumMod val="65000"/>
                    <a:lumOff val="35000"/>
                  </a:prstClr>
                </a:solidFill>
              </a:rPr>
              <a:t>Fulton Private Bank    |    Fulton Financial Advisors</a:t>
            </a:r>
            <a:br>
              <a:rPr lang="en-GB" sz="900" dirty="0">
                <a:solidFill>
                  <a:prstClr val="black">
                    <a:lumMod val="65000"/>
                    <a:lumOff val="35000"/>
                  </a:prstClr>
                </a:solidFill>
              </a:rPr>
            </a:br>
            <a:r>
              <a:rPr lang="en-GB" sz="900" dirty="0">
                <a:solidFill>
                  <a:prstClr val="black">
                    <a:lumMod val="65000"/>
                    <a:lumOff val="35000"/>
                  </a:prstClr>
                </a:solidFill>
              </a:rPr>
              <a:t>Fulton Insurance Services Group    |    Fulton Mortgage Company</a:t>
            </a:r>
          </a:p>
        </p:txBody>
      </p:sp>
      <p:sp>
        <p:nvSpPr>
          <p:cNvPr id="33" name="TextBox 32">
            <a:extLst>
              <a:ext uri="{FF2B5EF4-FFF2-40B4-BE49-F238E27FC236}">
                <a16:creationId xmlns:a16="http://schemas.microsoft.com/office/drawing/2014/main" id="{9FDDEC5B-1DCF-496C-AEAA-9E8D37BD8DE0}"/>
              </a:ext>
            </a:extLst>
          </p:cNvPr>
          <p:cNvSpPr txBox="1"/>
          <p:nvPr/>
        </p:nvSpPr>
        <p:spPr>
          <a:xfrm>
            <a:off x="878558" y="4359872"/>
            <a:ext cx="4119327" cy="332399"/>
          </a:xfrm>
          <a:prstGeom prst="rect">
            <a:avLst/>
          </a:prstGeom>
          <a:noFill/>
        </p:spPr>
        <p:txBody>
          <a:bodyPr wrap="square" lIns="0" tIns="0" rIns="0" bIns="0" rtlCol="0" anchor="t" anchorCtr="0">
            <a:spAutoFit/>
          </a:bodyPr>
          <a:lstStyle/>
          <a:p>
            <a:pPr>
              <a:spcBef>
                <a:spcPts val="300"/>
              </a:spcBef>
            </a:pPr>
            <a:r>
              <a:rPr lang="en-GB" sz="1100" b="1" dirty="0">
                <a:solidFill>
                  <a:srgbClr val="1F2A44"/>
                </a:solidFill>
              </a:rPr>
              <a:t>OFFICES</a:t>
            </a:r>
          </a:p>
          <a:p>
            <a:pPr>
              <a:lnSpc>
                <a:spcPct val="90000"/>
              </a:lnSpc>
              <a:spcBef>
                <a:spcPts val="300"/>
              </a:spcBef>
            </a:pPr>
            <a:r>
              <a:rPr lang="en-GB" sz="900" dirty="0">
                <a:solidFill>
                  <a:prstClr val="black">
                    <a:lumMod val="65000"/>
                    <a:lumOff val="35000"/>
                  </a:prstClr>
                </a:solidFill>
              </a:rPr>
              <a:t>3,200 employees    |    200 banking offices    |    5 states</a:t>
            </a:r>
          </a:p>
        </p:txBody>
      </p:sp>
      <p:sp>
        <p:nvSpPr>
          <p:cNvPr id="35" name="TextBox 34">
            <a:extLst>
              <a:ext uri="{FF2B5EF4-FFF2-40B4-BE49-F238E27FC236}">
                <a16:creationId xmlns:a16="http://schemas.microsoft.com/office/drawing/2014/main" id="{1BD3E1FE-9C65-4F2F-A9D9-124D9B789A6A}"/>
              </a:ext>
            </a:extLst>
          </p:cNvPr>
          <p:cNvSpPr txBox="1"/>
          <p:nvPr/>
        </p:nvSpPr>
        <p:spPr>
          <a:xfrm>
            <a:off x="878558" y="3670488"/>
            <a:ext cx="4119327" cy="332399"/>
          </a:xfrm>
          <a:prstGeom prst="rect">
            <a:avLst/>
          </a:prstGeom>
          <a:noFill/>
        </p:spPr>
        <p:txBody>
          <a:bodyPr wrap="square" lIns="0" tIns="0" rIns="0" bIns="0" rtlCol="0" anchor="t" anchorCtr="0">
            <a:spAutoFit/>
          </a:bodyPr>
          <a:lstStyle/>
          <a:p>
            <a:pPr>
              <a:spcBef>
                <a:spcPts val="300"/>
              </a:spcBef>
            </a:pPr>
            <a:r>
              <a:rPr lang="en-GB" sz="1100" b="1" dirty="0">
                <a:solidFill>
                  <a:srgbClr val="1F2A44"/>
                </a:solidFill>
              </a:rPr>
              <a:t>HEADQUARTERS</a:t>
            </a:r>
          </a:p>
          <a:p>
            <a:pPr>
              <a:lnSpc>
                <a:spcPct val="90000"/>
              </a:lnSpc>
              <a:spcBef>
                <a:spcPts val="300"/>
              </a:spcBef>
            </a:pPr>
            <a:r>
              <a:rPr lang="en-GB" sz="900" dirty="0">
                <a:solidFill>
                  <a:prstClr val="black">
                    <a:lumMod val="65000"/>
                    <a:lumOff val="35000"/>
                  </a:prstClr>
                </a:solidFill>
              </a:rPr>
              <a:t>Lancaster, Pennsylvania</a:t>
            </a:r>
          </a:p>
        </p:txBody>
      </p:sp>
      <p:cxnSp>
        <p:nvCxnSpPr>
          <p:cNvPr id="37" name="Straight Connector 36">
            <a:extLst>
              <a:ext uri="{FF2B5EF4-FFF2-40B4-BE49-F238E27FC236}">
                <a16:creationId xmlns:a16="http://schemas.microsoft.com/office/drawing/2014/main" id="{A59E0F07-4135-446F-8187-D1F711D69B0E}"/>
              </a:ext>
            </a:extLst>
          </p:cNvPr>
          <p:cNvCxnSpPr>
            <a:cxnSpLocks/>
          </p:cNvCxnSpPr>
          <p:nvPr/>
        </p:nvCxnSpPr>
        <p:spPr>
          <a:xfrm>
            <a:off x="878558" y="3505738"/>
            <a:ext cx="411932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727B483-9C00-4D1E-8827-AFABE83796EA}"/>
              </a:ext>
            </a:extLst>
          </p:cNvPr>
          <p:cNvCxnSpPr>
            <a:cxnSpLocks/>
          </p:cNvCxnSpPr>
          <p:nvPr/>
        </p:nvCxnSpPr>
        <p:spPr>
          <a:xfrm>
            <a:off x="878558" y="4195122"/>
            <a:ext cx="411932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FA82FAD-AC1C-4068-8A4D-A2FFF8BDB0E3}"/>
              </a:ext>
            </a:extLst>
          </p:cNvPr>
          <p:cNvCxnSpPr>
            <a:cxnSpLocks/>
          </p:cNvCxnSpPr>
          <p:nvPr/>
        </p:nvCxnSpPr>
        <p:spPr>
          <a:xfrm>
            <a:off x="878558" y="4857021"/>
            <a:ext cx="411932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1814C4B-E14F-44A2-846E-437746D92D93}"/>
              </a:ext>
            </a:extLst>
          </p:cNvPr>
          <p:cNvCxnSpPr>
            <a:cxnSpLocks/>
          </p:cNvCxnSpPr>
          <p:nvPr/>
        </p:nvCxnSpPr>
        <p:spPr>
          <a:xfrm>
            <a:off x="878558" y="5643569"/>
            <a:ext cx="411932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C46DAB87-41DE-4542-87F9-2A0553782632}"/>
              </a:ext>
            </a:extLst>
          </p:cNvPr>
          <p:cNvPicPr>
            <a:picLocks noChangeAspect="1"/>
          </p:cNvPicPr>
          <p:nvPr/>
        </p:nvPicPr>
        <p:blipFill>
          <a:blip r:embed="rId4" cstate="print">
            <a:duotone>
              <a:prstClr val="black"/>
              <a:srgbClr val="86A9E3">
                <a:tint val="45000"/>
                <a:satMod val="400000"/>
              </a:srgbClr>
            </a:duotone>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1784" y="2955875"/>
            <a:ext cx="415766" cy="415766"/>
          </a:xfrm>
          <a:prstGeom prst="rect">
            <a:avLst/>
          </a:prstGeom>
        </p:spPr>
      </p:pic>
      <p:pic>
        <p:nvPicPr>
          <p:cNvPr id="12" name="Graphic 11">
            <a:extLst>
              <a:ext uri="{FF2B5EF4-FFF2-40B4-BE49-F238E27FC236}">
                <a16:creationId xmlns:a16="http://schemas.microsoft.com/office/drawing/2014/main" id="{1F9123C1-0020-4EB2-A86E-191349974C76}"/>
              </a:ext>
            </a:extLst>
          </p:cNvPr>
          <p:cNvPicPr>
            <a:picLocks noChangeAspect="1"/>
          </p:cNvPicPr>
          <p:nvPr/>
        </p:nvPicPr>
        <p:blipFill>
          <a:blip r:embed="rId6" cstate="print">
            <a:duotone>
              <a:prstClr val="black"/>
              <a:srgbClr val="86A9E3">
                <a:tint val="45000"/>
                <a:satMod val="400000"/>
              </a:srgbClr>
            </a:duotone>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31784" y="4288669"/>
            <a:ext cx="415766" cy="415766"/>
          </a:xfrm>
          <a:prstGeom prst="rect">
            <a:avLst/>
          </a:prstGeom>
        </p:spPr>
      </p:pic>
      <p:pic>
        <p:nvPicPr>
          <p:cNvPr id="14" name="Graphic 13">
            <a:extLst>
              <a:ext uri="{FF2B5EF4-FFF2-40B4-BE49-F238E27FC236}">
                <a16:creationId xmlns:a16="http://schemas.microsoft.com/office/drawing/2014/main" id="{13548559-9694-4485-9829-F4CC6314E18C}"/>
              </a:ext>
            </a:extLst>
          </p:cNvPr>
          <p:cNvPicPr>
            <a:picLocks noChangeAspect="1"/>
          </p:cNvPicPr>
          <p:nvPr/>
        </p:nvPicPr>
        <p:blipFill>
          <a:blip r:embed="rId8" cstate="print">
            <a:duotone>
              <a:prstClr val="black"/>
              <a:srgbClr val="86A9E3">
                <a:tint val="45000"/>
                <a:satMod val="400000"/>
              </a:srgbClr>
            </a:duotone>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31784" y="3619499"/>
            <a:ext cx="383387" cy="383387"/>
          </a:xfrm>
          <a:prstGeom prst="rect">
            <a:avLst/>
          </a:prstGeom>
        </p:spPr>
      </p:pic>
      <p:pic>
        <p:nvPicPr>
          <p:cNvPr id="16" name="Graphic 15">
            <a:extLst>
              <a:ext uri="{FF2B5EF4-FFF2-40B4-BE49-F238E27FC236}">
                <a16:creationId xmlns:a16="http://schemas.microsoft.com/office/drawing/2014/main" id="{FAACDA56-D0AE-44A3-8BF8-A5940EF378D4}"/>
              </a:ext>
            </a:extLst>
          </p:cNvPr>
          <p:cNvPicPr>
            <a:picLocks noChangeAspect="1"/>
          </p:cNvPicPr>
          <p:nvPr/>
        </p:nvPicPr>
        <p:blipFill>
          <a:blip r:embed="rId10" cstate="print">
            <a:duotone>
              <a:prstClr val="black"/>
              <a:srgbClr val="86A9E3">
                <a:tint val="45000"/>
                <a:satMod val="400000"/>
              </a:srgbClr>
            </a:duotone>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31784" y="5031296"/>
            <a:ext cx="415766" cy="415766"/>
          </a:xfrm>
          <a:prstGeom prst="rect">
            <a:avLst/>
          </a:prstGeom>
        </p:spPr>
      </p:pic>
      <p:pic>
        <p:nvPicPr>
          <p:cNvPr id="19" name="Graphic 18">
            <a:extLst>
              <a:ext uri="{FF2B5EF4-FFF2-40B4-BE49-F238E27FC236}">
                <a16:creationId xmlns:a16="http://schemas.microsoft.com/office/drawing/2014/main" id="{D61D42BB-EC2C-49B5-9377-E2F8C020D770}"/>
              </a:ext>
            </a:extLst>
          </p:cNvPr>
          <p:cNvPicPr>
            <a:picLocks noChangeAspect="1"/>
          </p:cNvPicPr>
          <p:nvPr/>
        </p:nvPicPr>
        <p:blipFill>
          <a:blip r:embed="rId12" cstate="print">
            <a:duotone>
              <a:prstClr val="black"/>
              <a:srgbClr val="86A9E3">
                <a:tint val="45000"/>
                <a:satMod val="400000"/>
              </a:srgbClr>
            </a:duotone>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22259" y="5730673"/>
            <a:ext cx="415765" cy="415765"/>
          </a:xfrm>
          <a:prstGeom prst="rect">
            <a:avLst/>
          </a:prstGeom>
        </p:spPr>
      </p:pic>
      <p:grpSp>
        <p:nvGrpSpPr>
          <p:cNvPr id="15" name="Group 14">
            <a:extLst>
              <a:ext uri="{FF2B5EF4-FFF2-40B4-BE49-F238E27FC236}">
                <a16:creationId xmlns:a16="http://schemas.microsoft.com/office/drawing/2014/main" id="{FF968CB0-3E8C-47DD-9269-CC5D27AA0515}"/>
              </a:ext>
            </a:extLst>
          </p:cNvPr>
          <p:cNvGrpSpPr/>
          <p:nvPr/>
        </p:nvGrpSpPr>
        <p:grpSpPr>
          <a:xfrm>
            <a:off x="4877812" y="2913889"/>
            <a:ext cx="4045876" cy="3106383"/>
            <a:chOff x="4877812" y="2913889"/>
            <a:chExt cx="4045876" cy="3106383"/>
          </a:xfrm>
        </p:grpSpPr>
        <p:pic>
          <p:nvPicPr>
            <p:cNvPr id="34" name="Picture 33" descr="A close up of a map&#10;&#10;Description automatically generated">
              <a:extLst>
                <a:ext uri="{FF2B5EF4-FFF2-40B4-BE49-F238E27FC236}">
                  <a16:creationId xmlns:a16="http://schemas.microsoft.com/office/drawing/2014/main" id="{9823EC06-C9C1-4209-9F6C-D7E9444466BE}"/>
                </a:ext>
              </a:extLst>
            </p:cNvPr>
            <p:cNvPicPr>
              <a:picLocks noChangeAspect="1"/>
            </p:cNvPicPr>
            <p:nvPr/>
          </p:nvPicPr>
          <p:blipFill rotWithShape="1">
            <a:blip r:embed="rId14">
              <a:alphaModFix/>
              <a:extLst>
                <a:ext uri="{28A0092B-C50C-407E-A947-70E740481C1C}">
                  <a14:useLocalDpi xmlns:a14="http://schemas.microsoft.com/office/drawing/2010/main" val="0"/>
                </a:ext>
              </a:extLst>
            </a:blip>
            <a:srcRect t="2656" b="43761"/>
            <a:stretch/>
          </p:blipFill>
          <p:spPr>
            <a:xfrm>
              <a:off x="6019855" y="2913889"/>
              <a:ext cx="2903833" cy="2394587"/>
            </a:xfrm>
            <a:prstGeom prst="rect">
              <a:avLst/>
            </a:prstGeom>
          </p:spPr>
        </p:pic>
        <p:pic>
          <p:nvPicPr>
            <p:cNvPr id="13" name="Picture 12" descr="A close up of a map&#10;&#10;Description automatically generated">
              <a:extLst>
                <a:ext uri="{FF2B5EF4-FFF2-40B4-BE49-F238E27FC236}">
                  <a16:creationId xmlns:a16="http://schemas.microsoft.com/office/drawing/2014/main" id="{F4613EA8-42E0-41C6-A0F5-611B13C593A2}"/>
                </a:ext>
              </a:extLst>
            </p:cNvPr>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t="56239" b="14344"/>
            <a:stretch/>
          </p:blipFill>
          <p:spPr>
            <a:xfrm>
              <a:off x="4877812" y="4704435"/>
              <a:ext cx="2906454" cy="1315837"/>
            </a:xfrm>
            <a:prstGeom prst="rect">
              <a:avLst/>
            </a:prstGeom>
          </p:spPr>
        </p:pic>
      </p:grpSp>
    </p:spTree>
    <p:extLst>
      <p:ext uri="{BB962C8B-B14F-4D97-AF65-F5344CB8AC3E}">
        <p14:creationId xmlns:p14="http://schemas.microsoft.com/office/powerpoint/2010/main" val="1613375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C043EE-6786-437C-95B5-671A867928E6}"/>
              </a:ext>
            </a:extLst>
          </p:cNvPr>
          <p:cNvSpPr>
            <a:spLocks noGrp="1"/>
          </p:cNvSpPr>
          <p:nvPr>
            <p:ph type="title"/>
          </p:nvPr>
        </p:nvSpPr>
        <p:spPr/>
        <p:txBody>
          <a:bodyPr/>
          <a:lstStyle/>
          <a:p>
            <a:r>
              <a:rPr lang="en-US" dirty="0"/>
              <a:t>Fulton Financial Advisors</a:t>
            </a:r>
          </a:p>
        </p:txBody>
      </p:sp>
      <p:sp>
        <p:nvSpPr>
          <p:cNvPr id="5" name="Text Placeholder 4">
            <a:extLst>
              <a:ext uri="{FF2B5EF4-FFF2-40B4-BE49-F238E27FC236}">
                <a16:creationId xmlns:a16="http://schemas.microsoft.com/office/drawing/2014/main" id="{26C36674-AF6E-4BB7-BC1E-9257E0E09B3F}"/>
              </a:ext>
            </a:extLst>
          </p:cNvPr>
          <p:cNvSpPr>
            <a:spLocks noGrp="1"/>
          </p:cNvSpPr>
          <p:nvPr>
            <p:ph type="body" sz="quarter" idx="11"/>
          </p:nvPr>
        </p:nvSpPr>
        <p:spPr/>
        <p:txBody>
          <a:bodyPr>
            <a:normAutofit fontScale="92500"/>
          </a:bodyPr>
          <a:lstStyle/>
          <a:p>
            <a:r>
              <a:rPr lang="en-GB" dirty="0">
                <a:solidFill>
                  <a:srgbClr val="86A9E3"/>
                </a:solidFill>
              </a:rPr>
              <a:t>Partnering with Foundations, Endowments, and other Charitable Organizations to help them reach their goals</a:t>
            </a:r>
          </a:p>
        </p:txBody>
      </p:sp>
      <p:sp>
        <p:nvSpPr>
          <p:cNvPr id="39" name="Rectangle 38">
            <a:extLst>
              <a:ext uri="{FF2B5EF4-FFF2-40B4-BE49-F238E27FC236}">
                <a16:creationId xmlns:a16="http://schemas.microsoft.com/office/drawing/2014/main" id="{3FF84284-8C37-4EDF-A1C9-A15E0B860C87}"/>
              </a:ext>
            </a:extLst>
          </p:cNvPr>
          <p:cNvSpPr/>
          <p:nvPr/>
        </p:nvSpPr>
        <p:spPr>
          <a:xfrm>
            <a:off x="0" y="5219700"/>
            <a:ext cx="9144000"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r>
              <a:rPr lang="en-US" sz="1000" dirty="0">
                <a:solidFill>
                  <a:prstClr val="white"/>
                </a:solidFill>
              </a:rPr>
              <a:t>Fulton Financial Advisors employs </a:t>
            </a:r>
            <a:r>
              <a:rPr lang="en-US" sz="1000" b="1" dirty="0">
                <a:solidFill>
                  <a:srgbClr val="86A9E3"/>
                </a:solidFill>
              </a:rPr>
              <a:t>227 people </a:t>
            </a:r>
            <a:r>
              <a:rPr lang="en-US" sz="1000" dirty="0">
                <a:solidFill>
                  <a:prstClr val="white"/>
                </a:solidFill>
              </a:rPr>
              <a:t>in </a:t>
            </a:r>
            <a:r>
              <a:rPr lang="en-US" sz="1000" b="1" dirty="0">
                <a:solidFill>
                  <a:srgbClr val="86A9E3"/>
                </a:solidFill>
              </a:rPr>
              <a:t>5 states </a:t>
            </a:r>
            <a:r>
              <a:rPr lang="en-US" sz="1000" dirty="0">
                <a:solidFill>
                  <a:prstClr val="white"/>
                </a:solidFill>
              </a:rPr>
              <a:t>and manages </a:t>
            </a:r>
            <a:r>
              <a:rPr lang="en-US" sz="1000" b="1" dirty="0">
                <a:solidFill>
                  <a:srgbClr val="86A9E3"/>
                </a:solidFill>
              </a:rPr>
              <a:t>$15 billion </a:t>
            </a:r>
            <a:r>
              <a:rPr lang="en-US" sz="1000" dirty="0">
                <a:solidFill>
                  <a:prstClr val="white"/>
                </a:solidFill>
              </a:rPr>
              <a:t>for about </a:t>
            </a:r>
            <a:r>
              <a:rPr lang="en-US" sz="1000" b="1" dirty="0">
                <a:solidFill>
                  <a:srgbClr val="86A9E3"/>
                </a:solidFill>
              </a:rPr>
              <a:t>40,000 clients,</a:t>
            </a:r>
            <a:r>
              <a:rPr lang="en-US" sz="1000" dirty="0">
                <a:solidFill>
                  <a:srgbClr val="86A9E3"/>
                </a:solidFill>
              </a:rPr>
              <a:t> </a:t>
            </a:r>
            <a:r>
              <a:rPr lang="en-US" sz="1000" dirty="0">
                <a:solidFill>
                  <a:prstClr val="white"/>
                </a:solidFill>
              </a:rPr>
              <a:t>including private foundations and other non-profit organizations, corporations, individuals, and government entities for Fulton Bank, N.A., an affiliate of Fulton Financial Corporation (FFC). FFC is located in Lancaster, PA and has over $28 billion in assets, employs 3,200 employees at 207 offices and trades on the Nasdaq under FULT. We are audited by internal and external auditors and are under OCC, SEC, and FDIC oversight.</a:t>
            </a:r>
          </a:p>
        </p:txBody>
      </p:sp>
      <p:grpSp>
        <p:nvGrpSpPr>
          <p:cNvPr id="11" name="Group 10">
            <a:extLst>
              <a:ext uri="{FF2B5EF4-FFF2-40B4-BE49-F238E27FC236}">
                <a16:creationId xmlns:a16="http://schemas.microsoft.com/office/drawing/2014/main" id="{CAA8F2F6-8AA9-499A-89EE-4F949232410C}"/>
              </a:ext>
            </a:extLst>
          </p:cNvPr>
          <p:cNvGrpSpPr/>
          <p:nvPr/>
        </p:nvGrpSpPr>
        <p:grpSpPr>
          <a:xfrm>
            <a:off x="1400174" y="2150269"/>
            <a:ext cx="1922146" cy="766879"/>
            <a:chOff x="1400174" y="2150269"/>
            <a:chExt cx="1922146" cy="766879"/>
          </a:xfrm>
        </p:grpSpPr>
        <p:cxnSp>
          <p:nvCxnSpPr>
            <p:cNvPr id="23" name="Straight Connector 22">
              <a:extLst>
                <a:ext uri="{FF2B5EF4-FFF2-40B4-BE49-F238E27FC236}">
                  <a16:creationId xmlns:a16="http://schemas.microsoft.com/office/drawing/2014/main" id="{7903840A-54AD-42C7-AC5B-79B0865A0B9A}"/>
                </a:ext>
              </a:extLst>
            </p:cNvPr>
            <p:cNvCxnSpPr>
              <a:cxnSpLocks/>
            </p:cNvCxnSpPr>
            <p:nvPr/>
          </p:nvCxnSpPr>
          <p:spPr>
            <a:xfrm flipH="1" flipV="1">
              <a:off x="1400176" y="2153503"/>
              <a:ext cx="1922144" cy="0"/>
            </a:xfrm>
            <a:prstGeom prst="line">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5C75087-214E-4C68-B1B5-F7655692E938}"/>
                </a:ext>
              </a:extLst>
            </p:cNvPr>
            <p:cNvCxnSpPr>
              <a:cxnSpLocks/>
              <a:stCxn id="7" idx="0"/>
            </p:cNvCxnSpPr>
            <p:nvPr/>
          </p:nvCxnSpPr>
          <p:spPr>
            <a:xfrm flipV="1">
              <a:off x="1400174" y="2150269"/>
              <a:ext cx="0" cy="766879"/>
            </a:xfrm>
            <a:prstGeom prst="line">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0FA5F5FF-F062-4DF0-9BA9-36598C92EF99}"/>
              </a:ext>
            </a:extLst>
          </p:cNvPr>
          <p:cNvGrpSpPr/>
          <p:nvPr/>
        </p:nvGrpSpPr>
        <p:grpSpPr>
          <a:xfrm flipH="1">
            <a:off x="5821677" y="2153503"/>
            <a:ext cx="1922147" cy="752648"/>
            <a:chOff x="1400173" y="2239227"/>
            <a:chExt cx="1922147" cy="864609"/>
          </a:xfrm>
        </p:grpSpPr>
        <p:cxnSp>
          <p:nvCxnSpPr>
            <p:cNvPr id="29" name="Straight Connector 28">
              <a:extLst>
                <a:ext uri="{FF2B5EF4-FFF2-40B4-BE49-F238E27FC236}">
                  <a16:creationId xmlns:a16="http://schemas.microsoft.com/office/drawing/2014/main" id="{5F8C5C88-D892-4180-B85D-55EB09B87C48}"/>
                </a:ext>
              </a:extLst>
            </p:cNvPr>
            <p:cNvCxnSpPr>
              <a:cxnSpLocks/>
            </p:cNvCxnSpPr>
            <p:nvPr/>
          </p:nvCxnSpPr>
          <p:spPr>
            <a:xfrm flipH="1">
              <a:off x="1400175" y="2239228"/>
              <a:ext cx="1922145" cy="0"/>
            </a:xfrm>
            <a:prstGeom prst="line">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A455F51-7D0F-469C-9B75-16EC3031BC8E}"/>
                </a:ext>
              </a:extLst>
            </p:cNvPr>
            <p:cNvCxnSpPr/>
            <p:nvPr/>
          </p:nvCxnSpPr>
          <p:spPr>
            <a:xfrm flipH="1" flipV="1">
              <a:off x="1400173" y="2239227"/>
              <a:ext cx="1" cy="864609"/>
            </a:xfrm>
            <a:prstGeom prst="line">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8F3A3A42-C8B7-4007-BFBA-1D341D052C83}"/>
              </a:ext>
            </a:extLst>
          </p:cNvPr>
          <p:cNvSpPr/>
          <p:nvPr/>
        </p:nvSpPr>
        <p:spPr>
          <a:xfrm>
            <a:off x="3322320" y="1752849"/>
            <a:ext cx="2499360" cy="801307"/>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7" name="TextBox 16">
            <a:extLst>
              <a:ext uri="{FF2B5EF4-FFF2-40B4-BE49-F238E27FC236}">
                <a16:creationId xmlns:a16="http://schemas.microsoft.com/office/drawing/2014/main" id="{590671D1-E5FA-4FFD-9BAA-7C98309651BC}"/>
              </a:ext>
            </a:extLst>
          </p:cNvPr>
          <p:cNvSpPr txBox="1"/>
          <p:nvPr/>
        </p:nvSpPr>
        <p:spPr>
          <a:xfrm>
            <a:off x="447673" y="4288731"/>
            <a:ext cx="1905001" cy="492443"/>
          </a:xfrm>
          <a:prstGeom prst="rect">
            <a:avLst/>
          </a:prstGeom>
          <a:noFill/>
        </p:spPr>
        <p:txBody>
          <a:bodyPr wrap="square" lIns="0" tIns="0" rIns="0" bIns="0" rtlCol="0" anchor="t" anchorCtr="0">
            <a:spAutoFit/>
          </a:bodyPr>
          <a:lstStyle/>
          <a:p>
            <a:pPr algn="ctr">
              <a:spcBef>
                <a:spcPts val="300"/>
              </a:spcBef>
            </a:pPr>
            <a:r>
              <a:rPr lang="en-GB" b="1" dirty="0">
                <a:solidFill>
                  <a:srgbClr val="86A9E3"/>
                </a:solidFill>
              </a:rPr>
              <a:t>227</a:t>
            </a:r>
            <a:br>
              <a:rPr lang="en-GB" sz="1600" dirty="0">
                <a:solidFill>
                  <a:srgbClr val="1F2A44"/>
                </a:solidFill>
              </a:rPr>
            </a:br>
            <a:r>
              <a:rPr lang="en-GB" sz="1400" dirty="0">
                <a:solidFill>
                  <a:srgbClr val="1F2A44"/>
                </a:solidFill>
              </a:rPr>
              <a:t>Employees</a:t>
            </a:r>
          </a:p>
        </p:txBody>
      </p:sp>
      <p:sp>
        <p:nvSpPr>
          <p:cNvPr id="18" name="TextBox 17">
            <a:extLst>
              <a:ext uri="{FF2B5EF4-FFF2-40B4-BE49-F238E27FC236}">
                <a16:creationId xmlns:a16="http://schemas.microsoft.com/office/drawing/2014/main" id="{C69037C6-66E8-428B-B48A-B0A6BBB74060}"/>
              </a:ext>
            </a:extLst>
          </p:cNvPr>
          <p:cNvSpPr txBox="1"/>
          <p:nvPr/>
        </p:nvSpPr>
        <p:spPr>
          <a:xfrm>
            <a:off x="2562225" y="4288731"/>
            <a:ext cx="1905001" cy="492443"/>
          </a:xfrm>
          <a:prstGeom prst="rect">
            <a:avLst/>
          </a:prstGeom>
          <a:noFill/>
        </p:spPr>
        <p:txBody>
          <a:bodyPr wrap="square" lIns="0" tIns="0" rIns="0" bIns="0" rtlCol="0" anchor="t" anchorCtr="0">
            <a:spAutoFit/>
          </a:bodyPr>
          <a:lstStyle/>
          <a:p>
            <a:pPr algn="ctr">
              <a:spcBef>
                <a:spcPts val="300"/>
              </a:spcBef>
            </a:pPr>
            <a:r>
              <a:rPr lang="en-GB" b="1" dirty="0">
                <a:solidFill>
                  <a:srgbClr val="86A9E3"/>
                </a:solidFill>
              </a:rPr>
              <a:t>5</a:t>
            </a:r>
            <a:br>
              <a:rPr lang="en-GB" sz="1600" dirty="0">
                <a:solidFill>
                  <a:srgbClr val="1F2A44"/>
                </a:solidFill>
              </a:rPr>
            </a:br>
            <a:r>
              <a:rPr lang="en-GB" sz="1400" dirty="0">
                <a:solidFill>
                  <a:srgbClr val="1F2A44"/>
                </a:solidFill>
              </a:rPr>
              <a:t>States</a:t>
            </a:r>
          </a:p>
        </p:txBody>
      </p:sp>
      <p:sp>
        <p:nvSpPr>
          <p:cNvPr id="19" name="TextBox 18">
            <a:extLst>
              <a:ext uri="{FF2B5EF4-FFF2-40B4-BE49-F238E27FC236}">
                <a16:creationId xmlns:a16="http://schemas.microsoft.com/office/drawing/2014/main" id="{CDD6B5AC-3ED3-4CC0-AD9B-07CA0F4B6389}"/>
              </a:ext>
            </a:extLst>
          </p:cNvPr>
          <p:cNvSpPr txBox="1"/>
          <p:nvPr/>
        </p:nvSpPr>
        <p:spPr>
          <a:xfrm>
            <a:off x="4676776" y="4288731"/>
            <a:ext cx="1905001" cy="492443"/>
          </a:xfrm>
          <a:prstGeom prst="rect">
            <a:avLst/>
          </a:prstGeom>
          <a:noFill/>
        </p:spPr>
        <p:txBody>
          <a:bodyPr wrap="square" lIns="0" tIns="0" rIns="0" bIns="0" rtlCol="0" anchor="t" anchorCtr="0">
            <a:spAutoFit/>
          </a:bodyPr>
          <a:lstStyle/>
          <a:p>
            <a:pPr algn="ctr">
              <a:spcBef>
                <a:spcPts val="300"/>
              </a:spcBef>
            </a:pPr>
            <a:r>
              <a:rPr lang="en-GB" b="1" dirty="0">
                <a:solidFill>
                  <a:srgbClr val="86A9E3"/>
                </a:solidFill>
              </a:rPr>
              <a:t>$15</a:t>
            </a:r>
            <a:br>
              <a:rPr lang="en-GB" sz="1600" dirty="0">
                <a:solidFill>
                  <a:srgbClr val="1F2A44"/>
                </a:solidFill>
              </a:rPr>
            </a:br>
            <a:r>
              <a:rPr lang="en-GB" sz="1400" dirty="0">
                <a:solidFill>
                  <a:srgbClr val="1F2A44"/>
                </a:solidFill>
              </a:rPr>
              <a:t>Billion</a:t>
            </a:r>
            <a:endParaRPr lang="en-GB" sz="1600" dirty="0">
              <a:solidFill>
                <a:srgbClr val="1F2A44"/>
              </a:solidFill>
            </a:endParaRPr>
          </a:p>
        </p:txBody>
      </p:sp>
      <p:sp>
        <p:nvSpPr>
          <p:cNvPr id="20" name="TextBox 19">
            <a:extLst>
              <a:ext uri="{FF2B5EF4-FFF2-40B4-BE49-F238E27FC236}">
                <a16:creationId xmlns:a16="http://schemas.microsoft.com/office/drawing/2014/main" id="{F2A7BFC9-79E1-4FF3-8B69-AEBD628FCBBA}"/>
              </a:ext>
            </a:extLst>
          </p:cNvPr>
          <p:cNvSpPr txBox="1"/>
          <p:nvPr/>
        </p:nvSpPr>
        <p:spPr>
          <a:xfrm>
            <a:off x="6791327" y="4288731"/>
            <a:ext cx="1905001" cy="492443"/>
          </a:xfrm>
          <a:prstGeom prst="rect">
            <a:avLst/>
          </a:prstGeom>
          <a:noFill/>
        </p:spPr>
        <p:txBody>
          <a:bodyPr wrap="square" lIns="0" tIns="0" rIns="0" bIns="0" rtlCol="0" anchor="t" anchorCtr="0">
            <a:spAutoFit/>
          </a:bodyPr>
          <a:lstStyle/>
          <a:p>
            <a:pPr algn="ctr">
              <a:spcBef>
                <a:spcPts val="300"/>
              </a:spcBef>
            </a:pPr>
            <a:r>
              <a:rPr lang="en-GB" b="1" dirty="0">
                <a:solidFill>
                  <a:srgbClr val="86A9E3"/>
                </a:solidFill>
              </a:rPr>
              <a:t>~40,000 </a:t>
            </a:r>
            <a:br>
              <a:rPr lang="en-GB" sz="1600" dirty="0">
                <a:solidFill>
                  <a:srgbClr val="86A9E3"/>
                </a:solidFill>
              </a:rPr>
            </a:br>
            <a:r>
              <a:rPr lang="en-GB" sz="1400" dirty="0">
                <a:solidFill>
                  <a:srgbClr val="1F2A44"/>
                </a:solidFill>
              </a:rPr>
              <a:t>Clients</a:t>
            </a:r>
          </a:p>
        </p:txBody>
      </p:sp>
      <p:sp>
        <p:nvSpPr>
          <p:cNvPr id="7" name="Oval 6">
            <a:extLst>
              <a:ext uri="{FF2B5EF4-FFF2-40B4-BE49-F238E27FC236}">
                <a16:creationId xmlns:a16="http://schemas.microsoft.com/office/drawing/2014/main" id="{31B8F04C-3672-40CC-BF95-F8823B07D75D}"/>
              </a:ext>
            </a:extLst>
          </p:cNvPr>
          <p:cNvSpPr/>
          <p:nvPr/>
        </p:nvSpPr>
        <p:spPr>
          <a:xfrm>
            <a:off x="771525" y="2917148"/>
            <a:ext cx="1257298" cy="1257298"/>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a:extLst>
              <a:ext uri="{FF2B5EF4-FFF2-40B4-BE49-F238E27FC236}">
                <a16:creationId xmlns:a16="http://schemas.microsoft.com/office/drawing/2014/main" id="{3250741C-9CFB-46E0-89C6-DA99D8CC6FC1}"/>
              </a:ext>
            </a:extLst>
          </p:cNvPr>
          <p:cNvSpPr/>
          <p:nvPr/>
        </p:nvSpPr>
        <p:spPr>
          <a:xfrm>
            <a:off x="2886075" y="2917148"/>
            <a:ext cx="1257298" cy="1257298"/>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a:extLst>
              <a:ext uri="{FF2B5EF4-FFF2-40B4-BE49-F238E27FC236}">
                <a16:creationId xmlns:a16="http://schemas.microsoft.com/office/drawing/2014/main" id="{1002D277-4C9D-4928-B3BE-77A4461699DB}"/>
              </a:ext>
            </a:extLst>
          </p:cNvPr>
          <p:cNvSpPr/>
          <p:nvPr/>
        </p:nvSpPr>
        <p:spPr>
          <a:xfrm>
            <a:off x="5000625" y="2917148"/>
            <a:ext cx="1257298" cy="1257298"/>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a:extLst>
              <a:ext uri="{FF2B5EF4-FFF2-40B4-BE49-F238E27FC236}">
                <a16:creationId xmlns:a16="http://schemas.microsoft.com/office/drawing/2014/main" id="{5EA5AACF-5534-45B9-A8CF-5DEBCCD71DA3}"/>
              </a:ext>
            </a:extLst>
          </p:cNvPr>
          <p:cNvSpPr/>
          <p:nvPr/>
        </p:nvSpPr>
        <p:spPr>
          <a:xfrm>
            <a:off x="7115175" y="2917148"/>
            <a:ext cx="1257298" cy="1257298"/>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1" name="Graphic 40">
            <a:extLst>
              <a:ext uri="{FF2B5EF4-FFF2-40B4-BE49-F238E27FC236}">
                <a16:creationId xmlns:a16="http://schemas.microsoft.com/office/drawing/2014/main" id="{E2581D2A-375D-48E3-9F41-2DD90308685A}"/>
              </a:ext>
            </a:extLst>
          </p:cNvPr>
          <p:cNvPicPr>
            <a:picLocks noChangeAspect="1"/>
          </p:cNvPicPr>
          <p:nvPr/>
        </p:nvPicPr>
        <p:blipFill>
          <a:blip r:embed="rId3" cstate="print">
            <a:duotone>
              <a:prstClr val="black"/>
              <a:srgbClr val="86A9E3">
                <a:tint val="45000"/>
                <a:satMod val="400000"/>
              </a:srgbClr>
            </a:duotone>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204367" y="3235441"/>
            <a:ext cx="620713" cy="620713"/>
          </a:xfrm>
          <a:prstGeom prst="rect">
            <a:avLst/>
          </a:prstGeom>
        </p:spPr>
      </p:pic>
      <p:pic>
        <p:nvPicPr>
          <p:cNvPr id="42" name="Graphic 41">
            <a:extLst>
              <a:ext uri="{FF2B5EF4-FFF2-40B4-BE49-F238E27FC236}">
                <a16:creationId xmlns:a16="http://schemas.microsoft.com/office/drawing/2014/main" id="{9F651873-4D7B-4FB4-A554-E59DEC20D485}"/>
              </a:ext>
            </a:extLst>
          </p:cNvPr>
          <p:cNvPicPr>
            <a:picLocks noChangeAspect="1"/>
          </p:cNvPicPr>
          <p:nvPr/>
        </p:nvPicPr>
        <p:blipFill>
          <a:blip r:embed="rId5" cstate="print">
            <a:duotone>
              <a:prstClr val="black"/>
              <a:srgbClr val="86A9E3">
                <a:tint val="45000"/>
                <a:satMod val="400000"/>
              </a:srgbClr>
            </a:duotone>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318917" y="3235441"/>
            <a:ext cx="620713" cy="620713"/>
          </a:xfrm>
          <a:prstGeom prst="rect">
            <a:avLst/>
          </a:prstGeom>
        </p:spPr>
      </p:pic>
      <p:pic>
        <p:nvPicPr>
          <p:cNvPr id="43" name="Graphic 42">
            <a:extLst>
              <a:ext uri="{FF2B5EF4-FFF2-40B4-BE49-F238E27FC236}">
                <a16:creationId xmlns:a16="http://schemas.microsoft.com/office/drawing/2014/main" id="{917AF6E8-5FBE-46FB-8FC5-67AC68702C77}"/>
              </a:ext>
            </a:extLst>
          </p:cNvPr>
          <p:cNvPicPr>
            <a:picLocks noChangeAspect="1"/>
          </p:cNvPicPr>
          <p:nvPr/>
        </p:nvPicPr>
        <p:blipFill>
          <a:blip r:embed="rId7" cstate="print">
            <a:duotone>
              <a:prstClr val="black"/>
              <a:srgbClr val="86A9E3">
                <a:tint val="45000"/>
                <a:satMod val="400000"/>
              </a:srgbClr>
            </a:duotone>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433465" y="3235441"/>
            <a:ext cx="620713" cy="620713"/>
          </a:xfrm>
          <a:prstGeom prst="rect">
            <a:avLst/>
          </a:prstGeom>
        </p:spPr>
      </p:pic>
      <p:grpSp>
        <p:nvGrpSpPr>
          <p:cNvPr id="31" name="Group 30">
            <a:extLst>
              <a:ext uri="{FF2B5EF4-FFF2-40B4-BE49-F238E27FC236}">
                <a16:creationId xmlns:a16="http://schemas.microsoft.com/office/drawing/2014/main" id="{28872A77-91C4-4D8F-9B75-9762C530394C}"/>
              </a:ext>
            </a:extLst>
          </p:cNvPr>
          <p:cNvGrpSpPr/>
          <p:nvPr/>
        </p:nvGrpSpPr>
        <p:grpSpPr>
          <a:xfrm>
            <a:off x="1069435" y="3229533"/>
            <a:ext cx="661476" cy="661470"/>
            <a:chOff x="2133600" y="990600"/>
            <a:chExt cx="4876838" cy="4876799"/>
          </a:xfrm>
          <a:solidFill>
            <a:schemeClr val="tx2">
              <a:lumMod val="60000"/>
              <a:lumOff val="40000"/>
            </a:schemeClr>
          </a:solidFill>
        </p:grpSpPr>
        <p:sp>
          <p:nvSpPr>
            <p:cNvPr id="12" name="Freeform: Shape 11">
              <a:extLst>
                <a:ext uri="{FF2B5EF4-FFF2-40B4-BE49-F238E27FC236}">
                  <a16:creationId xmlns:a16="http://schemas.microsoft.com/office/drawing/2014/main" id="{B8F1AAB3-CD96-49A6-9F4B-F8719C40A7FD}"/>
                </a:ext>
              </a:extLst>
            </p:cNvPr>
            <p:cNvSpPr/>
            <p:nvPr/>
          </p:nvSpPr>
          <p:spPr>
            <a:xfrm>
              <a:off x="5011580" y="990600"/>
              <a:ext cx="1998858" cy="1125582"/>
            </a:xfrm>
            <a:custGeom>
              <a:avLst/>
              <a:gdLst>
                <a:gd name="connsiteX0" fmla="*/ 1998741 w 1998858"/>
                <a:gd name="connsiteY0" fmla="*/ 166558 h 1125582"/>
                <a:gd name="connsiteX1" fmla="*/ 1830924 w 1998858"/>
                <a:gd name="connsiteY1" fmla="*/ 0 h 1125582"/>
                <a:gd name="connsiteX2" fmla="*/ 1174994 w 1998858"/>
                <a:gd name="connsiteY2" fmla="*/ 0 h 1125582"/>
                <a:gd name="connsiteX3" fmla="*/ 1174994 w 1998858"/>
                <a:gd name="connsiteY3" fmla="*/ 157316 h 1125582"/>
                <a:gd name="connsiteX4" fmla="*/ 1830924 w 1998858"/>
                <a:gd name="connsiteY4" fmla="*/ 157316 h 1125582"/>
                <a:gd name="connsiteX5" fmla="*/ 1841503 w 1998858"/>
                <a:gd name="connsiteY5" fmla="*/ 170019 h 1125582"/>
                <a:gd name="connsiteX6" fmla="*/ 1841503 w 1998858"/>
                <a:gd name="connsiteY6" fmla="*/ 647435 h 1125582"/>
                <a:gd name="connsiteX7" fmla="*/ 1830924 w 1998858"/>
                <a:gd name="connsiteY7" fmla="*/ 660138 h 1125582"/>
                <a:gd name="connsiteX8" fmla="*/ 799127 w 1998858"/>
                <a:gd name="connsiteY8" fmla="*/ 660138 h 1125582"/>
                <a:gd name="connsiteX9" fmla="*/ 659233 w 1998858"/>
                <a:gd name="connsiteY9" fmla="*/ 754134 h 1125582"/>
                <a:gd name="connsiteX10" fmla="*/ 540263 w 1998858"/>
                <a:gd name="connsiteY10" fmla="*/ 854856 h 1125582"/>
                <a:gd name="connsiteX11" fmla="*/ 480168 w 1998858"/>
                <a:gd name="connsiteY11" fmla="*/ 660138 h 1125582"/>
                <a:gd name="connsiteX12" fmla="*/ 167935 w 1998858"/>
                <a:gd name="connsiteY12" fmla="*/ 660138 h 1125582"/>
                <a:gd name="connsiteX13" fmla="*/ 157355 w 1998858"/>
                <a:gd name="connsiteY13" fmla="*/ 647435 h 1125582"/>
                <a:gd name="connsiteX14" fmla="*/ 157355 w 1998858"/>
                <a:gd name="connsiteY14" fmla="*/ 170019 h 1125582"/>
                <a:gd name="connsiteX15" fmla="*/ 167935 w 1998858"/>
                <a:gd name="connsiteY15" fmla="*/ 157316 h 1125582"/>
                <a:gd name="connsiteX16" fmla="*/ 682713 w 1998858"/>
                <a:gd name="connsiteY16" fmla="*/ 157316 h 1125582"/>
                <a:gd name="connsiteX17" fmla="*/ 682713 w 1998858"/>
                <a:gd name="connsiteY17" fmla="*/ 0 h 1125582"/>
                <a:gd name="connsiteX18" fmla="*/ 167896 w 1998858"/>
                <a:gd name="connsiteY18" fmla="*/ 0 h 1125582"/>
                <a:gd name="connsiteX19" fmla="*/ 0 w 1998858"/>
                <a:gd name="connsiteY19" fmla="*/ 170019 h 1125582"/>
                <a:gd name="connsiteX20" fmla="*/ 0 w 1998858"/>
                <a:gd name="connsiteY20" fmla="*/ 647435 h 1125582"/>
                <a:gd name="connsiteX21" fmla="*/ 167896 w 1998858"/>
                <a:gd name="connsiteY21" fmla="*/ 817454 h 1125582"/>
                <a:gd name="connsiteX22" fmla="*/ 386998 w 1998858"/>
                <a:gd name="connsiteY22" fmla="*/ 817454 h 1125582"/>
                <a:gd name="connsiteX23" fmla="*/ 349084 w 1998858"/>
                <a:gd name="connsiteY23" fmla="*/ 1040843 h 1125582"/>
                <a:gd name="connsiteX24" fmla="*/ 477454 w 1998858"/>
                <a:gd name="connsiteY24" fmla="*/ 1114074 h 1125582"/>
                <a:gd name="connsiteX25" fmla="*/ 827955 w 1998858"/>
                <a:gd name="connsiteY25" fmla="*/ 817454 h 1125582"/>
                <a:gd name="connsiteX26" fmla="*/ 1830963 w 1998858"/>
                <a:gd name="connsiteY26" fmla="*/ 817454 h 1125582"/>
                <a:gd name="connsiteX27" fmla="*/ 1998859 w 1998858"/>
                <a:gd name="connsiteY27" fmla="*/ 647435 h 112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98858" h="1125582">
                  <a:moveTo>
                    <a:pt x="1998741" y="166558"/>
                  </a:moveTo>
                  <a:cubicBezTo>
                    <a:pt x="1994611" y="73152"/>
                    <a:pt x="1920908" y="0"/>
                    <a:pt x="1830924" y="0"/>
                  </a:cubicBezTo>
                  <a:lnTo>
                    <a:pt x="1174994" y="0"/>
                  </a:lnTo>
                  <a:lnTo>
                    <a:pt x="1174994" y="157316"/>
                  </a:lnTo>
                  <a:lnTo>
                    <a:pt x="1830924" y="157316"/>
                  </a:lnTo>
                  <a:cubicBezTo>
                    <a:pt x="1836194" y="157316"/>
                    <a:pt x="1841189" y="164867"/>
                    <a:pt x="1841503" y="170019"/>
                  </a:cubicBezTo>
                  <a:lnTo>
                    <a:pt x="1841503" y="647435"/>
                  </a:lnTo>
                  <a:cubicBezTo>
                    <a:pt x="1841503" y="654710"/>
                    <a:pt x="1835919" y="660138"/>
                    <a:pt x="1830924" y="660138"/>
                  </a:cubicBezTo>
                  <a:lnTo>
                    <a:pt x="799127" y="660138"/>
                  </a:lnTo>
                  <a:cubicBezTo>
                    <a:pt x="748038" y="660138"/>
                    <a:pt x="694905" y="723930"/>
                    <a:pt x="659233" y="754134"/>
                  </a:cubicBezTo>
                  <a:cubicBezTo>
                    <a:pt x="619590" y="787721"/>
                    <a:pt x="579906" y="821269"/>
                    <a:pt x="540263" y="854856"/>
                  </a:cubicBezTo>
                  <a:cubicBezTo>
                    <a:pt x="551196" y="790435"/>
                    <a:pt x="589778" y="660138"/>
                    <a:pt x="480168" y="660138"/>
                  </a:cubicBezTo>
                  <a:lnTo>
                    <a:pt x="167935" y="660138"/>
                  </a:lnTo>
                  <a:cubicBezTo>
                    <a:pt x="162940" y="660138"/>
                    <a:pt x="157355" y="654907"/>
                    <a:pt x="157355" y="647435"/>
                  </a:cubicBezTo>
                  <a:lnTo>
                    <a:pt x="157355" y="170019"/>
                  </a:lnTo>
                  <a:cubicBezTo>
                    <a:pt x="157355" y="162547"/>
                    <a:pt x="162940" y="157316"/>
                    <a:pt x="167935" y="157316"/>
                  </a:cubicBezTo>
                  <a:lnTo>
                    <a:pt x="682713" y="157316"/>
                  </a:lnTo>
                  <a:lnTo>
                    <a:pt x="682713" y="0"/>
                  </a:lnTo>
                  <a:lnTo>
                    <a:pt x="167896" y="0"/>
                  </a:lnTo>
                  <a:cubicBezTo>
                    <a:pt x="75315" y="0"/>
                    <a:pt x="0" y="76259"/>
                    <a:pt x="0" y="170019"/>
                  </a:cubicBezTo>
                  <a:lnTo>
                    <a:pt x="0" y="647435"/>
                  </a:lnTo>
                  <a:cubicBezTo>
                    <a:pt x="0" y="741195"/>
                    <a:pt x="75315" y="817454"/>
                    <a:pt x="167896" y="817454"/>
                  </a:cubicBezTo>
                  <a:lnTo>
                    <a:pt x="386998" y="817454"/>
                  </a:lnTo>
                  <a:lnTo>
                    <a:pt x="349084" y="1040843"/>
                  </a:lnTo>
                  <a:cubicBezTo>
                    <a:pt x="341061" y="1088038"/>
                    <a:pt x="425658" y="1151987"/>
                    <a:pt x="477454" y="1114074"/>
                  </a:cubicBezTo>
                  <a:lnTo>
                    <a:pt x="827955" y="817454"/>
                  </a:lnTo>
                  <a:lnTo>
                    <a:pt x="1830963" y="817454"/>
                  </a:lnTo>
                  <a:cubicBezTo>
                    <a:pt x="1923544" y="817454"/>
                    <a:pt x="1998859" y="741195"/>
                    <a:pt x="1998859" y="647435"/>
                  </a:cubicBezTo>
                  <a:close/>
                </a:path>
              </a:pathLst>
            </a:custGeom>
            <a:grpFill/>
            <a:ln w="39329"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id="{CADD1B61-1577-42D6-BE0D-7BA623547830}"/>
                </a:ext>
              </a:extLst>
            </p:cNvPr>
            <p:cNvSpPr/>
            <p:nvPr/>
          </p:nvSpPr>
          <p:spPr>
            <a:xfrm>
              <a:off x="5838198" y="990600"/>
              <a:ext cx="212140" cy="157316"/>
            </a:xfrm>
            <a:custGeom>
              <a:avLst/>
              <a:gdLst>
                <a:gd name="connsiteX0" fmla="*/ 0 w 212140"/>
                <a:gd name="connsiteY0" fmla="*/ 0 h 157316"/>
                <a:gd name="connsiteX1" fmla="*/ 212141 w 212140"/>
                <a:gd name="connsiteY1" fmla="*/ 0 h 157316"/>
                <a:gd name="connsiteX2" fmla="*/ 212141 w 212140"/>
                <a:gd name="connsiteY2" fmla="*/ 157316 h 157316"/>
                <a:gd name="connsiteX3" fmla="*/ 0 w 212140"/>
                <a:gd name="connsiteY3" fmla="*/ 157316 h 157316"/>
              </a:gdLst>
              <a:ahLst/>
              <a:cxnLst>
                <a:cxn ang="0">
                  <a:pos x="connsiteX0" y="connsiteY0"/>
                </a:cxn>
                <a:cxn ang="0">
                  <a:pos x="connsiteX1" y="connsiteY1"/>
                </a:cxn>
                <a:cxn ang="0">
                  <a:pos x="connsiteX2" y="connsiteY2"/>
                </a:cxn>
                <a:cxn ang="0">
                  <a:pos x="connsiteX3" y="connsiteY3"/>
                </a:cxn>
              </a:cxnLst>
              <a:rect l="l" t="t" r="r" b="b"/>
              <a:pathLst>
                <a:path w="212140" h="157316">
                  <a:moveTo>
                    <a:pt x="0" y="0"/>
                  </a:moveTo>
                  <a:lnTo>
                    <a:pt x="212141" y="0"/>
                  </a:lnTo>
                  <a:lnTo>
                    <a:pt x="212141" y="157316"/>
                  </a:lnTo>
                  <a:lnTo>
                    <a:pt x="0" y="157316"/>
                  </a:lnTo>
                  <a:close/>
                </a:path>
              </a:pathLst>
            </a:custGeom>
            <a:grpFill/>
            <a:ln w="39329" cap="flat">
              <a:noFill/>
              <a:prstDash val="solid"/>
              <a:miter/>
            </a:ln>
          </p:spPr>
          <p:txBody>
            <a:bodyPr rtlCol="0" anchor="ctr"/>
            <a:lstStyle/>
            <a:p>
              <a:endParaRPr lang="en-US">
                <a:solidFill>
                  <a:prstClr val="black"/>
                </a:solidFill>
              </a:endParaRPr>
            </a:p>
          </p:txBody>
        </p:sp>
        <p:sp>
          <p:nvSpPr>
            <p:cNvPr id="14" name="Freeform: Shape 13">
              <a:extLst>
                <a:ext uri="{FF2B5EF4-FFF2-40B4-BE49-F238E27FC236}">
                  <a16:creationId xmlns:a16="http://schemas.microsoft.com/office/drawing/2014/main" id="{CD03309F-D454-4473-901A-6E5FEB50711D}"/>
                </a:ext>
              </a:extLst>
            </p:cNvPr>
            <p:cNvSpPr/>
            <p:nvPr/>
          </p:nvSpPr>
          <p:spPr>
            <a:xfrm>
              <a:off x="5288692" y="1342358"/>
              <a:ext cx="1001474" cy="157316"/>
            </a:xfrm>
            <a:custGeom>
              <a:avLst/>
              <a:gdLst>
                <a:gd name="connsiteX0" fmla="*/ 0 w 1001474"/>
                <a:gd name="connsiteY0" fmla="*/ 0 h 157316"/>
                <a:gd name="connsiteX1" fmla="*/ 1001474 w 1001474"/>
                <a:gd name="connsiteY1" fmla="*/ 0 h 157316"/>
                <a:gd name="connsiteX2" fmla="*/ 1001474 w 1001474"/>
                <a:gd name="connsiteY2" fmla="*/ 157316 h 157316"/>
                <a:gd name="connsiteX3" fmla="*/ 0 w 1001474"/>
                <a:gd name="connsiteY3" fmla="*/ 157316 h 157316"/>
              </a:gdLst>
              <a:ahLst/>
              <a:cxnLst>
                <a:cxn ang="0">
                  <a:pos x="connsiteX0" y="connsiteY0"/>
                </a:cxn>
                <a:cxn ang="0">
                  <a:pos x="connsiteX1" y="connsiteY1"/>
                </a:cxn>
                <a:cxn ang="0">
                  <a:pos x="connsiteX2" y="connsiteY2"/>
                </a:cxn>
                <a:cxn ang="0">
                  <a:pos x="connsiteX3" y="connsiteY3"/>
                </a:cxn>
              </a:cxnLst>
              <a:rect l="l" t="t" r="r" b="b"/>
              <a:pathLst>
                <a:path w="1001474" h="157316">
                  <a:moveTo>
                    <a:pt x="0" y="0"/>
                  </a:moveTo>
                  <a:lnTo>
                    <a:pt x="1001474" y="0"/>
                  </a:lnTo>
                  <a:lnTo>
                    <a:pt x="1001474" y="157316"/>
                  </a:lnTo>
                  <a:lnTo>
                    <a:pt x="0" y="157316"/>
                  </a:lnTo>
                  <a:close/>
                </a:path>
              </a:pathLst>
            </a:custGeom>
            <a:grpFill/>
            <a:ln w="39329" cap="flat">
              <a:noFill/>
              <a:prstDash val="solid"/>
              <a:miter/>
            </a:ln>
          </p:spPr>
          <p:txBody>
            <a:bodyPr rtlCol="0" anchor="ctr"/>
            <a:lstStyle/>
            <a:p>
              <a:endParaRPr lang="en-US">
                <a:solidFill>
                  <a:prstClr val="black"/>
                </a:solidFill>
              </a:endParaRPr>
            </a:p>
          </p:txBody>
        </p:sp>
        <p:sp>
          <p:nvSpPr>
            <p:cNvPr id="15" name="Freeform: Shape 14">
              <a:extLst>
                <a:ext uri="{FF2B5EF4-FFF2-40B4-BE49-F238E27FC236}">
                  <a16:creationId xmlns:a16="http://schemas.microsoft.com/office/drawing/2014/main" id="{0C6F0ED1-49B1-4904-A2FD-90424CEADF81}"/>
                </a:ext>
              </a:extLst>
            </p:cNvPr>
            <p:cNvSpPr/>
            <p:nvPr/>
          </p:nvSpPr>
          <p:spPr>
            <a:xfrm>
              <a:off x="6522130" y="1342358"/>
              <a:ext cx="211157" cy="157316"/>
            </a:xfrm>
            <a:custGeom>
              <a:avLst/>
              <a:gdLst>
                <a:gd name="connsiteX0" fmla="*/ 0 w 211157"/>
                <a:gd name="connsiteY0" fmla="*/ 0 h 157316"/>
                <a:gd name="connsiteX1" fmla="*/ 211158 w 211157"/>
                <a:gd name="connsiteY1" fmla="*/ 0 h 157316"/>
                <a:gd name="connsiteX2" fmla="*/ 211158 w 211157"/>
                <a:gd name="connsiteY2" fmla="*/ 157316 h 157316"/>
                <a:gd name="connsiteX3" fmla="*/ 0 w 211157"/>
                <a:gd name="connsiteY3" fmla="*/ 157316 h 157316"/>
              </a:gdLst>
              <a:ahLst/>
              <a:cxnLst>
                <a:cxn ang="0">
                  <a:pos x="connsiteX0" y="connsiteY0"/>
                </a:cxn>
                <a:cxn ang="0">
                  <a:pos x="connsiteX1" y="connsiteY1"/>
                </a:cxn>
                <a:cxn ang="0">
                  <a:pos x="connsiteX2" y="connsiteY2"/>
                </a:cxn>
                <a:cxn ang="0">
                  <a:pos x="connsiteX3" y="connsiteY3"/>
                </a:cxn>
              </a:cxnLst>
              <a:rect l="l" t="t" r="r" b="b"/>
              <a:pathLst>
                <a:path w="211157" h="157316">
                  <a:moveTo>
                    <a:pt x="0" y="0"/>
                  </a:moveTo>
                  <a:lnTo>
                    <a:pt x="211158" y="0"/>
                  </a:lnTo>
                  <a:lnTo>
                    <a:pt x="211158" y="157316"/>
                  </a:lnTo>
                  <a:lnTo>
                    <a:pt x="0" y="157316"/>
                  </a:lnTo>
                  <a:close/>
                </a:path>
              </a:pathLst>
            </a:custGeom>
            <a:grpFill/>
            <a:ln w="39329" cap="flat">
              <a:noFill/>
              <a:prstDash val="solid"/>
              <a:miter/>
            </a:ln>
          </p:spPr>
          <p:txBody>
            <a:bodyPr rtlCol="0" anchor="ctr"/>
            <a:lstStyle/>
            <a:p>
              <a:endParaRPr lang="en-US">
                <a:solidFill>
                  <a:prstClr val="black"/>
                </a:solidFill>
              </a:endParaRPr>
            </a:p>
          </p:txBody>
        </p:sp>
        <p:sp>
          <p:nvSpPr>
            <p:cNvPr id="16" name="Freeform: Shape 15">
              <a:extLst>
                <a:ext uri="{FF2B5EF4-FFF2-40B4-BE49-F238E27FC236}">
                  <a16:creationId xmlns:a16="http://schemas.microsoft.com/office/drawing/2014/main" id="{E0B0F1E3-F1D5-4A77-9E63-6045054E039D}"/>
                </a:ext>
              </a:extLst>
            </p:cNvPr>
            <p:cNvSpPr/>
            <p:nvPr/>
          </p:nvSpPr>
          <p:spPr>
            <a:xfrm>
              <a:off x="2133600" y="1985270"/>
              <a:ext cx="1998819" cy="1127010"/>
            </a:xfrm>
            <a:custGeom>
              <a:avLst/>
              <a:gdLst>
                <a:gd name="connsiteX0" fmla="*/ 1170943 w 1998819"/>
                <a:gd name="connsiteY0" fmla="*/ 816038 h 1127010"/>
                <a:gd name="connsiteX1" fmla="*/ 1521444 w 1998819"/>
                <a:gd name="connsiteY1" fmla="*/ 1112029 h 1127010"/>
                <a:gd name="connsiteX2" fmla="*/ 1649735 w 1998819"/>
                <a:gd name="connsiteY2" fmla="*/ 1038719 h 1127010"/>
                <a:gd name="connsiteX3" fmla="*/ 1611861 w 1998819"/>
                <a:gd name="connsiteY3" fmla="*/ 816038 h 1127010"/>
                <a:gd name="connsiteX4" fmla="*/ 1830924 w 1998819"/>
                <a:gd name="connsiteY4" fmla="*/ 816038 h 1127010"/>
                <a:gd name="connsiteX5" fmla="*/ 1998820 w 1998819"/>
                <a:gd name="connsiteY5" fmla="*/ 646215 h 1127010"/>
                <a:gd name="connsiteX6" fmla="*/ 1998820 w 1998819"/>
                <a:gd name="connsiteY6" fmla="*/ 169823 h 1127010"/>
                <a:gd name="connsiteX7" fmla="*/ 1830924 w 1998819"/>
                <a:gd name="connsiteY7" fmla="*/ 0 h 1127010"/>
                <a:gd name="connsiteX8" fmla="*/ 167896 w 1998819"/>
                <a:gd name="connsiteY8" fmla="*/ 0 h 1127010"/>
                <a:gd name="connsiteX9" fmla="*/ 79 w 1998819"/>
                <a:gd name="connsiteY9" fmla="*/ 166322 h 1127010"/>
                <a:gd name="connsiteX10" fmla="*/ 0 w 1998819"/>
                <a:gd name="connsiteY10" fmla="*/ 169823 h 1127010"/>
                <a:gd name="connsiteX11" fmla="*/ 0 w 1998819"/>
                <a:gd name="connsiteY11" fmla="*/ 646176 h 1127010"/>
                <a:gd name="connsiteX12" fmla="*/ 167896 w 1998819"/>
                <a:gd name="connsiteY12" fmla="*/ 815999 h 1127010"/>
                <a:gd name="connsiteX13" fmla="*/ 1170943 w 1998819"/>
                <a:gd name="connsiteY13" fmla="*/ 815999 h 1127010"/>
                <a:gd name="connsiteX14" fmla="*/ 157316 w 1998819"/>
                <a:gd name="connsiteY14" fmla="*/ 646176 h 1127010"/>
                <a:gd name="connsiteX15" fmla="*/ 157316 w 1998819"/>
                <a:gd name="connsiteY15" fmla="*/ 172143 h 1127010"/>
                <a:gd name="connsiteX16" fmla="*/ 167896 w 1998819"/>
                <a:gd name="connsiteY16" fmla="*/ 157316 h 1127010"/>
                <a:gd name="connsiteX17" fmla="*/ 1830963 w 1998819"/>
                <a:gd name="connsiteY17" fmla="*/ 157316 h 1127010"/>
                <a:gd name="connsiteX18" fmla="*/ 1841543 w 1998819"/>
                <a:gd name="connsiteY18" fmla="*/ 169823 h 1127010"/>
                <a:gd name="connsiteX19" fmla="*/ 1841543 w 1998819"/>
                <a:gd name="connsiteY19" fmla="*/ 646176 h 1127010"/>
                <a:gd name="connsiteX20" fmla="*/ 1830963 w 1998819"/>
                <a:gd name="connsiteY20" fmla="*/ 658683 h 1127010"/>
                <a:gd name="connsiteX21" fmla="*/ 1518730 w 1998819"/>
                <a:gd name="connsiteY21" fmla="*/ 658683 h 1127010"/>
                <a:gd name="connsiteX22" fmla="*/ 1458635 w 1998819"/>
                <a:gd name="connsiteY22" fmla="*/ 852968 h 1127010"/>
                <a:gd name="connsiteX23" fmla="*/ 1339626 w 1998819"/>
                <a:gd name="connsiteY23" fmla="*/ 752482 h 1127010"/>
                <a:gd name="connsiteX24" fmla="*/ 1199772 w 1998819"/>
                <a:gd name="connsiteY24" fmla="*/ 658683 h 1127010"/>
                <a:gd name="connsiteX25" fmla="*/ 167896 w 1998819"/>
                <a:gd name="connsiteY25" fmla="*/ 658683 h 1127010"/>
                <a:gd name="connsiteX26" fmla="*/ 157316 w 1998819"/>
                <a:gd name="connsiteY26" fmla="*/ 646176 h 112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98819" h="1127010">
                  <a:moveTo>
                    <a:pt x="1170943" y="816038"/>
                  </a:moveTo>
                  <a:lnTo>
                    <a:pt x="1521444" y="1112029"/>
                  </a:lnTo>
                  <a:cubicBezTo>
                    <a:pt x="1586258" y="1158633"/>
                    <a:pt x="1657758" y="1085875"/>
                    <a:pt x="1649735" y="1038719"/>
                  </a:cubicBezTo>
                  <a:lnTo>
                    <a:pt x="1611861" y="816038"/>
                  </a:lnTo>
                  <a:lnTo>
                    <a:pt x="1830924" y="816038"/>
                  </a:lnTo>
                  <a:cubicBezTo>
                    <a:pt x="1923504" y="816038"/>
                    <a:pt x="1998820" y="739858"/>
                    <a:pt x="1998820" y="646215"/>
                  </a:cubicBezTo>
                  <a:lnTo>
                    <a:pt x="1998820" y="169823"/>
                  </a:lnTo>
                  <a:cubicBezTo>
                    <a:pt x="1998820" y="76180"/>
                    <a:pt x="1923504" y="0"/>
                    <a:pt x="1830924" y="0"/>
                  </a:cubicBezTo>
                  <a:lnTo>
                    <a:pt x="167896" y="0"/>
                  </a:lnTo>
                  <a:cubicBezTo>
                    <a:pt x="77950" y="0"/>
                    <a:pt x="4248" y="73034"/>
                    <a:pt x="79" y="166322"/>
                  </a:cubicBezTo>
                  <a:cubicBezTo>
                    <a:pt x="0" y="167502"/>
                    <a:pt x="0" y="168643"/>
                    <a:pt x="0" y="169823"/>
                  </a:cubicBezTo>
                  <a:lnTo>
                    <a:pt x="0" y="646176"/>
                  </a:lnTo>
                  <a:cubicBezTo>
                    <a:pt x="0" y="739818"/>
                    <a:pt x="75315" y="815999"/>
                    <a:pt x="167896" y="815999"/>
                  </a:cubicBezTo>
                  <a:lnTo>
                    <a:pt x="1170943" y="815999"/>
                  </a:lnTo>
                  <a:close/>
                  <a:moveTo>
                    <a:pt x="157316" y="646176"/>
                  </a:moveTo>
                  <a:lnTo>
                    <a:pt x="157316" y="172143"/>
                  </a:lnTo>
                  <a:cubicBezTo>
                    <a:pt x="158063" y="163963"/>
                    <a:pt x="162744" y="157316"/>
                    <a:pt x="167896" y="157316"/>
                  </a:cubicBezTo>
                  <a:lnTo>
                    <a:pt x="1830963" y="157316"/>
                  </a:lnTo>
                  <a:cubicBezTo>
                    <a:pt x="1835958" y="157316"/>
                    <a:pt x="1841543" y="162429"/>
                    <a:pt x="1841543" y="169823"/>
                  </a:cubicBezTo>
                  <a:lnTo>
                    <a:pt x="1841543" y="646176"/>
                  </a:lnTo>
                  <a:cubicBezTo>
                    <a:pt x="1841543" y="653570"/>
                    <a:pt x="1835958" y="658683"/>
                    <a:pt x="1830963" y="658683"/>
                  </a:cubicBezTo>
                  <a:lnTo>
                    <a:pt x="1518730" y="658683"/>
                  </a:lnTo>
                  <a:cubicBezTo>
                    <a:pt x="1409238" y="658683"/>
                    <a:pt x="1447662" y="788586"/>
                    <a:pt x="1458635" y="852968"/>
                  </a:cubicBezTo>
                  <a:cubicBezTo>
                    <a:pt x="1418952" y="819460"/>
                    <a:pt x="1379309" y="785991"/>
                    <a:pt x="1339626" y="752482"/>
                  </a:cubicBezTo>
                  <a:cubicBezTo>
                    <a:pt x="1303993" y="722396"/>
                    <a:pt x="1250821" y="658683"/>
                    <a:pt x="1199772" y="658683"/>
                  </a:cubicBezTo>
                  <a:lnTo>
                    <a:pt x="167896" y="658683"/>
                  </a:lnTo>
                  <a:cubicBezTo>
                    <a:pt x="162901" y="658722"/>
                    <a:pt x="157316" y="653570"/>
                    <a:pt x="157316" y="646176"/>
                  </a:cubicBezTo>
                  <a:close/>
                </a:path>
              </a:pathLst>
            </a:custGeom>
            <a:grpFill/>
            <a:ln w="39329" cap="flat">
              <a:noFill/>
              <a:prstDash val="solid"/>
              <a:miter/>
            </a:ln>
          </p:spPr>
          <p:txBody>
            <a:bodyPr rtlCol="0" anchor="ctr"/>
            <a:lstStyle/>
            <a:p>
              <a:endParaRPr lang="en-US">
                <a:solidFill>
                  <a:prstClr val="black"/>
                </a:solidFill>
              </a:endParaRPr>
            </a:p>
          </p:txBody>
        </p:sp>
        <p:sp>
          <p:nvSpPr>
            <p:cNvPr id="22" name="Freeform: Shape 21">
              <a:extLst>
                <a:ext uri="{FF2B5EF4-FFF2-40B4-BE49-F238E27FC236}">
                  <a16:creationId xmlns:a16="http://schemas.microsoft.com/office/drawing/2014/main" id="{36F587ED-61BC-4145-AA94-88E26EC805C5}"/>
                </a:ext>
              </a:extLst>
            </p:cNvPr>
            <p:cNvSpPr/>
            <p:nvPr/>
          </p:nvSpPr>
          <p:spPr>
            <a:xfrm>
              <a:off x="2853793" y="2336282"/>
              <a:ext cx="1001474" cy="157316"/>
            </a:xfrm>
            <a:custGeom>
              <a:avLst/>
              <a:gdLst>
                <a:gd name="connsiteX0" fmla="*/ 0 w 1001474"/>
                <a:gd name="connsiteY0" fmla="*/ 0 h 157316"/>
                <a:gd name="connsiteX1" fmla="*/ 1001475 w 1001474"/>
                <a:gd name="connsiteY1" fmla="*/ 0 h 157316"/>
                <a:gd name="connsiteX2" fmla="*/ 1001475 w 1001474"/>
                <a:gd name="connsiteY2" fmla="*/ 157316 h 157316"/>
                <a:gd name="connsiteX3" fmla="*/ 0 w 1001474"/>
                <a:gd name="connsiteY3" fmla="*/ 157316 h 157316"/>
              </a:gdLst>
              <a:ahLst/>
              <a:cxnLst>
                <a:cxn ang="0">
                  <a:pos x="connsiteX0" y="connsiteY0"/>
                </a:cxn>
                <a:cxn ang="0">
                  <a:pos x="connsiteX1" y="connsiteY1"/>
                </a:cxn>
                <a:cxn ang="0">
                  <a:pos x="connsiteX2" y="connsiteY2"/>
                </a:cxn>
                <a:cxn ang="0">
                  <a:pos x="connsiteX3" y="connsiteY3"/>
                </a:cxn>
              </a:cxnLst>
              <a:rect l="l" t="t" r="r" b="b"/>
              <a:pathLst>
                <a:path w="1001474" h="157316">
                  <a:moveTo>
                    <a:pt x="0" y="0"/>
                  </a:moveTo>
                  <a:lnTo>
                    <a:pt x="1001475" y="0"/>
                  </a:lnTo>
                  <a:lnTo>
                    <a:pt x="1001475" y="157316"/>
                  </a:lnTo>
                  <a:lnTo>
                    <a:pt x="0" y="157316"/>
                  </a:lnTo>
                  <a:close/>
                </a:path>
              </a:pathLst>
            </a:custGeom>
            <a:grpFill/>
            <a:ln w="39329" cap="flat">
              <a:noFill/>
              <a:prstDash val="solid"/>
              <a:miter/>
            </a:ln>
          </p:spPr>
          <p:txBody>
            <a:bodyPr rtlCol="0" anchor="ctr"/>
            <a:lstStyle/>
            <a:p>
              <a:endParaRPr lang="en-US">
                <a:solidFill>
                  <a:prstClr val="black"/>
                </a:solidFill>
              </a:endParaRPr>
            </a:p>
          </p:txBody>
        </p:sp>
        <p:sp>
          <p:nvSpPr>
            <p:cNvPr id="24" name="Freeform: Shape 23">
              <a:extLst>
                <a:ext uri="{FF2B5EF4-FFF2-40B4-BE49-F238E27FC236}">
                  <a16:creationId xmlns:a16="http://schemas.microsoft.com/office/drawing/2014/main" id="{A96050C5-7E22-4F94-A295-C8294186CBBB}"/>
                </a:ext>
              </a:extLst>
            </p:cNvPr>
            <p:cNvSpPr/>
            <p:nvPr/>
          </p:nvSpPr>
          <p:spPr>
            <a:xfrm>
              <a:off x="2410712" y="2336282"/>
              <a:ext cx="211157" cy="157316"/>
            </a:xfrm>
            <a:custGeom>
              <a:avLst/>
              <a:gdLst>
                <a:gd name="connsiteX0" fmla="*/ 0 w 211157"/>
                <a:gd name="connsiteY0" fmla="*/ 0 h 157316"/>
                <a:gd name="connsiteX1" fmla="*/ 211158 w 211157"/>
                <a:gd name="connsiteY1" fmla="*/ 0 h 157316"/>
                <a:gd name="connsiteX2" fmla="*/ 211158 w 211157"/>
                <a:gd name="connsiteY2" fmla="*/ 157316 h 157316"/>
                <a:gd name="connsiteX3" fmla="*/ 0 w 211157"/>
                <a:gd name="connsiteY3" fmla="*/ 157316 h 157316"/>
              </a:gdLst>
              <a:ahLst/>
              <a:cxnLst>
                <a:cxn ang="0">
                  <a:pos x="connsiteX0" y="connsiteY0"/>
                </a:cxn>
                <a:cxn ang="0">
                  <a:pos x="connsiteX1" y="connsiteY1"/>
                </a:cxn>
                <a:cxn ang="0">
                  <a:pos x="connsiteX2" y="connsiteY2"/>
                </a:cxn>
                <a:cxn ang="0">
                  <a:pos x="connsiteX3" y="connsiteY3"/>
                </a:cxn>
              </a:cxnLst>
              <a:rect l="l" t="t" r="r" b="b"/>
              <a:pathLst>
                <a:path w="211157" h="157316">
                  <a:moveTo>
                    <a:pt x="0" y="0"/>
                  </a:moveTo>
                  <a:lnTo>
                    <a:pt x="211158" y="0"/>
                  </a:lnTo>
                  <a:lnTo>
                    <a:pt x="211158" y="157316"/>
                  </a:lnTo>
                  <a:lnTo>
                    <a:pt x="0" y="157316"/>
                  </a:lnTo>
                  <a:close/>
                </a:path>
              </a:pathLst>
            </a:custGeom>
            <a:grpFill/>
            <a:ln w="39329" cap="flat">
              <a:noFill/>
              <a:prstDash val="solid"/>
              <a:miter/>
            </a:ln>
          </p:spPr>
          <p:txBody>
            <a:bodyPr rtlCol="0" anchor="ctr"/>
            <a:lstStyle/>
            <a:p>
              <a:endParaRPr lang="en-US">
                <a:solidFill>
                  <a:prstClr val="black"/>
                </a:solidFill>
              </a:endParaRPr>
            </a:p>
          </p:txBody>
        </p:sp>
        <p:sp>
          <p:nvSpPr>
            <p:cNvPr id="26" name="Freeform: Shape 25">
              <a:extLst>
                <a:ext uri="{FF2B5EF4-FFF2-40B4-BE49-F238E27FC236}">
                  <a16:creationId xmlns:a16="http://schemas.microsoft.com/office/drawing/2014/main" id="{7BACF024-F7FE-49BD-88F1-84172BF7E1D6}"/>
                </a:ext>
              </a:extLst>
            </p:cNvPr>
            <p:cNvSpPr/>
            <p:nvPr/>
          </p:nvSpPr>
          <p:spPr>
            <a:xfrm>
              <a:off x="2193183" y="3263818"/>
              <a:ext cx="4753031" cy="2603581"/>
            </a:xfrm>
            <a:custGeom>
              <a:avLst/>
              <a:gdLst>
                <a:gd name="connsiteX0" fmla="*/ 4362376 w 4753031"/>
                <a:gd name="connsiteY0" fmla="*/ 1162684 h 2603581"/>
                <a:gd name="connsiteX1" fmla="*/ 4475605 w 4753031"/>
                <a:gd name="connsiteY1" fmla="*/ 830590 h 2603581"/>
                <a:gd name="connsiteX2" fmla="*/ 3928184 w 4753031"/>
                <a:gd name="connsiteY2" fmla="*/ 283169 h 2603581"/>
                <a:gd name="connsiteX3" fmla="*/ 3380763 w 4753031"/>
                <a:gd name="connsiteY3" fmla="*/ 830590 h 2603581"/>
                <a:gd name="connsiteX4" fmla="*/ 3495486 w 4753031"/>
                <a:gd name="connsiteY4" fmla="*/ 1164651 h 2603581"/>
                <a:gd name="connsiteX5" fmla="*/ 3216879 w 4753031"/>
                <a:gd name="connsiteY5" fmla="*/ 1440505 h 2603581"/>
                <a:gd name="connsiteX6" fmla="*/ 2916523 w 4753031"/>
                <a:gd name="connsiteY6" fmla="*/ 1203311 h 2603581"/>
                <a:gd name="connsiteX7" fmla="*/ 3104201 w 4753031"/>
                <a:gd name="connsiteY7" fmla="*/ 720154 h 2603581"/>
                <a:gd name="connsiteX8" fmla="*/ 2384126 w 4753031"/>
                <a:gd name="connsiteY8" fmla="*/ 0 h 2603581"/>
                <a:gd name="connsiteX9" fmla="*/ 1664051 w 4753031"/>
                <a:gd name="connsiteY9" fmla="*/ 720154 h 2603581"/>
                <a:gd name="connsiteX10" fmla="*/ 1853223 w 4753031"/>
                <a:gd name="connsiteY10" fmla="*/ 1204963 h 2603581"/>
                <a:gd name="connsiteX11" fmla="*/ 1541934 w 4753031"/>
                <a:gd name="connsiteY11" fmla="*/ 1457141 h 2603581"/>
                <a:gd name="connsiteX12" fmla="*/ 1272648 w 4753031"/>
                <a:gd name="connsiteY12" fmla="*/ 1181877 h 2603581"/>
                <a:gd name="connsiteX13" fmla="*/ 1400782 w 4753031"/>
                <a:gd name="connsiteY13" fmla="*/ 830590 h 2603581"/>
                <a:gd name="connsiteX14" fmla="*/ 853283 w 4753031"/>
                <a:gd name="connsiteY14" fmla="*/ 283169 h 2603581"/>
                <a:gd name="connsiteX15" fmla="*/ 305862 w 4753031"/>
                <a:gd name="connsiteY15" fmla="*/ 830590 h 2603581"/>
                <a:gd name="connsiteX16" fmla="*/ 415157 w 4753031"/>
                <a:gd name="connsiteY16" fmla="*/ 1157414 h 2603581"/>
                <a:gd name="connsiteX17" fmla="*/ 0 w 4753031"/>
                <a:gd name="connsiteY17" fmla="*/ 1842408 h 2603581"/>
                <a:gd name="connsiteX18" fmla="*/ 0 w 4753031"/>
                <a:gd name="connsiteY18" fmla="*/ 2137455 h 2603581"/>
                <a:gd name="connsiteX19" fmla="*/ 78658 w 4753031"/>
                <a:gd name="connsiteY19" fmla="*/ 2216113 h 2603581"/>
                <a:gd name="connsiteX20" fmla="*/ 1307179 w 4753031"/>
                <a:gd name="connsiteY20" fmla="*/ 2216113 h 2603581"/>
                <a:gd name="connsiteX21" fmla="*/ 1307179 w 4753031"/>
                <a:gd name="connsiteY21" fmla="*/ 2524924 h 2603581"/>
                <a:gd name="connsiteX22" fmla="*/ 1385837 w 4753031"/>
                <a:gd name="connsiteY22" fmla="*/ 2603582 h 2603581"/>
                <a:gd name="connsiteX23" fmla="*/ 3387685 w 4753031"/>
                <a:gd name="connsiteY23" fmla="*/ 2603582 h 2603581"/>
                <a:gd name="connsiteX24" fmla="*/ 3466343 w 4753031"/>
                <a:gd name="connsiteY24" fmla="*/ 2524924 h 2603581"/>
                <a:gd name="connsiteX25" fmla="*/ 3466343 w 4753031"/>
                <a:gd name="connsiteY25" fmla="*/ 2208011 h 2603581"/>
                <a:gd name="connsiteX26" fmla="*/ 4674374 w 4753031"/>
                <a:gd name="connsiteY26" fmla="*/ 2208011 h 2603581"/>
                <a:gd name="connsiteX27" fmla="*/ 4753032 w 4753031"/>
                <a:gd name="connsiteY27" fmla="*/ 2129353 h 2603581"/>
                <a:gd name="connsiteX28" fmla="*/ 4753032 w 4753031"/>
                <a:gd name="connsiteY28" fmla="*/ 1834346 h 2603581"/>
                <a:gd name="connsiteX29" fmla="*/ 4362376 w 4753031"/>
                <a:gd name="connsiteY29" fmla="*/ 1162684 h 2603581"/>
                <a:gd name="connsiteX30" fmla="*/ 3928184 w 4753031"/>
                <a:gd name="connsiteY30" fmla="*/ 440485 h 2603581"/>
                <a:gd name="connsiteX31" fmla="*/ 4318289 w 4753031"/>
                <a:gd name="connsiteY31" fmla="*/ 830590 h 2603581"/>
                <a:gd name="connsiteX32" fmla="*/ 3928184 w 4753031"/>
                <a:gd name="connsiteY32" fmla="*/ 1220734 h 2603581"/>
                <a:gd name="connsiteX33" fmla="*/ 3538079 w 4753031"/>
                <a:gd name="connsiteY33" fmla="*/ 830590 h 2603581"/>
                <a:gd name="connsiteX34" fmla="*/ 3928184 w 4753031"/>
                <a:gd name="connsiteY34" fmla="*/ 440485 h 2603581"/>
                <a:gd name="connsiteX35" fmla="*/ 1821328 w 4753031"/>
                <a:gd name="connsiteY35" fmla="*/ 720154 h 2603581"/>
                <a:gd name="connsiteX36" fmla="*/ 2384087 w 4753031"/>
                <a:gd name="connsiteY36" fmla="*/ 157316 h 2603581"/>
                <a:gd name="connsiteX37" fmla="*/ 2946846 w 4753031"/>
                <a:gd name="connsiteY37" fmla="*/ 720154 h 2603581"/>
                <a:gd name="connsiteX38" fmla="*/ 2384087 w 4753031"/>
                <a:gd name="connsiteY38" fmla="*/ 1282992 h 2603581"/>
                <a:gd name="connsiteX39" fmla="*/ 1821328 w 4753031"/>
                <a:gd name="connsiteY39" fmla="*/ 720154 h 2603581"/>
                <a:gd name="connsiteX40" fmla="*/ 853283 w 4753031"/>
                <a:gd name="connsiteY40" fmla="*/ 440485 h 2603581"/>
                <a:gd name="connsiteX41" fmla="*/ 1243387 w 4753031"/>
                <a:gd name="connsiteY41" fmla="*/ 830590 h 2603581"/>
                <a:gd name="connsiteX42" fmla="*/ 853283 w 4753031"/>
                <a:gd name="connsiteY42" fmla="*/ 1220734 h 2603581"/>
                <a:gd name="connsiteX43" fmla="*/ 463178 w 4753031"/>
                <a:gd name="connsiteY43" fmla="*/ 830590 h 2603581"/>
                <a:gd name="connsiteX44" fmla="*/ 853283 w 4753031"/>
                <a:gd name="connsiteY44" fmla="*/ 440485 h 2603581"/>
                <a:gd name="connsiteX45" fmla="*/ 1308949 w 4753031"/>
                <a:gd name="connsiteY45" fmla="*/ 2058796 h 2603581"/>
                <a:gd name="connsiteX46" fmla="*/ 157316 w 4753031"/>
                <a:gd name="connsiteY46" fmla="*/ 2058796 h 2603581"/>
                <a:gd name="connsiteX47" fmla="*/ 157316 w 4753031"/>
                <a:gd name="connsiteY47" fmla="*/ 1842408 h 2603581"/>
                <a:gd name="connsiteX48" fmla="*/ 534718 w 4753031"/>
                <a:gd name="connsiteY48" fmla="*/ 1274929 h 2603581"/>
                <a:gd name="connsiteX49" fmla="*/ 853283 w 4753031"/>
                <a:gd name="connsiteY49" fmla="*/ 1378050 h 2603581"/>
                <a:gd name="connsiteX50" fmla="*/ 1147110 w 4753031"/>
                <a:gd name="connsiteY50" fmla="*/ 1291723 h 2603581"/>
                <a:gd name="connsiteX51" fmla="*/ 1439718 w 4753031"/>
                <a:gd name="connsiteY51" fmla="*/ 1605451 h 2603581"/>
                <a:gd name="connsiteX52" fmla="*/ 1308949 w 4753031"/>
                <a:gd name="connsiteY52" fmla="*/ 2058796 h 2603581"/>
                <a:gd name="connsiteX53" fmla="*/ 3309027 w 4753031"/>
                <a:gd name="connsiteY53" fmla="*/ 2446266 h 2603581"/>
                <a:gd name="connsiteX54" fmla="*/ 2984562 w 4753031"/>
                <a:gd name="connsiteY54" fmla="*/ 2446266 h 2603581"/>
                <a:gd name="connsiteX55" fmla="*/ 2984562 w 4753031"/>
                <a:gd name="connsiteY55" fmla="*/ 2241558 h 2603581"/>
                <a:gd name="connsiteX56" fmla="*/ 2827246 w 4753031"/>
                <a:gd name="connsiteY56" fmla="*/ 2241558 h 2603581"/>
                <a:gd name="connsiteX57" fmla="*/ 2827246 w 4753031"/>
                <a:gd name="connsiteY57" fmla="*/ 2446266 h 2603581"/>
                <a:gd name="connsiteX58" fmla="*/ 1946237 w 4753031"/>
                <a:gd name="connsiteY58" fmla="*/ 2446266 h 2603581"/>
                <a:gd name="connsiteX59" fmla="*/ 1946237 w 4753031"/>
                <a:gd name="connsiteY59" fmla="*/ 2241558 h 2603581"/>
                <a:gd name="connsiteX60" fmla="*/ 1788920 w 4753031"/>
                <a:gd name="connsiteY60" fmla="*/ 2241558 h 2603581"/>
                <a:gd name="connsiteX61" fmla="*/ 1788920 w 4753031"/>
                <a:gd name="connsiteY61" fmla="*/ 2446266 h 2603581"/>
                <a:gd name="connsiteX62" fmla="*/ 1464495 w 4753031"/>
                <a:gd name="connsiteY62" fmla="*/ 2446266 h 2603581"/>
                <a:gd name="connsiteX63" fmla="*/ 1464495 w 4753031"/>
                <a:gd name="connsiteY63" fmla="*/ 2103710 h 2603581"/>
                <a:gd name="connsiteX64" fmla="*/ 1982695 w 4753031"/>
                <a:gd name="connsiteY64" fmla="*/ 1317719 h 2603581"/>
                <a:gd name="connsiteX65" fmla="*/ 2113424 w 4753031"/>
                <a:gd name="connsiteY65" fmla="*/ 1387214 h 2603581"/>
                <a:gd name="connsiteX66" fmla="*/ 2113424 w 4753031"/>
                <a:gd name="connsiteY66" fmla="*/ 1948911 h 2603581"/>
                <a:gd name="connsiteX67" fmla="*/ 2129117 w 4753031"/>
                <a:gd name="connsiteY67" fmla="*/ 1996067 h 2603581"/>
                <a:gd name="connsiteX68" fmla="*/ 2323795 w 4753031"/>
                <a:gd name="connsiteY68" fmla="*/ 2255874 h 2603581"/>
                <a:gd name="connsiteX69" fmla="*/ 2449687 w 4753031"/>
                <a:gd name="connsiteY69" fmla="*/ 2255874 h 2603581"/>
                <a:gd name="connsiteX70" fmla="*/ 2644366 w 4753031"/>
                <a:gd name="connsiteY70" fmla="*/ 1996067 h 2603581"/>
                <a:gd name="connsiteX71" fmla="*/ 2660059 w 4753031"/>
                <a:gd name="connsiteY71" fmla="*/ 1948911 h 2603581"/>
                <a:gd name="connsiteX72" fmla="*/ 2660059 w 4753031"/>
                <a:gd name="connsiteY72" fmla="*/ 1548423 h 2603581"/>
                <a:gd name="connsiteX73" fmla="*/ 2502742 w 4753031"/>
                <a:gd name="connsiteY73" fmla="*/ 1548423 h 2603581"/>
                <a:gd name="connsiteX74" fmla="*/ 2502742 w 4753031"/>
                <a:gd name="connsiteY74" fmla="*/ 1922718 h 2603581"/>
                <a:gd name="connsiteX75" fmla="*/ 2386722 w 4753031"/>
                <a:gd name="connsiteY75" fmla="*/ 2077596 h 2603581"/>
                <a:gd name="connsiteX76" fmla="*/ 2270701 w 4753031"/>
                <a:gd name="connsiteY76" fmla="*/ 1922718 h 2603581"/>
                <a:gd name="connsiteX77" fmla="*/ 2270701 w 4753031"/>
                <a:gd name="connsiteY77" fmla="*/ 1431223 h 2603581"/>
                <a:gd name="connsiteX78" fmla="*/ 2384047 w 4753031"/>
                <a:gd name="connsiteY78" fmla="*/ 1440268 h 2603581"/>
                <a:gd name="connsiteX79" fmla="*/ 2787563 w 4753031"/>
                <a:gd name="connsiteY79" fmla="*/ 1316225 h 2603581"/>
                <a:gd name="connsiteX80" fmla="*/ 3309027 w 4753031"/>
                <a:gd name="connsiteY80" fmla="*/ 2103671 h 2603581"/>
                <a:gd name="connsiteX81" fmla="*/ 4595755 w 4753031"/>
                <a:gd name="connsiteY81" fmla="*/ 2050695 h 2603581"/>
                <a:gd name="connsiteX82" fmla="*/ 3464495 w 4753031"/>
                <a:gd name="connsiteY82" fmla="*/ 2050695 h 2603581"/>
                <a:gd name="connsiteX83" fmla="*/ 3320157 w 4753031"/>
                <a:gd name="connsiteY83" fmla="*/ 1581932 h 2603581"/>
                <a:gd name="connsiteX84" fmla="*/ 3615282 w 4753031"/>
                <a:gd name="connsiteY84" fmla="*/ 1279137 h 2603581"/>
                <a:gd name="connsiteX85" fmla="*/ 3928184 w 4753031"/>
                <a:gd name="connsiteY85" fmla="*/ 1378011 h 2603581"/>
                <a:gd name="connsiteX86" fmla="*/ 4242895 w 4753031"/>
                <a:gd name="connsiteY86" fmla="*/ 1277761 h 2603581"/>
                <a:gd name="connsiteX87" fmla="*/ 4595755 w 4753031"/>
                <a:gd name="connsiteY87" fmla="*/ 1834306 h 260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753031" h="2603581">
                  <a:moveTo>
                    <a:pt x="4362376" y="1162684"/>
                  </a:moveTo>
                  <a:cubicBezTo>
                    <a:pt x="4433090" y="1070458"/>
                    <a:pt x="4475605" y="955538"/>
                    <a:pt x="4475605" y="830590"/>
                  </a:cubicBezTo>
                  <a:cubicBezTo>
                    <a:pt x="4475605" y="528740"/>
                    <a:pt x="4230034" y="283169"/>
                    <a:pt x="3928184" y="283169"/>
                  </a:cubicBezTo>
                  <a:cubicBezTo>
                    <a:pt x="3626334" y="283169"/>
                    <a:pt x="3380763" y="528740"/>
                    <a:pt x="3380763" y="830590"/>
                  </a:cubicBezTo>
                  <a:cubicBezTo>
                    <a:pt x="3380763" y="956403"/>
                    <a:pt x="3423868" y="1072109"/>
                    <a:pt x="3495486" y="1164651"/>
                  </a:cubicBezTo>
                  <a:cubicBezTo>
                    <a:pt x="3380645" y="1231274"/>
                    <a:pt x="3284643" y="1326372"/>
                    <a:pt x="3216879" y="1440505"/>
                  </a:cubicBezTo>
                  <a:cubicBezTo>
                    <a:pt x="3133462" y="1344345"/>
                    <a:pt x="3032229" y="1263052"/>
                    <a:pt x="2916523" y="1203311"/>
                  </a:cubicBezTo>
                  <a:cubicBezTo>
                    <a:pt x="3032701" y="1075374"/>
                    <a:pt x="3104201" y="906180"/>
                    <a:pt x="3104201" y="720154"/>
                  </a:cubicBezTo>
                  <a:cubicBezTo>
                    <a:pt x="3104201" y="323049"/>
                    <a:pt x="2781192" y="0"/>
                    <a:pt x="2384126" y="0"/>
                  </a:cubicBezTo>
                  <a:cubicBezTo>
                    <a:pt x="1987060" y="0"/>
                    <a:pt x="1664051" y="323049"/>
                    <a:pt x="1664051" y="720154"/>
                  </a:cubicBezTo>
                  <a:cubicBezTo>
                    <a:pt x="1664051" y="906967"/>
                    <a:pt x="1736141" y="1076829"/>
                    <a:pt x="1853223" y="1204963"/>
                  </a:cubicBezTo>
                  <a:cubicBezTo>
                    <a:pt x="1732444" y="1268125"/>
                    <a:pt x="1627042" y="1354413"/>
                    <a:pt x="1541934" y="1457141"/>
                  </a:cubicBezTo>
                  <a:cubicBezTo>
                    <a:pt x="1476766" y="1344463"/>
                    <a:pt x="1384028" y="1249680"/>
                    <a:pt x="1272648" y="1181877"/>
                  </a:cubicBezTo>
                  <a:cubicBezTo>
                    <a:pt x="1352486" y="1086740"/>
                    <a:pt x="1400782" y="964230"/>
                    <a:pt x="1400782" y="830590"/>
                  </a:cubicBezTo>
                  <a:cubicBezTo>
                    <a:pt x="1400704" y="528740"/>
                    <a:pt x="1155133" y="283169"/>
                    <a:pt x="853283" y="283169"/>
                  </a:cubicBezTo>
                  <a:cubicBezTo>
                    <a:pt x="551432" y="283169"/>
                    <a:pt x="305862" y="528740"/>
                    <a:pt x="305862" y="830590"/>
                  </a:cubicBezTo>
                  <a:cubicBezTo>
                    <a:pt x="305862" y="953179"/>
                    <a:pt x="346843" y="1066053"/>
                    <a:pt x="415157" y="1157414"/>
                  </a:cubicBezTo>
                  <a:cubicBezTo>
                    <a:pt x="162783" y="1289206"/>
                    <a:pt x="0" y="1551452"/>
                    <a:pt x="0" y="1842408"/>
                  </a:cubicBezTo>
                  <a:lnTo>
                    <a:pt x="0" y="2137455"/>
                  </a:lnTo>
                  <a:cubicBezTo>
                    <a:pt x="0" y="2180874"/>
                    <a:pt x="35239" y="2216113"/>
                    <a:pt x="78658" y="2216113"/>
                  </a:cubicBezTo>
                  <a:lnTo>
                    <a:pt x="1307179" y="2216113"/>
                  </a:lnTo>
                  <a:lnTo>
                    <a:pt x="1307179" y="2524924"/>
                  </a:lnTo>
                  <a:cubicBezTo>
                    <a:pt x="1307179" y="2568343"/>
                    <a:pt x="1342418" y="2603582"/>
                    <a:pt x="1385837" y="2603582"/>
                  </a:cubicBezTo>
                  <a:lnTo>
                    <a:pt x="3387685" y="2603582"/>
                  </a:lnTo>
                  <a:cubicBezTo>
                    <a:pt x="3431104" y="2603582"/>
                    <a:pt x="3466343" y="2568343"/>
                    <a:pt x="3466343" y="2524924"/>
                  </a:cubicBezTo>
                  <a:lnTo>
                    <a:pt x="3466343" y="2208011"/>
                  </a:lnTo>
                  <a:lnTo>
                    <a:pt x="4674374" y="2208011"/>
                  </a:lnTo>
                  <a:cubicBezTo>
                    <a:pt x="4717793" y="2208011"/>
                    <a:pt x="4753032" y="2172772"/>
                    <a:pt x="4753032" y="2129353"/>
                  </a:cubicBezTo>
                  <a:lnTo>
                    <a:pt x="4753032" y="1834346"/>
                  </a:lnTo>
                  <a:cubicBezTo>
                    <a:pt x="4753071" y="1551609"/>
                    <a:pt x="4602874" y="1298763"/>
                    <a:pt x="4362376" y="1162684"/>
                  </a:cubicBezTo>
                  <a:close/>
                  <a:moveTo>
                    <a:pt x="3928184" y="440485"/>
                  </a:moveTo>
                  <a:cubicBezTo>
                    <a:pt x="4143274" y="440485"/>
                    <a:pt x="4318289" y="615460"/>
                    <a:pt x="4318289" y="830590"/>
                  </a:cubicBezTo>
                  <a:cubicBezTo>
                    <a:pt x="4318289" y="1045720"/>
                    <a:pt x="4143274" y="1220734"/>
                    <a:pt x="3928184" y="1220734"/>
                  </a:cubicBezTo>
                  <a:cubicBezTo>
                    <a:pt x="3713054" y="1220734"/>
                    <a:pt x="3538079" y="1045720"/>
                    <a:pt x="3538079" y="830590"/>
                  </a:cubicBezTo>
                  <a:cubicBezTo>
                    <a:pt x="3538079" y="615460"/>
                    <a:pt x="3713054" y="440485"/>
                    <a:pt x="3928184" y="440485"/>
                  </a:cubicBezTo>
                  <a:close/>
                  <a:moveTo>
                    <a:pt x="1821328" y="720154"/>
                  </a:moveTo>
                  <a:cubicBezTo>
                    <a:pt x="1821328" y="409809"/>
                    <a:pt x="2073781" y="157316"/>
                    <a:pt x="2384087" y="157316"/>
                  </a:cubicBezTo>
                  <a:cubicBezTo>
                    <a:pt x="2694393" y="157316"/>
                    <a:pt x="2946846" y="409809"/>
                    <a:pt x="2946846" y="720154"/>
                  </a:cubicBezTo>
                  <a:cubicBezTo>
                    <a:pt x="2946846" y="1030499"/>
                    <a:pt x="2694393" y="1282992"/>
                    <a:pt x="2384087" y="1282992"/>
                  </a:cubicBezTo>
                  <a:cubicBezTo>
                    <a:pt x="2073781" y="1282992"/>
                    <a:pt x="1821328" y="1030499"/>
                    <a:pt x="1821328" y="720154"/>
                  </a:cubicBezTo>
                  <a:close/>
                  <a:moveTo>
                    <a:pt x="853283" y="440485"/>
                  </a:moveTo>
                  <a:cubicBezTo>
                    <a:pt x="1068373" y="440485"/>
                    <a:pt x="1243387" y="615460"/>
                    <a:pt x="1243387" y="830590"/>
                  </a:cubicBezTo>
                  <a:cubicBezTo>
                    <a:pt x="1243387" y="1045720"/>
                    <a:pt x="1068373" y="1220734"/>
                    <a:pt x="853283" y="1220734"/>
                  </a:cubicBezTo>
                  <a:cubicBezTo>
                    <a:pt x="638153" y="1220734"/>
                    <a:pt x="463178" y="1045720"/>
                    <a:pt x="463178" y="830590"/>
                  </a:cubicBezTo>
                  <a:cubicBezTo>
                    <a:pt x="463178" y="615460"/>
                    <a:pt x="638153" y="440485"/>
                    <a:pt x="853283" y="440485"/>
                  </a:cubicBezTo>
                  <a:close/>
                  <a:moveTo>
                    <a:pt x="1308949" y="2058796"/>
                  </a:moveTo>
                  <a:lnTo>
                    <a:pt x="157316" y="2058796"/>
                  </a:lnTo>
                  <a:lnTo>
                    <a:pt x="157316" y="1842408"/>
                  </a:lnTo>
                  <a:cubicBezTo>
                    <a:pt x="157316" y="1593219"/>
                    <a:pt x="307317" y="1370499"/>
                    <a:pt x="534718" y="1274929"/>
                  </a:cubicBezTo>
                  <a:cubicBezTo>
                    <a:pt x="624584" y="1339547"/>
                    <a:pt x="734391" y="1378050"/>
                    <a:pt x="853283" y="1378050"/>
                  </a:cubicBezTo>
                  <a:cubicBezTo>
                    <a:pt x="961438" y="1378050"/>
                    <a:pt x="1062120" y="1346115"/>
                    <a:pt x="1147110" y="1291723"/>
                  </a:cubicBezTo>
                  <a:cubicBezTo>
                    <a:pt x="1278783" y="1357796"/>
                    <a:pt x="1382730" y="1469215"/>
                    <a:pt x="1439718" y="1605451"/>
                  </a:cubicBezTo>
                  <a:cubicBezTo>
                    <a:pt x="1362240" y="1742119"/>
                    <a:pt x="1316225" y="1896957"/>
                    <a:pt x="1308949" y="2058796"/>
                  </a:cubicBezTo>
                  <a:close/>
                  <a:moveTo>
                    <a:pt x="3309027" y="2446266"/>
                  </a:moveTo>
                  <a:lnTo>
                    <a:pt x="2984562" y="2446266"/>
                  </a:lnTo>
                  <a:lnTo>
                    <a:pt x="2984562" y="2241558"/>
                  </a:lnTo>
                  <a:lnTo>
                    <a:pt x="2827246" y="2241558"/>
                  </a:lnTo>
                  <a:lnTo>
                    <a:pt x="2827246" y="2446266"/>
                  </a:lnTo>
                  <a:lnTo>
                    <a:pt x="1946237" y="2446266"/>
                  </a:lnTo>
                  <a:lnTo>
                    <a:pt x="1946237" y="2241558"/>
                  </a:lnTo>
                  <a:lnTo>
                    <a:pt x="1788920" y="2241558"/>
                  </a:lnTo>
                  <a:lnTo>
                    <a:pt x="1788920" y="2446266"/>
                  </a:lnTo>
                  <a:lnTo>
                    <a:pt x="1464495" y="2446266"/>
                  </a:lnTo>
                  <a:lnTo>
                    <a:pt x="1464495" y="2103710"/>
                  </a:lnTo>
                  <a:cubicBezTo>
                    <a:pt x="1464495" y="1762295"/>
                    <a:pt x="1671287" y="1451871"/>
                    <a:pt x="1982695" y="1317719"/>
                  </a:cubicBezTo>
                  <a:cubicBezTo>
                    <a:pt x="2023479" y="1345210"/>
                    <a:pt x="2067331" y="1368415"/>
                    <a:pt x="2113424" y="1387214"/>
                  </a:cubicBezTo>
                  <a:lnTo>
                    <a:pt x="2113424" y="1948911"/>
                  </a:lnTo>
                  <a:cubicBezTo>
                    <a:pt x="2113424" y="1965941"/>
                    <a:pt x="2118930" y="1982498"/>
                    <a:pt x="2129117" y="1996067"/>
                  </a:cubicBezTo>
                  <a:lnTo>
                    <a:pt x="2323795" y="2255874"/>
                  </a:lnTo>
                  <a:cubicBezTo>
                    <a:pt x="2354747" y="2297170"/>
                    <a:pt x="2418696" y="2297209"/>
                    <a:pt x="2449687" y="2255874"/>
                  </a:cubicBezTo>
                  <a:lnTo>
                    <a:pt x="2644366" y="1996067"/>
                  </a:lnTo>
                  <a:cubicBezTo>
                    <a:pt x="2654553" y="1982459"/>
                    <a:pt x="2660059" y="1965901"/>
                    <a:pt x="2660059" y="1948911"/>
                  </a:cubicBezTo>
                  <a:lnTo>
                    <a:pt x="2660059" y="1548423"/>
                  </a:lnTo>
                  <a:lnTo>
                    <a:pt x="2502742" y="1548423"/>
                  </a:lnTo>
                  <a:lnTo>
                    <a:pt x="2502742" y="1922718"/>
                  </a:lnTo>
                  <a:lnTo>
                    <a:pt x="2386722" y="2077596"/>
                  </a:lnTo>
                  <a:lnTo>
                    <a:pt x="2270701" y="1922718"/>
                  </a:lnTo>
                  <a:lnTo>
                    <a:pt x="2270701" y="1431223"/>
                  </a:lnTo>
                  <a:cubicBezTo>
                    <a:pt x="2307631" y="1437083"/>
                    <a:pt x="2345466" y="1440268"/>
                    <a:pt x="2384047" y="1440268"/>
                  </a:cubicBezTo>
                  <a:cubicBezTo>
                    <a:pt x="2533458" y="1440268"/>
                    <a:pt x="2672368" y="1394450"/>
                    <a:pt x="2787563" y="1316225"/>
                  </a:cubicBezTo>
                  <a:cubicBezTo>
                    <a:pt x="3100937" y="1449589"/>
                    <a:pt x="3309027" y="1760643"/>
                    <a:pt x="3309027" y="2103671"/>
                  </a:cubicBezTo>
                  <a:close/>
                  <a:moveTo>
                    <a:pt x="4595755" y="2050695"/>
                  </a:moveTo>
                  <a:lnTo>
                    <a:pt x="3464495" y="2050695"/>
                  </a:lnTo>
                  <a:cubicBezTo>
                    <a:pt x="3455528" y="1882248"/>
                    <a:pt x="3404636" y="1721786"/>
                    <a:pt x="3320157" y="1581932"/>
                  </a:cubicBezTo>
                  <a:cubicBezTo>
                    <a:pt x="3379898" y="1449432"/>
                    <a:pt x="3484592" y="1342064"/>
                    <a:pt x="3615282" y="1279137"/>
                  </a:cubicBezTo>
                  <a:cubicBezTo>
                    <a:pt x="3704087" y="1341277"/>
                    <a:pt x="3811848" y="1378011"/>
                    <a:pt x="3928184" y="1378011"/>
                  </a:cubicBezTo>
                  <a:cubicBezTo>
                    <a:pt x="4045345" y="1378011"/>
                    <a:pt x="4153736" y="1340687"/>
                    <a:pt x="4242895" y="1277761"/>
                  </a:cubicBezTo>
                  <a:cubicBezTo>
                    <a:pt x="4458654" y="1379466"/>
                    <a:pt x="4595755" y="1593258"/>
                    <a:pt x="4595755" y="1834306"/>
                  </a:cubicBezTo>
                  <a:close/>
                </a:path>
              </a:pathLst>
            </a:custGeom>
            <a:grpFill/>
            <a:ln w="39329" cap="flat">
              <a:noFill/>
              <a:prstDash val="solid"/>
              <a:miter/>
            </a:ln>
          </p:spPr>
          <p:txBody>
            <a:bodyPr rtlCol="0" anchor="ctr"/>
            <a:lstStyle/>
            <a:p>
              <a:endParaRPr lang="en-US">
                <a:solidFill>
                  <a:prstClr val="black"/>
                </a:solidFill>
              </a:endParaRPr>
            </a:p>
          </p:txBody>
        </p:sp>
      </p:grpSp>
      <p:pic>
        <p:nvPicPr>
          <p:cNvPr id="3" name="Picture 2" descr="A picture containing drawing&#10;&#10;Description automatically generated">
            <a:extLst>
              <a:ext uri="{FF2B5EF4-FFF2-40B4-BE49-F238E27FC236}">
                <a16:creationId xmlns:a16="http://schemas.microsoft.com/office/drawing/2014/main" id="{5FF3C934-6FED-466A-A2DF-F2872F3F62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06355" y="1934105"/>
            <a:ext cx="2131291" cy="438795"/>
          </a:xfrm>
          <a:prstGeom prst="rect">
            <a:avLst/>
          </a:prstGeom>
        </p:spPr>
      </p:pic>
    </p:spTree>
    <p:extLst>
      <p:ext uri="{BB962C8B-B14F-4D97-AF65-F5344CB8AC3E}">
        <p14:creationId xmlns:p14="http://schemas.microsoft.com/office/powerpoint/2010/main" val="4262698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A picture containing man, dog, sitting, table&#10;&#10;Description automatically generated">
            <a:extLst>
              <a:ext uri="{FF2B5EF4-FFF2-40B4-BE49-F238E27FC236}">
                <a16:creationId xmlns:a16="http://schemas.microsoft.com/office/drawing/2014/main" id="{7F6D4300-7BA8-4F7E-8BA7-5EC65A02B75F}"/>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0" y="1333498"/>
            <a:ext cx="9144000" cy="1885603"/>
          </a:xfrm>
          <a:prstGeom prst="rect">
            <a:avLst/>
          </a:prstGeom>
          <a:blipFill>
            <a:blip r:embed="rId4"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ln>
            <a:noFill/>
          </a:ln>
        </p:spPr>
      </p:pic>
      <p:sp>
        <p:nvSpPr>
          <p:cNvPr id="5" name="Rectangle 4">
            <a:extLst>
              <a:ext uri="{FF2B5EF4-FFF2-40B4-BE49-F238E27FC236}">
                <a16:creationId xmlns:a16="http://schemas.microsoft.com/office/drawing/2014/main" id="{3DB98DE6-0B2D-4CC0-A9D9-E94CC73CE209}"/>
              </a:ext>
            </a:extLst>
          </p:cNvPr>
          <p:cNvSpPr/>
          <p:nvPr/>
        </p:nvSpPr>
        <p:spPr>
          <a:xfrm>
            <a:off x="2491740" y="1333499"/>
            <a:ext cx="6652260" cy="1886679"/>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defRPr/>
            </a:pPr>
            <a:r>
              <a:rPr lang="en-US" sz="1600" dirty="0">
                <a:effectLst/>
                <a:latin typeface="Calibri" panose="020F0502020204030204" pitchFamily="34" charset="0"/>
                <a:ea typeface="Calibri" panose="020F0502020204030204" pitchFamily="34" charset="0"/>
              </a:rPr>
              <a:t>Fulton Bank was founded in 1882 </a:t>
            </a:r>
          </a:p>
          <a:p>
            <a:pPr marL="171450" indent="-171450">
              <a:buFont typeface="Arial" panose="020B0604020202020204" pitchFamily="34" charset="0"/>
              <a:buChar char="•"/>
              <a:defRPr/>
            </a:pPr>
            <a:r>
              <a:rPr lang="en-US" sz="1600" dirty="0">
                <a:effectLst/>
                <a:latin typeface="Calibri" panose="020F0502020204030204" pitchFamily="34" charset="0"/>
                <a:ea typeface="Calibri" panose="020F0502020204030204" pitchFamily="34" charset="0"/>
              </a:rPr>
              <a:t>Fulton’s Trust Department was chartered in 1919.  </a:t>
            </a:r>
          </a:p>
          <a:p>
            <a:pPr marL="171450" indent="-171450">
              <a:buFont typeface="Arial" panose="020B0604020202020204" pitchFamily="34" charset="0"/>
              <a:buChar char="•"/>
              <a:defRPr/>
            </a:pPr>
            <a:r>
              <a:rPr lang="en-US" sz="1600" dirty="0">
                <a:latin typeface="Calibri" panose="020F0502020204030204" pitchFamily="34" charset="0"/>
                <a:ea typeface="Calibri" panose="020F0502020204030204" pitchFamily="34" charset="0"/>
              </a:rPr>
              <a:t>Fulton m</a:t>
            </a:r>
            <a:r>
              <a:rPr lang="en-US" sz="1600" dirty="0">
                <a:effectLst/>
                <a:latin typeface="Calibri" panose="020F0502020204030204" pitchFamily="34" charset="0"/>
                <a:ea typeface="Calibri" panose="020F0502020204030204" pitchFamily="34" charset="0"/>
              </a:rPr>
              <a:t>anages finances and investments for municipalities (city, county and township), governmental entities, municipal authorities, nonprofits, including fire companies, school districts, corporations and individuals</a:t>
            </a:r>
            <a:endParaRPr lang="en-US" sz="1600" dirty="0">
              <a:solidFill>
                <a:prstClr val="white"/>
              </a:solidFill>
            </a:endParaRPr>
          </a:p>
        </p:txBody>
      </p:sp>
      <p:sp>
        <p:nvSpPr>
          <p:cNvPr id="3" name="Title 2">
            <a:extLst>
              <a:ext uri="{FF2B5EF4-FFF2-40B4-BE49-F238E27FC236}">
                <a16:creationId xmlns:a16="http://schemas.microsoft.com/office/drawing/2014/main" id="{A5513E65-1B23-4656-AA27-2712BA90E89B}"/>
              </a:ext>
            </a:extLst>
          </p:cNvPr>
          <p:cNvSpPr>
            <a:spLocks noGrp="1"/>
          </p:cNvSpPr>
          <p:nvPr>
            <p:ph type="title"/>
          </p:nvPr>
        </p:nvSpPr>
        <p:spPr/>
        <p:txBody>
          <a:bodyPr/>
          <a:lstStyle/>
          <a:p>
            <a:r>
              <a:rPr lang="en-US" dirty="0"/>
              <a:t>Fulton Financial Advisors</a:t>
            </a:r>
          </a:p>
        </p:txBody>
      </p:sp>
      <p:sp>
        <p:nvSpPr>
          <p:cNvPr id="7" name="Rectangle 6">
            <a:extLst>
              <a:ext uri="{FF2B5EF4-FFF2-40B4-BE49-F238E27FC236}">
                <a16:creationId xmlns:a16="http://schemas.microsoft.com/office/drawing/2014/main" id="{20B2C304-2F05-4525-829F-1582E4950B83}"/>
              </a:ext>
            </a:extLst>
          </p:cNvPr>
          <p:cNvSpPr/>
          <p:nvPr/>
        </p:nvSpPr>
        <p:spPr>
          <a:xfrm>
            <a:off x="0" y="3219102"/>
            <a:ext cx="2286000" cy="26418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8" name="Rectangle 7">
            <a:extLst>
              <a:ext uri="{FF2B5EF4-FFF2-40B4-BE49-F238E27FC236}">
                <a16:creationId xmlns:a16="http://schemas.microsoft.com/office/drawing/2014/main" id="{90032DA1-3DB9-4110-913B-718810800A7B}"/>
              </a:ext>
            </a:extLst>
          </p:cNvPr>
          <p:cNvSpPr/>
          <p:nvPr/>
        </p:nvSpPr>
        <p:spPr>
          <a:xfrm>
            <a:off x="2286000" y="3219102"/>
            <a:ext cx="2286000" cy="2641871"/>
          </a:xfrm>
          <a:prstGeom prst="rect">
            <a:avLst/>
          </a:prstGeom>
          <a:solidFill>
            <a:srgbClr val="86A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1800" dirty="0">
              <a:effectLst/>
              <a:latin typeface="Calibri" panose="020F0502020204030204" pitchFamily="34" charset="0"/>
              <a:ea typeface="Calibri" panose="020F0502020204030204" pitchFamily="34" charset="0"/>
            </a:endParaRPr>
          </a:p>
          <a:p>
            <a:pPr>
              <a:defRPr/>
            </a:pPr>
            <a:r>
              <a:rPr lang="en-US" sz="1800" dirty="0">
                <a:effectLst/>
                <a:latin typeface="Calibri" panose="020F0502020204030204" pitchFamily="34" charset="0"/>
                <a:ea typeface="Calibri" panose="020F0502020204030204" pitchFamily="34" charset="0"/>
              </a:rPr>
              <a:t>Fulton’s Nonprofit Services group manages 250 relationships worth  @ $1 billion</a:t>
            </a:r>
            <a:endParaRPr lang="en-US" dirty="0">
              <a:solidFill>
                <a:prstClr val="white"/>
              </a:solidFill>
            </a:endParaRPr>
          </a:p>
        </p:txBody>
      </p:sp>
      <p:sp>
        <p:nvSpPr>
          <p:cNvPr id="9" name="Rectangle 8">
            <a:extLst>
              <a:ext uri="{FF2B5EF4-FFF2-40B4-BE49-F238E27FC236}">
                <a16:creationId xmlns:a16="http://schemas.microsoft.com/office/drawing/2014/main" id="{AFF6D1E5-E7DF-4B99-8604-8EA356A51711}"/>
              </a:ext>
            </a:extLst>
          </p:cNvPr>
          <p:cNvSpPr/>
          <p:nvPr/>
        </p:nvSpPr>
        <p:spPr>
          <a:xfrm>
            <a:off x="4572000" y="3219102"/>
            <a:ext cx="2286000" cy="26418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0" name="Rectangle 9">
            <a:extLst>
              <a:ext uri="{FF2B5EF4-FFF2-40B4-BE49-F238E27FC236}">
                <a16:creationId xmlns:a16="http://schemas.microsoft.com/office/drawing/2014/main" id="{25DF986D-ED60-4C41-9965-BAA35F4DC86F}"/>
              </a:ext>
            </a:extLst>
          </p:cNvPr>
          <p:cNvSpPr/>
          <p:nvPr/>
        </p:nvSpPr>
        <p:spPr>
          <a:xfrm>
            <a:off x="6858000" y="3219102"/>
            <a:ext cx="2286000" cy="264187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1" name="TextBox 10">
            <a:extLst>
              <a:ext uri="{FF2B5EF4-FFF2-40B4-BE49-F238E27FC236}">
                <a16:creationId xmlns:a16="http://schemas.microsoft.com/office/drawing/2014/main" id="{12720927-98B4-49E7-86DF-D082FEA26D96}"/>
              </a:ext>
            </a:extLst>
          </p:cNvPr>
          <p:cNvSpPr txBox="1"/>
          <p:nvPr/>
        </p:nvSpPr>
        <p:spPr>
          <a:xfrm>
            <a:off x="4792221" y="3980901"/>
            <a:ext cx="1932429" cy="1400383"/>
          </a:xfrm>
          <a:prstGeom prst="rect">
            <a:avLst/>
          </a:prstGeom>
          <a:noFill/>
        </p:spPr>
        <p:txBody>
          <a:bodyPr wrap="square" lIns="0" tIns="0" rIns="0" bIns="0" rtlCol="0" anchor="t" anchorCtr="0">
            <a:spAutoFit/>
          </a:bodyPr>
          <a:lstStyle/>
          <a:p>
            <a:pPr>
              <a:lnSpc>
                <a:spcPct val="90000"/>
              </a:lnSpc>
              <a:spcBef>
                <a:spcPts val="300"/>
              </a:spcBef>
              <a:spcAft>
                <a:spcPts val="300"/>
              </a:spcAft>
              <a:defRPr/>
            </a:pPr>
            <a:r>
              <a:rPr lang="en-US" sz="1800" dirty="0">
                <a:solidFill>
                  <a:schemeClr val="bg1"/>
                </a:solidFill>
                <a:effectLst/>
                <a:latin typeface="Calibri" panose="020F0502020204030204" pitchFamily="34" charset="0"/>
                <a:ea typeface="Calibri" panose="020F0502020204030204" pitchFamily="34" charset="0"/>
              </a:rPr>
              <a:t>Fulton manages</a:t>
            </a:r>
          </a:p>
          <a:p>
            <a:pPr>
              <a:lnSpc>
                <a:spcPct val="90000"/>
              </a:lnSpc>
              <a:spcBef>
                <a:spcPts val="300"/>
              </a:spcBef>
              <a:spcAft>
                <a:spcPts val="300"/>
              </a:spcAft>
              <a:defRPr/>
            </a:pPr>
            <a:r>
              <a:rPr lang="en-US" dirty="0">
                <a:solidFill>
                  <a:schemeClr val="bg1"/>
                </a:solidFill>
                <a:latin typeface="Calibri" panose="020F0502020204030204" pitchFamily="34" charset="0"/>
                <a:ea typeface="Calibri" panose="020F0502020204030204" pitchFamily="34" charset="0"/>
              </a:rPr>
              <a:t>@ $350 Million for</a:t>
            </a:r>
            <a:r>
              <a:rPr lang="en-US" sz="1800" dirty="0">
                <a:solidFill>
                  <a:schemeClr val="bg1"/>
                </a:solidFill>
                <a:effectLst/>
                <a:latin typeface="Calibri" panose="020F0502020204030204" pitchFamily="34" charset="0"/>
                <a:ea typeface="Calibri" panose="020F0502020204030204" pitchFamily="34" charset="0"/>
              </a:rPr>
              <a:t> </a:t>
            </a:r>
          </a:p>
          <a:p>
            <a:pPr>
              <a:lnSpc>
                <a:spcPct val="90000"/>
              </a:lnSpc>
              <a:spcBef>
                <a:spcPts val="300"/>
              </a:spcBef>
              <a:spcAft>
                <a:spcPts val="300"/>
              </a:spcAft>
              <a:defRPr/>
            </a:pPr>
            <a:r>
              <a:rPr lang="en-US" sz="1800" dirty="0">
                <a:solidFill>
                  <a:schemeClr val="bg1"/>
                </a:solidFill>
                <a:effectLst/>
                <a:latin typeface="Calibri" panose="020F0502020204030204" pitchFamily="34" charset="0"/>
                <a:ea typeface="Calibri" panose="020F0502020204030204" pitchFamily="34" charset="0"/>
              </a:rPr>
              <a:t>@ 50 municipal entities throughout our footprint</a:t>
            </a:r>
            <a:endParaRPr lang="en-US" sz="900" dirty="0">
              <a:solidFill>
                <a:schemeClr val="bg1"/>
              </a:solidFill>
            </a:endParaRPr>
          </a:p>
        </p:txBody>
      </p:sp>
      <p:sp>
        <p:nvSpPr>
          <p:cNvPr id="12" name="TextBox 11">
            <a:extLst>
              <a:ext uri="{FF2B5EF4-FFF2-40B4-BE49-F238E27FC236}">
                <a16:creationId xmlns:a16="http://schemas.microsoft.com/office/drawing/2014/main" id="{4E5A7BB2-0DB6-4924-A4D7-BCF20A84DD19}"/>
              </a:ext>
            </a:extLst>
          </p:cNvPr>
          <p:cNvSpPr txBox="1"/>
          <p:nvPr/>
        </p:nvSpPr>
        <p:spPr>
          <a:xfrm>
            <a:off x="7112453" y="3980901"/>
            <a:ext cx="1887926" cy="1938992"/>
          </a:xfrm>
          <a:prstGeom prst="rect">
            <a:avLst/>
          </a:prstGeom>
          <a:noFill/>
        </p:spPr>
        <p:txBody>
          <a:bodyPr wrap="square" lIns="0" tIns="0" rIns="0" bIns="0" rtlCol="0" anchor="t" anchorCtr="0">
            <a:spAutoFit/>
          </a:bodyPr>
          <a:lstStyle/>
          <a:p>
            <a:pPr marL="0" marR="0">
              <a:spcBef>
                <a:spcPts val="0"/>
              </a:spcBef>
              <a:spcAft>
                <a:spcPts val="0"/>
              </a:spcAft>
            </a:pPr>
            <a:r>
              <a:rPr lang="en-US" sz="1800" dirty="0">
                <a:solidFill>
                  <a:schemeClr val="bg1"/>
                </a:solidFill>
                <a:effectLst/>
                <a:latin typeface="Calibri" panose="020F0502020204030204" pitchFamily="34" charset="0"/>
                <a:ea typeface="Calibri" panose="020F0502020204030204" pitchFamily="34" charset="0"/>
              </a:rPr>
              <a:t>Fulton’s Retirement Services Group</a:t>
            </a:r>
          </a:p>
          <a:p>
            <a:pPr marL="0" marR="0">
              <a:spcBef>
                <a:spcPts val="0"/>
              </a:spcBef>
              <a:spcAft>
                <a:spcPts val="0"/>
              </a:spcAft>
            </a:pPr>
            <a:r>
              <a:rPr lang="en-US" dirty="0">
                <a:solidFill>
                  <a:schemeClr val="bg1"/>
                </a:solidFill>
                <a:latin typeface="Calibri" panose="020F0502020204030204" pitchFamily="34" charset="0"/>
                <a:ea typeface="Calibri" panose="020F0502020204030204" pitchFamily="34" charset="0"/>
              </a:rPr>
              <a:t>Manages @</a:t>
            </a:r>
            <a:r>
              <a:rPr lang="en-US" sz="1800" dirty="0">
                <a:solidFill>
                  <a:schemeClr val="bg1"/>
                </a:solidFill>
                <a:effectLst/>
                <a:latin typeface="Calibri" panose="020F0502020204030204" pitchFamily="34" charset="0"/>
                <a:ea typeface="Calibri" panose="020F0502020204030204" pitchFamily="34" charset="0"/>
              </a:rPr>
              <a:t>$160 million for municipal entity retirement plans.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p:txBody>
      </p:sp>
      <p:sp>
        <p:nvSpPr>
          <p:cNvPr id="14" name="TextBox 13">
            <a:extLst>
              <a:ext uri="{FF2B5EF4-FFF2-40B4-BE49-F238E27FC236}">
                <a16:creationId xmlns:a16="http://schemas.microsoft.com/office/drawing/2014/main" id="{ECCA3830-11A5-46D9-B55F-70F6B3B65157}"/>
              </a:ext>
            </a:extLst>
          </p:cNvPr>
          <p:cNvSpPr txBox="1"/>
          <p:nvPr/>
        </p:nvSpPr>
        <p:spPr>
          <a:xfrm>
            <a:off x="342900" y="3980900"/>
            <a:ext cx="1943100" cy="1107996"/>
          </a:xfrm>
          <a:prstGeom prst="rect">
            <a:avLst/>
          </a:prstGeom>
          <a:noFill/>
        </p:spPr>
        <p:txBody>
          <a:bodyPr wrap="square" lIns="0" tIns="0" rIns="0" bIns="0" rtlCol="0" anchor="t" anchorCtr="0">
            <a:spAutoFit/>
          </a:bodyPr>
          <a:lstStyle/>
          <a:p>
            <a:pPr>
              <a:spcBef>
                <a:spcPts val="300"/>
              </a:spcBef>
              <a:spcAft>
                <a:spcPts val="2400"/>
              </a:spcAft>
              <a:defRPr/>
            </a:pPr>
            <a:r>
              <a:rPr lang="en-US" sz="1800" dirty="0">
                <a:solidFill>
                  <a:schemeClr val="bg1"/>
                </a:solidFill>
                <a:effectLst/>
                <a:latin typeface="Calibri" panose="020F0502020204030204" pitchFamily="34" charset="0"/>
                <a:ea typeface="Calibri" panose="020F0502020204030204" pitchFamily="34" charset="0"/>
              </a:rPr>
              <a:t>Fulton Financial Advisors manages   $15 billion for @</a:t>
            </a:r>
            <a:r>
              <a:rPr lang="en-US" dirty="0">
                <a:solidFill>
                  <a:schemeClr val="bg1"/>
                </a:solidFill>
                <a:latin typeface="Calibri" panose="020F0502020204030204" pitchFamily="34" charset="0"/>
                <a:ea typeface="Calibri" panose="020F0502020204030204" pitchFamily="34" charset="0"/>
              </a:rPr>
              <a:t>40</a:t>
            </a:r>
            <a:r>
              <a:rPr lang="en-US" sz="1800" dirty="0">
                <a:solidFill>
                  <a:schemeClr val="bg1"/>
                </a:solidFill>
                <a:effectLst/>
                <a:latin typeface="Calibri" panose="020F0502020204030204" pitchFamily="34" charset="0"/>
                <a:ea typeface="Calibri" panose="020F0502020204030204" pitchFamily="34" charset="0"/>
              </a:rPr>
              <a:t>,000 clients </a:t>
            </a:r>
            <a:endParaRPr lang="en-US" sz="900" dirty="0">
              <a:solidFill>
                <a:schemeClr val="bg1"/>
              </a:solidFill>
            </a:endParaRPr>
          </a:p>
        </p:txBody>
      </p:sp>
      <p:sp>
        <p:nvSpPr>
          <p:cNvPr id="16" name="TextBox 15">
            <a:extLst>
              <a:ext uri="{FF2B5EF4-FFF2-40B4-BE49-F238E27FC236}">
                <a16:creationId xmlns:a16="http://schemas.microsoft.com/office/drawing/2014/main" id="{F00E8115-2712-4E71-93B8-C3C3B288E081}"/>
              </a:ext>
            </a:extLst>
          </p:cNvPr>
          <p:cNvSpPr txBox="1"/>
          <p:nvPr/>
        </p:nvSpPr>
        <p:spPr>
          <a:xfrm>
            <a:off x="960120" y="5982672"/>
            <a:ext cx="7223760" cy="244863"/>
          </a:xfrm>
          <a:prstGeom prst="rect">
            <a:avLst/>
          </a:prstGeom>
          <a:solidFill>
            <a:schemeClr val="bg1"/>
          </a:solidFill>
        </p:spPr>
        <p:txBody>
          <a:bodyPr wrap="square" lIns="0" tIns="0" rIns="0" bIns="0" rtlCol="0" anchor="ctr" anchorCtr="0">
            <a:noAutofit/>
          </a:bodyPr>
          <a:lstStyle/>
          <a:p>
            <a:pPr algn="ctr">
              <a:defRPr/>
            </a:pPr>
            <a:r>
              <a:rPr lang="en-GB" sz="1050" b="1" dirty="0">
                <a:solidFill>
                  <a:srgbClr val="86A9E3"/>
                </a:solidFill>
              </a:rPr>
              <a:t>EFFICIENT SERVICE DELIVERY  </a:t>
            </a:r>
            <a:r>
              <a:rPr lang="en-GB" sz="1100" b="1" dirty="0">
                <a:solidFill>
                  <a:srgbClr val="86A9E3"/>
                </a:solidFill>
              </a:rPr>
              <a:t>•</a:t>
            </a:r>
            <a:r>
              <a:rPr lang="en-GB" sz="1200" b="1" dirty="0">
                <a:solidFill>
                  <a:srgbClr val="86A9E3"/>
                </a:solidFill>
              </a:rPr>
              <a:t> </a:t>
            </a:r>
            <a:r>
              <a:rPr lang="en-GB" sz="1050" b="1" dirty="0">
                <a:solidFill>
                  <a:srgbClr val="86A9E3"/>
                </a:solidFill>
              </a:rPr>
              <a:t> UNBIASED SOLUTIONS  </a:t>
            </a:r>
            <a:r>
              <a:rPr lang="en-GB" sz="1100" b="1" dirty="0">
                <a:solidFill>
                  <a:srgbClr val="86A9E3"/>
                </a:solidFill>
              </a:rPr>
              <a:t>• </a:t>
            </a:r>
            <a:r>
              <a:rPr lang="en-GB" sz="1050" b="1" dirty="0">
                <a:solidFill>
                  <a:srgbClr val="86A9E3"/>
                </a:solidFill>
              </a:rPr>
              <a:t> COORDINATED EXECUTION  </a:t>
            </a:r>
            <a:r>
              <a:rPr lang="en-GB" sz="1100" b="1" dirty="0">
                <a:solidFill>
                  <a:srgbClr val="86A9E3"/>
                </a:solidFill>
              </a:rPr>
              <a:t>•</a:t>
            </a:r>
            <a:r>
              <a:rPr lang="en-GB" sz="1050" b="1" dirty="0">
                <a:solidFill>
                  <a:srgbClr val="86A9E3"/>
                </a:solidFill>
              </a:rPr>
              <a:t>  COST EFFECTIVE</a:t>
            </a:r>
          </a:p>
        </p:txBody>
      </p:sp>
      <p:cxnSp>
        <p:nvCxnSpPr>
          <p:cNvPr id="17" name="Straight Connector 16">
            <a:extLst>
              <a:ext uri="{FF2B5EF4-FFF2-40B4-BE49-F238E27FC236}">
                <a16:creationId xmlns:a16="http://schemas.microsoft.com/office/drawing/2014/main" id="{AAE97851-EB30-40B7-91AD-CB1CB2FE4F23}"/>
              </a:ext>
            </a:extLst>
          </p:cNvPr>
          <p:cNvCxnSpPr/>
          <p:nvPr/>
        </p:nvCxnSpPr>
        <p:spPr>
          <a:xfrm>
            <a:off x="274320" y="5519784"/>
            <a:ext cx="17373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1250A56-8380-43D8-9180-CD0E830FB3AD}"/>
              </a:ext>
            </a:extLst>
          </p:cNvPr>
          <p:cNvCxnSpPr/>
          <p:nvPr/>
        </p:nvCxnSpPr>
        <p:spPr>
          <a:xfrm>
            <a:off x="2491740" y="5512348"/>
            <a:ext cx="17373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F1049F2-3B0A-4C08-9B4E-3930B074E215}"/>
              </a:ext>
            </a:extLst>
          </p:cNvPr>
          <p:cNvCxnSpPr/>
          <p:nvPr/>
        </p:nvCxnSpPr>
        <p:spPr>
          <a:xfrm>
            <a:off x="4719370" y="5512348"/>
            <a:ext cx="17373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5E6EC74-DCC2-4334-8069-873FA8F89F86}"/>
              </a:ext>
            </a:extLst>
          </p:cNvPr>
          <p:cNvCxnSpPr/>
          <p:nvPr/>
        </p:nvCxnSpPr>
        <p:spPr>
          <a:xfrm>
            <a:off x="7112453" y="5638457"/>
            <a:ext cx="17373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0" name="Graphic 29">
            <a:extLst>
              <a:ext uri="{FF2B5EF4-FFF2-40B4-BE49-F238E27FC236}">
                <a16:creationId xmlns:a16="http://schemas.microsoft.com/office/drawing/2014/main" id="{65F0AD4C-54B0-4C48-AC9D-54C45A87C004}"/>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26484" y="3447854"/>
            <a:ext cx="382700" cy="382700"/>
          </a:xfrm>
          <a:prstGeom prst="rect">
            <a:avLst/>
          </a:prstGeom>
        </p:spPr>
      </p:pic>
      <p:pic>
        <p:nvPicPr>
          <p:cNvPr id="32" name="Graphic 31">
            <a:extLst>
              <a:ext uri="{FF2B5EF4-FFF2-40B4-BE49-F238E27FC236}">
                <a16:creationId xmlns:a16="http://schemas.microsoft.com/office/drawing/2014/main" id="{540B037B-EBEA-45FF-AAB8-5F35AC6DB31D}"/>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23922" y="3433849"/>
            <a:ext cx="407948" cy="407948"/>
          </a:xfrm>
          <a:prstGeom prst="rect">
            <a:avLst/>
          </a:prstGeom>
        </p:spPr>
      </p:pic>
      <p:pic>
        <p:nvPicPr>
          <p:cNvPr id="35" name="Graphic 34">
            <a:extLst>
              <a:ext uri="{FF2B5EF4-FFF2-40B4-BE49-F238E27FC236}">
                <a16:creationId xmlns:a16="http://schemas.microsoft.com/office/drawing/2014/main" id="{1F178F2C-ED32-427F-B7E2-688C5E124225}"/>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426920" y="3420540"/>
            <a:ext cx="454252" cy="454252"/>
          </a:xfrm>
          <a:prstGeom prst="rect">
            <a:avLst/>
          </a:prstGeom>
        </p:spPr>
      </p:pic>
      <p:pic>
        <p:nvPicPr>
          <p:cNvPr id="38" name="Graphic 37">
            <a:extLst>
              <a:ext uri="{FF2B5EF4-FFF2-40B4-BE49-F238E27FC236}">
                <a16:creationId xmlns:a16="http://schemas.microsoft.com/office/drawing/2014/main" id="{E091F508-804F-4974-B44C-53D0DE65CDE4}"/>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683268" y="3400830"/>
            <a:ext cx="429724" cy="429724"/>
          </a:xfrm>
          <a:prstGeom prst="rect">
            <a:avLst/>
          </a:prstGeom>
        </p:spPr>
      </p:pic>
      <p:grpSp>
        <p:nvGrpSpPr>
          <p:cNvPr id="42" name="Group 41">
            <a:extLst>
              <a:ext uri="{FF2B5EF4-FFF2-40B4-BE49-F238E27FC236}">
                <a16:creationId xmlns:a16="http://schemas.microsoft.com/office/drawing/2014/main" id="{C03A0610-C53B-4686-AB48-A3B9A1B2E02A}"/>
              </a:ext>
            </a:extLst>
          </p:cNvPr>
          <p:cNvGrpSpPr/>
          <p:nvPr/>
        </p:nvGrpSpPr>
        <p:grpSpPr>
          <a:xfrm>
            <a:off x="330854" y="1719460"/>
            <a:ext cx="1114756" cy="1114756"/>
            <a:chOff x="330854" y="1719460"/>
            <a:chExt cx="1114756" cy="1114756"/>
          </a:xfrm>
        </p:grpSpPr>
        <p:sp>
          <p:nvSpPr>
            <p:cNvPr id="22" name="Oval 21">
              <a:extLst>
                <a:ext uri="{FF2B5EF4-FFF2-40B4-BE49-F238E27FC236}">
                  <a16:creationId xmlns:a16="http://schemas.microsoft.com/office/drawing/2014/main" id="{F27CC002-CDC0-4482-83EC-67985464B0F6}"/>
                </a:ext>
              </a:extLst>
            </p:cNvPr>
            <p:cNvSpPr/>
            <p:nvPr/>
          </p:nvSpPr>
          <p:spPr>
            <a:xfrm>
              <a:off x="330854" y="1719460"/>
              <a:ext cx="1114756" cy="111475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pic>
          <p:nvPicPr>
            <p:cNvPr id="41" name="Graphic 40">
              <a:extLst>
                <a:ext uri="{FF2B5EF4-FFF2-40B4-BE49-F238E27FC236}">
                  <a16:creationId xmlns:a16="http://schemas.microsoft.com/office/drawing/2014/main" id="{B5F06C40-338E-4A6E-92A6-FEF39A841A33}"/>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75709" y="1940869"/>
              <a:ext cx="625046" cy="625046"/>
            </a:xfrm>
            <a:prstGeom prst="rect">
              <a:avLst/>
            </a:prstGeom>
          </p:spPr>
        </p:pic>
      </p:grpSp>
    </p:spTree>
    <p:extLst>
      <p:ext uri="{BB962C8B-B14F-4D97-AF65-F5344CB8AC3E}">
        <p14:creationId xmlns:p14="http://schemas.microsoft.com/office/powerpoint/2010/main" val="1063001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A picture containing man, dog, sitting, table&#10;&#10;Description automatically generated">
            <a:extLst>
              <a:ext uri="{FF2B5EF4-FFF2-40B4-BE49-F238E27FC236}">
                <a16:creationId xmlns:a16="http://schemas.microsoft.com/office/drawing/2014/main" id="{7F6D4300-7BA8-4F7E-8BA7-5EC65A02B75F}"/>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0" y="1333498"/>
            <a:ext cx="9144000" cy="1885603"/>
          </a:xfrm>
          <a:prstGeom prst="rect">
            <a:avLst/>
          </a:prstGeom>
          <a:blipFill>
            <a:blip r:embed="rId4"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ln>
            <a:noFill/>
          </a:ln>
        </p:spPr>
      </p:pic>
      <p:sp>
        <p:nvSpPr>
          <p:cNvPr id="5" name="Rectangle 4">
            <a:extLst>
              <a:ext uri="{FF2B5EF4-FFF2-40B4-BE49-F238E27FC236}">
                <a16:creationId xmlns:a16="http://schemas.microsoft.com/office/drawing/2014/main" id="{3DB98DE6-0B2D-4CC0-A9D9-E94CC73CE209}"/>
              </a:ext>
            </a:extLst>
          </p:cNvPr>
          <p:cNvSpPr/>
          <p:nvPr/>
        </p:nvSpPr>
        <p:spPr>
          <a:xfrm>
            <a:off x="0" y="1333499"/>
            <a:ext cx="9144000" cy="1886679"/>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3" name="Title 2">
            <a:extLst>
              <a:ext uri="{FF2B5EF4-FFF2-40B4-BE49-F238E27FC236}">
                <a16:creationId xmlns:a16="http://schemas.microsoft.com/office/drawing/2014/main" id="{A5513E65-1B23-4656-AA27-2712BA90E89B}"/>
              </a:ext>
            </a:extLst>
          </p:cNvPr>
          <p:cNvSpPr>
            <a:spLocks noGrp="1"/>
          </p:cNvSpPr>
          <p:nvPr>
            <p:ph type="title"/>
          </p:nvPr>
        </p:nvSpPr>
        <p:spPr/>
        <p:txBody>
          <a:bodyPr/>
          <a:lstStyle/>
          <a:p>
            <a:r>
              <a:rPr lang="en-US" dirty="0"/>
              <a:t>Comprehensive Solutions for Nonprofits</a:t>
            </a:r>
          </a:p>
        </p:txBody>
      </p:sp>
      <p:sp>
        <p:nvSpPr>
          <p:cNvPr id="7" name="Rectangle 6">
            <a:extLst>
              <a:ext uri="{FF2B5EF4-FFF2-40B4-BE49-F238E27FC236}">
                <a16:creationId xmlns:a16="http://schemas.microsoft.com/office/drawing/2014/main" id="{20B2C304-2F05-4525-829F-1582E4950B83}"/>
              </a:ext>
            </a:extLst>
          </p:cNvPr>
          <p:cNvSpPr/>
          <p:nvPr/>
        </p:nvSpPr>
        <p:spPr>
          <a:xfrm>
            <a:off x="0" y="3219102"/>
            <a:ext cx="2286000" cy="26418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8" name="Rectangle 7">
            <a:extLst>
              <a:ext uri="{FF2B5EF4-FFF2-40B4-BE49-F238E27FC236}">
                <a16:creationId xmlns:a16="http://schemas.microsoft.com/office/drawing/2014/main" id="{90032DA1-3DB9-4110-913B-718810800A7B}"/>
              </a:ext>
            </a:extLst>
          </p:cNvPr>
          <p:cNvSpPr/>
          <p:nvPr/>
        </p:nvSpPr>
        <p:spPr>
          <a:xfrm>
            <a:off x="2286000" y="3219102"/>
            <a:ext cx="2286000" cy="2641871"/>
          </a:xfrm>
          <a:prstGeom prst="rect">
            <a:avLst/>
          </a:prstGeom>
          <a:solidFill>
            <a:srgbClr val="86A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9" name="Rectangle 8">
            <a:extLst>
              <a:ext uri="{FF2B5EF4-FFF2-40B4-BE49-F238E27FC236}">
                <a16:creationId xmlns:a16="http://schemas.microsoft.com/office/drawing/2014/main" id="{AFF6D1E5-E7DF-4B99-8604-8EA356A51711}"/>
              </a:ext>
            </a:extLst>
          </p:cNvPr>
          <p:cNvSpPr/>
          <p:nvPr/>
        </p:nvSpPr>
        <p:spPr>
          <a:xfrm>
            <a:off x="4572000" y="3219102"/>
            <a:ext cx="2286000" cy="26418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0" name="Rectangle 9">
            <a:extLst>
              <a:ext uri="{FF2B5EF4-FFF2-40B4-BE49-F238E27FC236}">
                <a16:creationId xmlns:a16="http://schemas.microsoft.com/office/drawing/2014/main" id="{25DF986D-ED60-4C41-9965-BAA35F4DC86F}"/>
              </a:ext>
            </a:extLst>
          </p:cNvPr>
          <p:cNvSpPr/>
          <p:nvPr/>
        </p:nvSpPr>
        <p:spPr>
          <a:xfrm>
            <a:off x="6858000" y="3219102"/>
            <a:ext cx="2286000" cy="264187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1" name="TextBox 10">
            <a:extLst>
              <a:ext uri="{FF2B5EF4-FFF2-40B4-BE49-F238E27FC236}">
                <a16:creationId xmlns:a16="http://schemas.microsoft.com/office/drawing/2014/main" id="{12720927-98B4-49E7-86DF-D082FEA26D96}"/>
              </a:ext>
            </a:extLst>
          </p:cNvPr>
          <p:cNvSpPr txBox="1"/>
          <p:nvPr/>
        </p:nvSpPr>
        <p:spPr>
          <a:xfrm>
            <a:off x="4792221" y="3980901"/>
            <a:ext cx="1932429" cy="1538883"/>
          </a:xfrm>
          <a:prstGeom prst="rect">
            <a:avLst/>
          </a:prstGeom>
          <a:noFill/>
        </p:spPr>
        <p:txBody>
          <a:bodyPr wrap="square" lIns="0" tIns="0" rIns="0" bIns="0" rtlCol="0" anchor="t" anchorCtr="0">
            <a:spAutoFit/>
          </a:bodyPr>
          <a:lstStyle/>
          <a:p>
            <a:pPr>
              <a:spcBef>
                <a:spcPts val="300"/>
              </a:spcBef>
              <a:spcAft>
                <a:spcPts val="2400"/>
              </a:spcAft>
              <a:defRPr/>
            </a:pPr>
            <a:r>
              <a:rPr lang="en-GB" sz="1100" b="1" dirty="0">
                <a:solidFill>
                  <a:prstClr val="white"/>
                </a:solidFill>
              </a:rPr>
              <a:t>PLANNED GIVING </a:t>
            </a:r>
            <a:br>
              <a:rPr lang="en-GB" sz="1100" b="1" dirty="0">
                <a:solidFill>
                  <a:prstClr val="white"/>
                </a:solidFill>
              </a:rPr>
            </a:br>
            <a:r>
              <a:rPr lang="en-GB" sz="1100" b="1" dirty="0">
                <a:solidFill>
                  <a:prstClr val="white"/>
                </a:solidFill>
              </a:rPr>
              <a:t>SUPPORT</a:t>
            </a:r>
          </a:p>
          <a:p>
            <a:pPr marL="171450" indent="-171450">
              <a:lnSpc>
                <a:spcPct val="90000"/>
              </a:lnSpc>
              <a:spcBef>
                <a:spcPts val="300"/>
              </a:spcBef>
              <a:spcAft>
                <a:spcPts val="300"/>
              </a:spcAft>
              <a:buFont typeface="Arial" panose="020B0604020202020204" pitchFamily="34" charset="0"/>
              <a:buChar char="•"/>
              <a:defRPr/>
            </a:pPr>
            <a:r>
              <a:rPr lang="en-US" sz="900" dirty="0">
                <a:solidFill>
                  <a:prstClr val="white"/>
                </a:solidFill>
              </a:rPr>
              <a:t>Charitable Gift Annuity </a:t>
            </a:r>
            <a:br>
              <a:rPr lang="en-US" sz="900" dirty="0">
                <a:solidFill>
                  <a:prstClr val="white"/>
                </a:solidFill>
              </a:rPr>
            </a:br>
            <a:r>
              <a:rPr lang="en-US" sz="900" dirty="0">
                <a:solidFill>
                  <a:prstClr val="white"/>
                </a:solidFill>
              </a:rPr>
              <a:t>Administration</a:t>
            </a:r>
          </a:p>
          <a:p>
            <a:pPr marL="171450" indent="-171450">
              <a:lnSpc>
                <a:spcPct val="90000"/>
              </a:lnSpc>
              <a:spcBef>
                <a:spcPts val="300"/>
              </a:spcBef>
              <a:spcAft>
                <a:spcPts val="300"/>
              </a:spcAft>
              <a:buFont typeface="Arial" panose="020B0604020202020204" pitchFamily="34" charset="0"/>
              <a:buChar char="•"/>
              <a:defRPr/>
            </a:pPr>
            <a:r>
              <a:rPr lang="en-US" sz="900" dirty="0">
                <a:solidFill>
                  <a:prstClr val="white"/>
                </a:solidFill>
              </a:rPr>
              <a:t>Speakers for Donor Seminars</a:t>
            </a:r>
          </a:p>
          <a:p>
            <a:pPr marL="171450" indent="-171450">
              <a:lnSpc>
                <a:spcPct val="90000"/>
              </a:lnSpc>
              <a:spcBef>
                <a:spcPts val="300"/>
              </a:spcBef>
              <a:spcAft>
                <a:spcPts val="300"/>
              </a:spcAft>
              <a:buFont typeface="Arial" panose="020B0604020202020204" pitchFamily="34" charset="0"/>
              <a:buChar char="•"/>
              <a:defRPr/>
            </a:pPr>
            <a:r>
              <a:rPr lang="en-US" sz="900" dirty="0">
                <a:solidFill>
                  <a:prstClr val="white"/>
                </a:solidFill>
              </a:rPr>
              <a:t>On-Line Planned Giving Software</a:t>
            </a:r>
          </a:p>
          <a:p>
            <a:pPr marL="171450" indent="-171450">
              <a:lnSpc>
                <a:spcPct val="90000"/>
              </a:lnSpc>
              <a:spcBef>
                <a:spcPts val="300"/>
              </a:spcBef>
              <a:spcAft>
                <a:spcPts val="300"/>
              </a:spcAft>
              <a:buFont typeface="Arial" panose="020B0604020202020204" pitchFamily="34" charset="0"/>
              <a:buChar char="•"/>
              <a:defRPr/>
            </a:pPr>
            <a:r>
              <a:rPr lang="en-US" sz="900" dirty="0">
                <a:solidFill>
                  <a:prstClr val="white"/>
                </a:solidFill>
              </a:rPr>
              <a:t>Planned Giving Advice</a:t>
            </a:r>
          </a:p>
        </p:txBody>
      </p:sp>
      <p:sp>
        <p:nvSpPr>
          <p:cNvPr id="12" name="TextBox 11">
            <a:extLst>
              <a:ext uri="{FF2B5EF4-FFF2-40B4-BE49-F238E27FC236}">
                <a16:creationId xmlns:a16="http://schemas.microsoft.com/office/drawing/2014/main" id="{4E5A7BB2-0DB6-4924-A4D7-BCF20A84DD19}"/>
              </a:ext>
            </a:extLst>
          </p:cNvPr>
          <p:cNvSpPr txBox="1"/>
          <p:nvPr/>
        </p:nvSpPr>
        <p:spPr>
          <a:xfrm>
            <a:off x="7112453" y="3980901"/>
            <a:ext cx="1887926" cy="1337289"/>
          </a:xfrm>
          <a:prstGeom prst="rect">
            <a:avLst/>
          </a:prstGeom>
          <a:noFill/>
        </p:spPr>
        <p:txBody>
          <a:bodyPr wrap="square" lIns="0" tIns="0" rIns="0" bIns="0" rtlCol="0" anchor="t" anchorCtr="0">
            <a:spAutoFit/>
          </a:bodyPr>
          <a:lstStyle/>
          <a:p>
            <a:pPr>
              <a:spcBef>
                <a:spcPts val="300"/>
              </a:spcBef>
              <a:spcAft>
                <a:spcPts val="2400"/>
              </a:spcAft>
              <a:defRPr/>
            </a:pPr>
            <a:r>
              <a:rPr lang="en-US" sz="1100" b="1" dirty="0">
                <a:solidFill>
                  <a:prstClr val="white"/>
                </a:solidFill>
              </a:rPr>
              <a:t>EXPERIENCED STAFF INCLUDING FFC LENDERS</a:t>
            </a:r>
          </a:p>
          <a:p>
            <a:pPr marL="171450" indent="-171450">
              <a:lnSpc>
                <a:spcPct val="90000"/>
              </a:lnSpc>
              <a:spcBef>
                <a:spcPts val="300"/>
              </a:spcBef>
              <a:spcAft>
                <a:spcPts val="300"/>
              </a:spcAft>
              <a:buFont typeface="Arial" panose="020B0604020202020204" pitchFamily="34" charset="0"/>
              <a:buChar char="•"/>
              <a:defRPr/>
            </a:pPr>
            <a:r>
              <a:rPr lang="en-US" sz="900" dirty="0">
                <a:solidFill>
                  <a:prstClr val="white"/>
                </a:solidFill>
              </a:rPr>
              <a:t>Solutions for Unique Problems</a:t>
            </a:r>
          </a:p>
          <a:p>
            <a:pPr marL="171450" indent="-171450">
              <a:lnSpc>
                <a:spcPct val="90000"/>
              </a:lnSpc>
              <a:spcBef>
                <a:spcPts val="300"/>
              </a:spcBef>
              <a:spcAft>
                <a:spcPts val="300"/>
              </a:spcAft>
              <a:buFont typeface="Arial" panose="020B0604020202020204" pitchFamily="34" charset="0"/>
              <a:buChar char="•"/>
              <a:defRPr/>
            </a:pPr>
            <a:r>
              <a:rPr lang="en-US" sz="900" dirty="0">
                <a:solidFill>
                  <a:prstClr val="white"/>
                </a:solidFill>
              </a:rPr>
              <a:t>An Advisory Approach</a:t>
            </a:r>
          </a:p>
          <a:p>
            <a:pPr marL="171450" indent="-171450">
              <a:lnSpc>
                <a:spcPct val="90000"/>
              </a:lnSpc>
              <a:spcBef>
                <a:spcPts val="300"/>
              </a:spcBef>
              <a:spcAft>
                <a:spcPts val="300"/>
              </a:spcAft>
              <a:buFont typeface="Arial" panose="020B0604020202020204" pitchFamily="34" charset="0"/>
              <a:buChar char="•"/>
              <a:defRPr/>
            </a:pPr>
            <a:r>
              <a:rPr lang="en-US" sz="900" dirty="0">
                <a:solidFill>
                  <a:prstClr val="white"/>
                </a:solidFill>
              </a:rPr>
              <a:t>Partnering with our Lenders for 360 Degree Solutions</a:t>
            </a:r>
          </a:p>
        </p:txBody>
      </p:sp>
      <p:sp>
        <p:nvSpPr>
          <p:cNvPr id="13" name="Rectangle 12">
            <a:extLst>
              <a:ext uri="{FF2B5EF4-FFF2-40B4-BE49-F238E27FC236}">
                <a16:creationId xmlns:a16="http://schemas.microsoft.com/office/drawing/2014/main" id="{8BBCADE9-72DB-4976-A127-BE9873E9044F}"/>
              </a:ext>
            </a:extLst>
          </p:cNvPr>
          <p:cNvSpPr/>
          <p:nvPr/>
        </p:nvSpPr>
        <p:spPr>
          <a:xfrm>
            <a:off x="1776464" y="1553563"/>
            <a:ext cx="7036682" cy="1446550"/>
          </a:xfrm>
          <a:prstGeom prst="rect">
            <a:avLst/>
          </a:prstGeom>
        </p:spPr>
        <p:txBody>
          <a:bodyPr wrap="square">
            <a:spAutoFit/>
          </a:bodyPr>
          <a:lstStyle/>
          <a:p>
            <a:pPr>
              <a:spcAft>
                <a:spcPts val="1200"/>
              </a:spcAft>
              <a:defRPr/>
            </a:pPr>
            <a:r>
              <a:rPr lang="en-US" sz="1400" b="1" dirty="0">
                <a:solidFill>
                  <a:srgbClr val="86A9E3"/>
                </a:solidFill>
              </a:rPr>
              <a:t>Fulton Financial Advisors provides nonprofit organizations with customized, unbiased solutions in the areas of Investment Management, Endowment Governance and Planned Giving. </a:t>
            </a:r>
          </a:p>
          <a:p>
            <a:pPr>
              <a:spcAft>
                <a:spcPts val="1200"/>
              </a:spcAft>
              <a:defRPr/>
            </a:pPr>
            <a:r>
              <a:rPr lang="en-US" sz="1200" dirty="0">
                <a:solidFill>
                  <a:prstClr val="white"/>
                </a:solidFill>
              </a:rPr>
              <a:t>Our experienced, credentialed staff is capable of providing guidance for the unique challenges faced by the non-profit sector.  We are big enough to provide these specialized solutions, and small enough to deliver high touch service.</a:t>
            </a:r>
          </a:p>
        </p:txBody>
      </p:sp>
      <p:sp>
        <p:nvSpPr>
          <p:cNvPr id="14" name="TextBox 13">
            <a:extLst>
              <a:ext uri="{FF2B5EF4-FFF2-40B4-BE49-F238E27FC236}">
                <a16:creationId xmlns:a16="http://schemas.microsoft.com/office/drawing/2014/main" id="{ECCA3830-11A5-46D9-B55F-70F6B3B65157}"/>
              </a:ext>
            </a:extLst>
          </p:cNvPr>
          <p:cNvSpPr txBox="1"/>
          <p:nvPr/>
        </p:nvSpPr>
        <p:spPr>
          <a:xfrm>
            <a:off x="342900" y="3980901"/>
            <a:ext cx="1689216" cy="1414233"/>
          </a:xfrm>
          <a:prstGeom prst="rect">
            <a:avLst/>
          </a:prstGeom>
          <a:noFill/>
        </p:spPr>
        <p:txBody>
          <a:bodyPr wrap="square" lIns="0" tIns="0" rIns="0" bIns="0" rtlCol="0" anchor="t" anchorCtr="0">
            <a:spAutoFit/>
          </a:bodyPr>
          <a:lstStyle/>
          <a:p>
            <a:pPr>
              <a:spcBef>
                <a:spcPts val="300"/>
              </a:spcBef>
              <a:spcAft>
                <a:spcPts val="2400"/>
              </a:spcAft>
              <a:defRPr/>
            </a:pPr>
            <a:r>
              <a:rPr lang="en-GB" sz="1100" b="1" dirty="0">
                <a:solidFill>
                  <a:prstClr val="white"/>
                </a:solidFill>
              </a:rPr>
              <a:t>ENDOWMENT </a:t>
            </a:r>
            <a:br>
              <a:rPr lang="en-GB" sz="1100" b="1" dirty="0">
                <a:solidFill>
                  <a:prstClr val="white"/>
                </a:solidFill>
              </a:rPr>
            </a:br>
            <a:r>
              <a:rPr lang="en-GB" sz="1100" b="1" dirty="0">
                <a:solidFill>
                  <a:prstClr val="white"/>
                </a:solidFill>
              </a:rPr>
              <a:t>GOVERNANCE</a:t>
            </a:r>
          </a:p>
          <a:p>
            <a:pPr marL="171450" indent="-171450">
              <a:lnSpc>
                <a:spcPct val="90000"/>
              </a:lnSpc>
              <a:spcBef>
                <a:spcPts val="300"/>
              </a:spcBef>
              <a:spcAft>
                <a:spcPts val="300"/>
              </a:spcAft>
              <a:buFont typeface="Arial" panose="020B0604020202020204" pitchFamily="34" charset="0"/>
              <a:buChar char="•"/>
              <a:defRPr/>
            </a:pPr>
            <a:r>
              <a:rPr lang="en-US" sz="900" dirty="0">
                <a:solidFill>
                  <a:prstClr val="white"/>
                </a:solidFill>
              </a:rPr>
              <a:t>Risk Profile Assessment</a:t>
            </a:r>
          </a:p>
          <a:p>
            <a:pPr marL="171450" indent="-171450">
              <a:lnSpc>
                <a:spcPct val="90000"/>
              </a:lnSpc>
              <a:spcBef>
                <a:spcPts val="300"/>
              </a:spcBef>
              <a:spcAft>
                <a:spcPts val="300"/>
              </a:spcAft>
              <a:buFont typeface="Arial" panose="020B0604020202020204" pitchFamily="34" charset="0"/>
              <a:buChar char="•"/>
              <a:defRPr/>
            </a:pPr>
            <a:r>
              <a:rPr lang="en-US" sz="900" dirty="0">
                <a:solidFill>
                  <a:prstClr val="white"/>
                </a:solidFill>
              </a:rPr>
              <a:t>Asset Allocation Strategy</a:t>
            </a:r>
          </a:p>
          <a:p>
            <a:pPr marL="171450" indent="-171450">
              <a:lnSpc>
                <a:spcPct val="90000"/>
              </a:lnSpc>
              <a:spcBef>
                <a:spcPts val="300"/>
              </a:spcBef>
              <a:spcAft>
                <a:spcPts val="300"/>
              </a:spcAft>
              <a:buFont typeface="Arial" panose="020B0604020202020204" pitchFamily="34" charset="0"/>
              <a:buChar char="•"/>
              <a:defRPr/>
            </a:pPr>
            <a:r>
              <a:rPr lang="en-US" sz="900" dirty="0">
                <a:solidFill>
                  <a:prstClr val="white"/>
                </a:solidFill>
              </a:rPr>
              <a:t>Spending Policy</a:t>
            </a:r>
          </a:p>
          <a:p>
            <a:pPr marL="171450" indent="-171450">
              <a:lnSpc>
                <a:spcPct val="90000"/>
              </a:lnSpc>
              <a:spcBef>
                <a:spcPts val="300"/>
              </a:spcBef>
              <a:spcAft>
                <a:spcPts val="300"/>
              </a:spcAft>
              <a:buFont typeface="Arial" panose="020B0604020202020204" pitchFamily="34" charset="0"/>
              <a:buChar char="•"/>
              <a:defRPr/>
            </a:pPr>
            <a:r>
              <a:rPr lang="en-US" sz="900" dirty="0">
                <a:solidFill>
                  <a:prstClr val="white"/>
                </a:solidFill>
              </a:rPr>
              <a:t>Investment Policy Statement</a:t>
            </a:r>
          </a:p>
        </p:txBody>
      </p:sp>
      <p:sp>
        <p:nvSpPr>
          <p:cNvPr id="15" name="TextBox 14">
            <a:extLst>
              <a:ext uri="{FF2B5EF4-FFF2-40B4-BE49-F238E27FC236}">
                <a16:creationId xmlns:a16="http://schemas.microsoft.com/office/drawing/2014/main" id="{506E56C1-59BD-4651-9C74-0EEFC9749AC4}"/>
              </a:ext>
            </a:extLst>
          </p:cNvPr>
          <p:cNvSpPr txBox="1"/>
          <p:nvPr/>
        </p:nvSpPr>
        <p:spPr>
          <a:xfrm>
            <a:off x="2540664" y="3980901"/>
            <a:ext cx="1602711" cy="1663532"/>
          </a:xfrm>
          <a:prstGeom prst="rect">
            <a:avLst/>
          </a:prstGeom>
          <a:noFill/>
        </p:spPr>
        <p:txBody>
          <a:bodyPr wrap="square" lIns="0" tIns="0" rIns="0" bIns="0" rtlCol="0" anchor="t" anchorCtr="0">
            <a:spAutoFit/>
          </a:bodyPr>
          <a:lstStyle/>
          <a:p>
            <a:pPr>
              <a:spcBef>
                <a:spcPts val="300"/>
              </a:spcBef>
              <a:spcAft>
                <a:spcPts val="2400"/>
              </a:spcAft>
              <a:defRPr/>
            </a:pPr>
            <a:r>
              <a:rPr lang="en-GB" sz="1100" b="1" dirty="0">
                <a:solidFill>
                  <a:prstClr val="white"/>
                </a:solidFill>
              </a:rPr>
              <a:t>INVESTMENT </a:t>
            </a:r>
            <a:br>
              <a:rPr lang="en-GB" sz="1100" b="1" dirty="0">
                <a:solidFill>
                  <a:prstClr val="white"/>
                </a:solidFill>
              </a:rPr>
            </a:br>
            <a:r>
              <a:rPr lang="en-GB" sz="1100" b="1" dirty="0">
                <a:solidFill>
                  <a:prstClr val="white"/>
                </a:solidFill>
              </a:rPr>
              <a:t>SOLUTIONS</a:t>
            </a:r>
          </a:p>
          <a:p>
            <a:pPr marL="171450" indent="-171450">
              <a:lnSpc>
                <a:spcPct val="90000"/>
              </a:lnSpc>
              <a:spcBef>
                <a:spcPts val="300"/>
              </a:spcBef>
              <a:spcAft>
                <a:spcPts val="300"/>
              </a:spcAft>
              <a:buFont typeface="Arial" panose="020B0604020202020204" pitchFamily="34" charset="0"/>
              <a:buChar char="•"/>
              <a:defRPr/>
            </a:pPr>
            <a:r>
              <a:rPr lang="en-US" sz="900" dirty="0">
                <a:solidFill>
                  <a:prstClr val="white"/>
                </a:solidFill>
              </a:rPr>
              <a:t>Disciplined &amp; Clear Investment Process</a:t>
            </a:r>
          </a:p>
          <a:p>
            <a:pPr marL="171450" indent="-171450">
              <a:lnSpc>
                <a:spcPct val="90000"/>
              </a:lnSpc>
              <a:spcBef>
                <a:spcPts val="300"/>
              </a:spcBef>
              <a:spcAft>
                <a:spcPts val="300"/>
              </a:spcAft>
              <a:buFont typeface="Arial" panose="020B0604020202020204" pitchFamily="34" charset="0"/>
              <a:buChar char="•"/>
              <a:defRPr/>
            </a:pPr>
            <a:r>
              <a:rPr lang="en-US" sz="900" dirty="0">
                <a:solidFill>
                  <a:prstClr val="white"/>
                </a:solidFill>
              </a:rPr>
              <a:t>Investment Solutions  without Fee Bias</a:t>
            </a:r>
          </a:p>
          <a:p>
            <a:pPr marL="171450" indent="-171450">
              <a:lnSpc>
                <a:spcPct val="90000"/>
              </a:lnSpc>
              <a:spcBef>
                <a:spcPts val="300"/>
              </a:spcBef>
              <a:spcAft>
                <a:spcPts val="300"/>
              </a:spcAft>
              <a:buFont typeface="Arial" panose="020B0604020202020204" pitchFamily="34" charset="0"/>
              <a:buChar char="•"/>
              <a:defRPr/>
            </a:pPr>
            <a:r>
              <a:rPr lang="en-US" sz="900" dirty="0">
                <a:solidFill>
                  <a:prstClr val="white"/>
                </a:solidFill>
              </a:rPr>
              <a:t>Risk Mitigation</a:t>
            </a:r>
          </a:p>
          <a:p>
            <a:pPr marL="171450" indent="-171450">
              <a:lnSpc>
                <a:spcPct val="90000"/>
              </a:lnSpc>
              <a:spcBef>
                <a:spcPts val="300"/>
              </a:spcBef>
              <a:spcAft>
                <a:spcPts val="300"/>
              </a:spcAft>
              <a:buFont typeface="Arial" panose="020B0604020202020204" pitchFamily="34" charset="0"/>
              <a:buChar char="•"/>
              <a:defRPr/>
            </a:pPr>
            <a:r>
              <a:rPr lang="en-US" sz="900" dirty="0">
                <a:solidFill>
                  <a:prstClr val="white"/>
                </a:solidFill>
              </a:rPr>
              <a:t>Custodial Services</a:t>
            </a:r>
          </a:p>
        </p:txBody>
      </p:sp>
      <p:sp>
        <p:nvSpPr>
          <p:cNvPr id="16" name="TextBox 15">
            <a:extLst>
              <a:ext uri="{FF2B5EF4-FFF2-40B4-BE49-F238E27FC236}">
                <a16:creationId xmlns:a16="http://schemas.microsoft.com/office/drawing/2014/main" id="{F00E8115-2712-4E71-93B8-C3C3B288E081}"/>
              </a:ext>
            </a:extLst>
          </p:cNvPr>
          <p:cNvSpPr txBox="1"/>
          <p:nvPr/>
        </p:nvSpPr>
        <p:spPr>
          <a:xfrm>
            <a:off x="960120" y="5982672"/>
            <a:ext cx="7223760" cy="244863"/>
          </a:xfrm>
          <a:prstGeom prst="rect">
            <a:avLst/>
          </a:prstGeom>
          <a:solidFill>
            <a:schemeClr val="bg1"/>
          </a:solidFill>
        </p:spPr>
        <p:txBody>
          <a:bodyPr wrap="square" lIns="0" tIns="0" rIns="0" bIns="0" rtlCol="0" anchor="ctr" anchorCtr="0">
            <a:noAutofit/>
          </a:bodyPr>
          <a:lstStyle/>
          <a:p>
            <a:pPr algn="ctr">
              <a:defRPr/>
            </a:pPr>
            <a:r>
              <a:rPr lang="en-GB" sz="1050" b="1" dirty="0">
                <a:solidFill>
                  <a:srgbClr val="86A9E3"/>
                </a:solidFill>
              </a:rPr>
              <a:t>EFFICIENT SERVICE DELIVERY  </a:t>
            </a:r>
            <a:r>
              <a:rPr lang="en-GB" sz="1100" b="1" dirty="0">
                <a:solidFill>
                  <a:srgbClr val="86A9E3"/>
                </a:solidFill>
              </a:rPr>
              <a:t>•</a:t>
            </a:r>
            <a:r>
              <a:rPr lang="en-GB" sz="1200" b="1" dirty="0">
                <a:solidFill>
                  <a:srgbClr val="86A9E3"/>
                </a:solidFill>
              </a:rPr>
              <a:t> </a:t>
            </a:r>
            <a:r>
              <a:rPr lang="en-GB" sz="1050" b="1" dirty="0">
                <a:solidFill>
                  <a:srgbClr val="86A9E3"/>
                </a:solidFill>
              </a:rPr>
              <a:t> UNBIASED SOLUTIONS  </a:t>
            </a:r>
            <a:r>
              <a:rPr lang="en-GB" sz="1100" b="1" dirty="0">
                <a:solidFill>
                  <a:srgbClr val="86A9E3"/>
                </a:solidFill>
              </a:rPr>
              <a:t>• </a:t>
            </a:r>
            <a:r>
              <a:rPr lang="en-GB" sz="1050" b="1" dirty="0">
                <a:solidFill>
                  <a:srgbClr val="86A9E3"/>
                </a:solidFill>
              </a:rPr>
              <a:t> COORDINATED EXECUTION  </a:t>
            </a:r>
            <a:r>
              <a:rPr lang="en-GB" sz="1100" b="1" dirty="0">
                <a:solidFill>
                  <a:srgbClr val="86A9E3"/>
                </a:solidFill>
              </a:rPr>
              <a:t>•</a:t>
            </a:r>
            <a:r>
              <a:rPr lang="en-GB" sz="1050" b="1" dirty="0">
                <a:solidFill>
                  <a:srgbClr val="86A9E3"/>
                </a:solidFill>
              </a:rPr>
              <a:t>  COST EFFECTIVE</a:t>
            </a:r>
          </a:p>
        </p:txBody>
      </p:sp>
      <p:cxnSp>
        <p:nvCxnSpPr>
          <p:cNvPr id="17" name="Straight Connector 16">
            <a:extLst>
              <a:ext uri="{FF2B5EF4-FFF2-40B4-BE49-F238E27FC236}">
                <a16:creationId xmlns:a16="http://schemas.microsoft.com/office/drawing/2014/main" id="{AAE97851-EB30-40B7-91AD-CB1CB2FE4F23}"/>
              </a:ext>
            </a:extLst>
          </p:cNvPr>
          <p:cNvCxnSpPr/>
          <p:nvPr/>
        </p:nvCxnSpPr>
        <p:spPr>
          <a:xfrm>
            <a:off x="342900" y="4472848"/>
            <a:ext cx="17373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1250A56-8380-43D8-9180-CD0E830FB3AD}"/>
              </a:ext>
            </a:extLst>
          </p:cNvPr>
          <p:cNvCxnSpPr/>
          <p:nvPr/>
        </p:nvCxnSpPr>
        <p:spPr>
          <a:xfrm>
            <a:off x="2540664" y="4472848"/>
            <a:ext cx="17373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F1049F2-3B0A-4C08-9B4E-3930B074E215}"/>
              </a:ext>
            </a:extLst>
          </p:cNvPr>
          <p:cNvCxnSpPr/>
          <p:nvPr/>
        </p:nvCxnSpPr>
        <p:spPr>
          <a:xfrm>
            <a:off x="4792221" y="4472848"/>
            <a:ext cx="17373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5E6EC74-DCC2-4334-8069-873FA8F89F86}"/>
              </a:ext>
            </a:extLst>
          </p:cNvPr>
          <p:cNvCxnSpPr/>
          <p:nvPr/>
        </p:nvCxnSpPr>
        <p:spPr>
          <a:xfrm>
            <a:off x="7112453" y="4472848"/>
            <a:ext cx="17373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0" name="Graphic 29">
            <a:extLst>
              <a:ext uri="{FF2B5EF4-FFF2-40B4-BE49-F238E27FC236}">
                <a16:creationId xmlns:a16="http://schemas.microsoft.com/office/drawing/2014/main" id="{65F0AD4C-54B0-4C48-AC9D-54C45A87C004}"/>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42900" y="3439166"/>
            <a:ext cx="382700" cy="382700"/>
          </a:xfrm>
          <a:prstGeom prst="rect">
            <a:avLst/>
          </a:prstGeom>
        </p:spPr>
      </p:pic>
      <p:pic>
        <p:nvPicPr>
          <p:cNvPr id="32" name="Graphic 31">
            <a:extLst>
              <a:ext uri="{FF2B5EF4-FFF2-40B4-BE49-F238E27FC236}">
                <a16:creationId xmlns:a16="http://schemas.microsoft.com/office/drawing/2014/main" id="{540B037B-EBEA-45FF-AAB8-5F35AC6DB31D}"/>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540664" y="3405484"/>
            <a:ext cx="407948" cy="407948"/>
          </a:xfrm>
          <a:prstGeom prst="rect">
            <a:avLst/>
          </a:prstGeom>
        </p:spPr>
      </p:pic>
      <p:pic>
        <p:nvPicPr>
          <p:cNvPr id="35" name="Graphic 34">
            <a:extLst>
              <a:ext uri="{FF2B5EF4-FFF2-40B4-BE49-F238E27FC236}">
                <a16:creationId xmlns:a16="http://schemas.microsoft.com/office/drawing/2014/main" id="{1F178F2C-ED32-427F-B7E2-688C5E124225}"/>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792221" y="3367614"/>
            <a:ext cx="454252" cy="454252"/>
          </a:xfrm>
          <a:prstGeom prst="rect">
            <a:avLst/>
          </a:prstGeom>
        </p:spPr>
      </p:pic>
      <p:pic>
        <p:nvPicPr>
          <p:cNvPr id="38" name="Graphic 37">
            <a:extLst>
              <a:ext uri="{FF2B5EF4-FFF2-40B4-BE49-F238E27FC236}">
                <a16:creationId xmlns:a16="http://schemas.microsoft.com/office/drawing/2014/main" id="{E091F508-804F-4974-B44C-53D0DE65CDE4}"/>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112453" y="3387990"/>
            <a:ext cx="429724" cy="429724"/>
          </a:xfrm>
          <a:prstGeom prst="rect">
            <a:avLst/>
          </a:prstGeom>
        </p:spPr>
      </p:pic>
      <p:grpSp>
        <p:nvGrpSpPr>
          <p:cNvPr id="42" name="Group 41">
            <a:extLst>
              <a:ext uri="{FF2B5EF4-FFF2-40B4-BE49-F238E27FC236}">
                <a16:creationId xmlns:a16="http://schemas.microsoft.com/office/drawing/2014/main" id="{C03A0610-C53B-4686-AB48-A3B9A1B2E02A}"/>
              </a:ext>
            </a:extLst>
          </p:cNvPr>
          <p:cNvGrpSpPr/>
          <p:nvPr/>
        </p:nvGrpSpPr>
        <p:grpSpPr>
          <a:xfrm>
            <a:off x="330854" y="1719460"/>
            <a:ext cx="1114756" cy="1114756"/>
            <a:chOff x="330854" y="1719460"/>
            <a:chExt cx="1114756" cy="1114756"/>
          </a:xfrm>
        </p:grpSpPr>
        <p:sp>
          <p:nvSpPr>
            <p:cNvPr id="22" name="Oval 21">
              <a:extLst>
                <a:ext uri="{FF2B5EF4-FFF2-40B4-BE49-F238E27FC236}">
                  <a16:creationId xmlns:a16="http://schemas.microsoft.com/office/drawing/2014/main" id="{F27CC002-CDC0-4482-83EC-67985464B0F6}"/>
                </a:ext>
              </a:extLst>
            </p:cNvPr>
            <p:cNvSpPr/>
            <p:nvPr/>
          </p:nvSpPr>
          <p:spPr>
            <a:xfrm>
              <a:off x="330854" y="1719460"/>
              <a:ext cx="1114756" cy="111475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pic>
          <p:nvPicPr>
            <p:cNvPr id="41" name="Graphic 40">
              <a:extLst>
                <a:ext uri="{FF2B5EF4-FFF2-40B4-BE49-F238E27FC236}">
                  <a16:creationId xmlns:a16="http://schemas.microsoft.com/office/drawing/2014/main" id="{B5F06C40-338E-4A6E-92A6-FEF39A841A33}"/>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75709" y="1940869"/>
              <a:ext cx="625046" cy="625046"/>
            </a:xfrm>
            <a:prstGeom prst="rect">
              <a:avLst/>
            </a:prstGeom>
          </p:spPr>
        </p:pic>
      </p:grpSp>
    </p:spTree>
    <p:extLst>
      <p:ext uri="{BB962C8B-B14F-4D97-AF65-F5344CB8AC3E}">
        <p14:creationId xmlns:p14="http://schemas.microsoft.com/office/powerpoint/2010/main" val="796369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A group of people sitting at a desk&#10;&#10;Description automatically generated">
            <a:extLst>
              <a:ext uri="{FF2B5EF4-FFF2-40B4-BE49-F238E27FC236}">
                <a16:creationId xmlns:a16="http://schemas.microsoft.com/office/drawing/2014/main" id="{242607F6-D734-47C6-862E-17A8B79BE0E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45" y="1373839"/>
            <a:ext cx="2449747" cy="4800591"/>
          </a:xfrm>
          <a:prstGeom prst="rect">
            <a:avLst/>
          </a:prstGeom>
        </p:spPr>
      </p:pic>
      <p:sp>
        <p:nvSpPr>
          <p:cNvPr id="33" name="Rectangle 32">
            <a:extLst>
              <a:ext uri="{FF2B5EF4-FFF2-40B4-BE49-F238E27FC236}">
                <a16:creationId xmlns:a16="http://schemas.microsoft.com/office/drawing/2014/main" id="{B47E1266-08DF-4E52-8F50-33E757479CC7}"/>
              </a:ext>
            </a:extLst>
          </p:cNvPr>
          <p:cNvSpPr/>
          <p:nvPr/>
        </p:nvSpPr>
        <p:spPr>
          <a:xfrm>
            <a:off x="2452493" y="1373841"/>
            <a:ext cx="6691508" cy="7010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Box 33">
            <a:extLst>
              <a:ext uri="{FF2B5EF4-FFF2-40B4-BE49-F238E27FC236}">
                <a16:creationId xmlns:a16="http://schemas.microsoft.com/office/drawing/2014/main" id="{235AA806-340F-45E1-B971-6A1BCAFCCC33}"/>
              </a:ext>
            </a:extLst>
          </p:cNvPr>
          <p:cNvSpPr txBox="1"/>
          <p:nvPr/>
        </p:nvSpPr>
        <p:spPr>
          <a:xfrm>
            <a:off x="2836284" y="1542588"/>
            <a:ext cx="5964816" cy="369332"/>
          </a:xfrm>
          <a:prstGeom prst="rect">
            <a:avLst/>
          </a:prstGeom>
          <a:noFill/>
        </p:spPr>
        <p:txBody>
          <a:bodyPr wrap="square" lIns="0" tIns="0" rIns="0" bIns="0" rtlCol="0" anchor="t" anchorCtr="0">
            <a:spAutoFit/>
          </a:bodyPr>
          <a:lstStyle/>
          <a:p>
            <a:pPr>
              <a:spcBef>
                <a:spcPts val="600"/>
              </a:spcBef>
            </a:pPr>
            <a:r>
              <a:rPr lang="en-US" sz="1200" b="1" dirty="0">
                <a:solidFill>
                  <a:srgbClr val="1F2A44"/>
                </a:solidFill>
              </a:rPr>
              <a:t>WE WILL HELP YOU MEET YOUR CORPORATE AND FIDUCIARY RESPONSIBILITIES BY:</a:t>
            </a:r>
          </a:p>
        </p:txBody>
      </p:sp>
      <p:sp>
        <p:nvSpPr>
          <p:cNvPr id="3" name="Title 2">
            <a:extLst>
              <a:ext uri="{FF2B5EF4-FFF2-40B4-BE49-F238E27FC236}">
                <a16:creationId xmlns:a16="http://schemas.microsoft.com/office/drawing/2014/main" id="{480C6087-DE3D-415C-8AD4-80A4C6714D7F}"/>
              </a:ext>
            </a:extLst>
          </p:cNvPr>
          <p:cNvSpPr>
            <a:spLocks noGrp="1"/>
          </p:cNvSpPr>
          <p:nvPr>
            <p:ph type="title"/>
          </p:nvPr>
        </p:nvSpPr>
        <p:spPr/>
        <p:txBody>
          <a:bodyPr/>
          <a:lstStyle/>
          <a:p>
            <a:r>
              <a:rPr lang="en-US" dirty="0"/>
              <a:t>Fiduciary Expertise</a:t>
            </a:r>
          </a:p>
        </p:txBody>
      </p:sp>
      <p:sp>
        <p:nvSpPr>
          <p:cNvPr id="47" name="Text Placeholder 46">
            <a:extLst>
              <a:ext uri="{FF2B5EF4-FFF2-40B4-BE49-F238E27FC236}">
                <a16:creationId xmlns:a16="http://schemas.microsoft.com/office/drawing/2014/main" id="{5ACB25FB-D2EE-415C-B8BB-F5FF68849DBE}"/>
              </a:ext>
            </a:extLst>
          </p:cNvPr>
          <p:cNvSpPr>
            <a:spLocks noGrp="1"/>
          </p:cNvSpPr>
          <p:nvPr>
            <p:ph type="body" sz="quarter" idx="11"/>
          </p:nvPr>
        </p:nvSpPr>
        <p:spPr/>
        <p:txBody>
          <a:bodyPr>
            <a:normAutofit/>
          </a:bodyPr>
          <a:lstStyle/>
          <a:p>
            <a:r>
              <a:rPr lang="en-GB" dirty="0">
                <a:solidFill>
                  <a:srgbClr val="86A9E3"/>
                </a:solidFill>
              </a:rPr>
              <a:t>The safest standards and principles for </a:t>
            </a:r>
            <a:r>
              <a:rPr lang="en-GB" dirty="0" err="1">
                <a:solidFill>
                  <a:srgbClr val="86A9E3"/>
                </a:solidFill>
              </a:rPr>
              <a:t>nonprofits</a:t>
            </a:r>
            <a:endParaRPr lang="en-GB" dirty="0">
              <a:solidFill>
                <a:srgbClr val="86A9E3"/>
              </a:solidFill>
            </a:endParaRPr>
          </a:p>
        </p:txBody>
      </p:sp>
      <p:sp>
        <p:nvSpPr>
          <p:cNvPr id="20" name="TextBox 19">
            <a:extLst>
              <a:ext uri="{FF2B5EF4-FFF2-40B4-BE49-F238E27FC236}">
                <a16:creationId xmlns:a16="http://schemas.microsoft.com/office/drawing/2014/main" id="{989FAEB4-5179-4166-8559-8A9F50C3A4F2}"/>
              </a:ext>
            </a:extLst>
          </p:cNvPr>
          <p:cNvSpPr txBox="1"/>
          <p:nvPr/>
        </p:nvSpPr>
        <p:spPr>
          <a:xfrm>
            <a:off x="3461508" y="2303257"/>
            <a:ext cx="5175596" cy="3877985"/>
          </a:xfrm>
          <a:prstGeom prst="rect">
            <a:avLst/>
          </a:prstGeom>
          <a:noFill/>
        </p:spPr>
        <p:txBody>
          <a:bodyPr wrap="square" lIns="0" tIns="0" rIns="0" bIns="0" rtlCol="0" anchor="t" anchorCtr="0">
            <a:spAutoFit/>
          </a:bodyPr>
          <a:lstStyle/>
          <a:p>
            <a:pPr>
              <a:spcBef>
                <a:spcPts val="600"/>
              </a:spcBef>
              <a:spcAft>
                <a:spcPts val="3000"/>
              </a:spcAft>
            </a:pPr>
            <a:r>
              <a:rPr lang="en-US" sz="1200" dirty="0">
                <a:solidFill>
                  <a:srgbClr val="414E5D"/>
                </a:solidFill>
              </a:rPr>
              <a:t>Establishing or reviewing an investment policy statement which documents all pertinent client investment goals and objectives and outlines investment rules for </a:t>
            </a:r>
            <a:br>
              <a:rPr lang="en-US" sz="1200" dirty="0">
                <a:solidFill>
                  <a:srgbClr val="414E5D"/>
                </a:solidFill>
              </a:rPr>
            </a:br>
            <a:r>
              <a:rPr lang="en-US" sz="1200" dirty="0">
                <a:solidFill>
                  <a:srgbClr val="414E5D"/>
                </a:solidFill>
              </a:rPr>
              <a:t>the manager </a:t>
            </a:r>
          </a:p>
          <a:p>
            <a:pPr>
              <a:spcBef>
                <a:spcPts val="600"/>
              </a:spcBef>
              <a:spcAft>
                <a:spcPts val="3000"/>
              </a:spcAft>
            </a:pPr>
            <a:r>
              <a:rPr lang="en-US" sz="1200" dirty="0">
                <a:solidFill>
                  <a:srgbClr val="414E5D"/>
                </a:solidFill>
              </a:rPr>
              <a:t>Recommending appropriate asset allocation levels and minimum and maximum ranges around them</a:t>
            </a:r>
          </a:p>
          <a:p>
            <a:pPr>
              <a:spcBef>
                <a:spcPts val="600"/>
              </a:spcBef>
              <a:spcAft>
                <a:spcPts val="3000"/>
              </a:spcAft>
            </a:pPr>
            <a:r>
              <a:rPr lang="en-US" sz="1200" dirty="0">
                <a:solidFill>
                  <a:srgbClr val="414E5D"/>
                </a:solidFill>
              </a:rPr>
              <a:t>Recommending reasonable return targets and acceptable levels of risk relative to your objective</a:t>
            </a:r>
          </a:p>
          <a:p>
            <a:pPr>
              <a:spcBef>
                <a:spcPts val="600"/>
              </a:spcBef>
              <a:spcAft>
                <a:spcPts val="3000"/>
              </a:spcAft>
            </a:pPr>
            <a:r>
              <a:rPr lang="en-US" sz="1200" dirty="0">
                <a:solidFill>
                  <a:srgbClr val="414E5D"/>
                </a:solidFill>
              </a:rPr>
              <a:t>Evaluating and selecting appropriate investment categories, investment managers and benchmarks</a:t>
            </a:r>
          </a:p>
          <a:p>
            <a:pPr>
              <a:spcBef>
                <a:spcPts val="600"/>
              </a:spcBef>
              <a:spcAft>
                <a:spcPts val="3000"/>
              </a:spcAft>
            </a:pPr>
            <a:r>
              <a:rPr lang="en-US" sz="1200" dirty="0">
                <a:solidFill>
                  <a:srgbClr val="414E5D"/>
                </a:solidFill>
              </a:rPr>
              <a:t>Monitoring investments over time and reporting to your Committee</a:t>
            </a:r>
          </a:p>
        </p:txBody>
      </p:sp>
      <p:cxnSp>
        <p:nvCxnSpPr>
          <p:cNvPr id="27" name="Straight Connector 26">
            <a:extLst>
              <a:ext uri="{FF2B5EF4-FFF2-40B4-BE49-F238E27FC236}">
                <a16:creationId xmlns:a16="http://schemas.microsoft.com/office/drawing/2014/main" id="{0165A302-2174-478A-B5E7-5C89A5CF314B}"/>
              </a:ext>
            </a:extLst>
          </p:cNvPr>
          <p:cNvCxnSpPr>
            <a:cxnSpLocks/>
          </p:cNvCxnSpPr>
          <p:nvPr/>
        </p:nvCxnSpPr>
        <p:spPr>
          <a:xfrm>
            <a:off x="3426000" y="3092836"/>
            <a:ext cx="53751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417D02C-EAD6-4026-A656-D81AD39B8ADB}"/>
              </a:ext>
            </a:extLst>
          </p:cNvPr>
          <p:cNvCxnSpPr>
            <a:cxnSpLocks/>
          </p:cNvCxnSpPr>
          <p:nvPr/>
        </p:nvCxnSpPr>
        <p:spPr>
          <a:xfrm>
            <a:off x="3426000" y="3915450"/>
            <a:ext cx="53751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26FA667-3A04-47F2-BA77-0EA7683AF34A}"/>
              </a:ext>
            </a:extLst>
          </p:cNvPr>
          <p:cNvCxnSpPr>
            <a:cxnSpLocks/>
          </p:cNvCxnSpPr>
          <p:nvPr/>
        </p:nvCxnSpPr>
        <p:spPr>
          <a:xfrm>
            <a:off x="3426000" y="4728946"/>
            <a:ext cx="53751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39D5C62-317B-461B-AC75-2F485B8F064E}"/>
              </a:ext>
            </a:extLst>
          </p:cNvPr>
          <p:cNvCxnSpPr>
            <a:cxnSpLocks/>
          </p:cNvCxnSpPr>
          <p:nvPr/>
        </p:nvCxnSpPr>
        <p:spPr>
          <a:xfrm>
            <a:off x="3426000" y="5557907"/>
            <a:ext cx="53751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2" name="Graphic 31">
            <a:extLst>
              <a:ext uri="{FF2B5EF4-FFF2-40B4-BE49-F238E27FC236}">
                <a16:creationId xmlns:a16="http://schemas.microsoft.com/office/drawing/2014/main" id="{0396DF88-D784-41AB-8374-F160D9970E59}"/>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719702" y="2364333"/>
            <a:ext cx="458965" cy="458965"/>
          </a:xfrm>
          <a:prstGeom prst="rect">
            <a:avLst/>
          </a:prstGeom>
        </p:spPr>
      </p:pic>
      <p:pic>
        <p:nvPicPr>
          <p:cNvPr id="36" name="Graphic 35">
            <a:extLst>
              <a:ext uri="{FF2B5EF4-FFF2-40B4-BE49-F238E27FC236}">
                <a16:creationId xmlns:a16="http://schemas.microsoft.com/office/drawing/2014/main" id="{4565B969-4E1A-4408-BB0D-9A3DDA6EC690}"/>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703940" y="3273552"/>
            <a:ext cx="470611" cy="470611"/>
          </a:xfrm>
          <a:prstGeom prst="rect">
            <a:avLst/>
          </a:prstGeom>
        </p:spPr>
      </p:pic>
      <p:pic>
        <p:nvPicPr>
          <p:cNvPr id="38" name="Graphic 37">
            <a:extLst>
              <a:ext uri="{FF2B5EF4-FFF2-40B4-BE49-F238E27FC236}">
                <a16:creationId xmlns:a16="http://schemas.microsoft.com/office/drawing/2014/main" id="{C689C009-FC69-4E8F-A53E-F71F16A3B85F}"/>
              </a:ext>
            </a:extLst>
          </p:cNvPr>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713879" y="4076417"/>
            <a:ext cx="498360" cy="498360"/>
          </a:xfrm>
          <a:prstGeom prst="rect">
            <a:avLst/>
          </a:prstGeom>
        </p:spPr>
      </p:pic>
      <p:pic>
        <p:nvPicPr>
          <p:cNvPr id="40" name="Graphic 39">
            <a:extLst>
              <a:ext uri="{FF2B5EF4-FFF2-40B4-BE49-F238E27FC236}">
                <a16:creationId xmlns:a16="http://schemas.microsoft.com/office/drawing/2014/main" id="{4AB9A6A8-ECB3-4B3E-883D-A42F2CC852C2}"/>
              </a:ext>
            </a:extLst>
          </p:cNvPr>
          <p:cNvPicPr>
            <a:picLocks noChangeAspect="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733757" y="4889222"/>
            <a:ext cx="498360" cy="498360"/>
          </a:xfrm>
          <a:prstGeom prst="rect">
            <a:avLst/>
          </a:prstGeom>
        </p:spPr>
      </p:pic>
      <p:pic>
        <p:nvPicPr>
          <p:cNvPr id="42" name="Graphic 41">
            <a:extLst>
              <a:ext uri="{FF2B5EF4-FFF2-40B4-BE49-F238E27FC236}">
                <a16:creationId xmlns:a16="http://schemas.microsoft.com/office/drawing/2014/main" id="{F59986DF-CBA6-45DD-874C-6735512E3E3B}"/>
              </a:ext>
            </a:extLst>
          </p:cNvPr>
          <p:cNvPicPr>
            <a:picLocks noChangeAspect="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721346" y="5638505"/>
            <a:ext cx="457322" cy="457322"/>
          </a:xfrm>
          <a:prstGeom prst="rect">
            <a:avLst/>
          </a:prstGeom>
        </p:spPr>
      </p:pic>
      <p:sp>
        <p:nvSpPr>
          <p:cNvPr id="49" name="Rectangle 48">
            <a:extLst>
              <a:ext uri="{FF2B5EF4-FFF2-40B4-BE49-F238E27FC236}">
                <a16:creationId xmlns:a16="http://schemas.microsoft.com/office/drawing/2014/main" id="{00D88767-9377-48D1-B11E-32FFB5E471F0}"/>
              </a:ext>
            </a:extLst>
          </p:cNvPr>
          <p:cNvSpPr/>
          <p:nvPr/>
        </p:nvSpPr>
        <p:spPr>
          <a:xfrm>
            <a:off x="2745" y="1373841"/>
            <a:ext cx="2449747" cy="4800593"/>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1">
            <a:extLst>
              <a:ext uri="{FF2B5EF4-FFF2-40B4-BE49-F238E27FC236}">
                <a16:creationId xmlns:a16="http://schemas.microsoft.com/office/drawing/2014/main" id="{C8E85019-A580-4630-A9C2-3D87626AA283}"/>
              </a:ext>
            </a:extLst>
          </p:cNvPr>
          <p:cNvGrpSpPr/>
          <p:nvPr/>
        </p:nvGrpSpPr>
        <p:grpSpPr>
          <a:xfrm>
            <a:off x="241620" y="1605433"/>
            <a:ext cx="2158680" cy="4360168"/>
            <a:chOff x="241620" y="1483394"/>
            <a:chExt cx="2158680" cy="4360168"/>
          </a:xfrm>
        </p:grpSpPr>
        <p:sp>
          <p:nvSpPr>
            <p:cNvPr id="50" name="Rectangle 49">
              <a:extLst>
                <a:ext uri="{FF2B5EF4-FFF2-40B4-BE49-F238E27FC236}">
                  <a16:creationId xmlns:a16="http://schemas.microsoft.com/office/drawing/2014/main" id="{387235CF-EF89-4B09-BB90-F4C2307BB52C}"/>
                </a:ext>
              </a:extLst>
            </p:cNvPr>
            <p:cNvSpPr/>
            <p:nvPr/>
          </p:nvSpPr>
          <p:spPr>
            <a:xfrm>
              <a:off x="241620" y="3999195"/>
              <a:ext cx="1977705" cy="246221"/>
            </a:xfrm>
            <a:prstGeom prst="rect">
              <a:avLst/>
            </a:prstGeom>
          </p:spPr>
          <p:txBody>
            <a:bodyPr wrap="square">
              <a:spAutoFit/>
            </a:bodyPr>
            <a:lstStyle/>
            <a:p>
              <a:pPr>
                <a:spcAft>
                  <a:spcPts val="800"/>
                </a:spcAft>
              </a:pPr>
              <a:endParaRPr lang="en-GB" sz="1000" dirty="0">
                <a:solidFill>
                  <a:prstClr val="white"/>
                </a:solidFill>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B7C5EF60-CFA3-4C4D-9E3C-4499C24E45F4}"/>
                </a:ext>
              </a:extLst>
            </p:cNvPr>
            <p:cNvSpPr/>
            <p:nvPr/>
          </p:nvSpPr>
          <p:spPr>
            <a:xfrm>
              <a:off x="241620" y="1483394"/>
              <a:ext cx="2158680" cy="4360168"/>
            </a:xfrm>
            <a:prstGeom prst="rect">
              <a:avLst/>
            </a:prstGeom>
          </p:spPr>
          <p:txBody>
            <a:bodyPr wrap="square">
              <a:spAutoFit/>
            </a:bodyPr>
            <a:lstStyle/>
            <a:p>
              <a:pPr>
                <a:spcAft>
                  <a:spcPts val="800"/>
                </a:spcAft>
              </a:pPr>
              <a:r>
                <a:rPr lang="en-US" sz="1200" dirty="0">
                  <a:solidFill>
                    <a:prstClr val="white"/>
                  </a:solidFill>
                  <a:ea typeface="Calibri" panose="020F0502020204030204" pitchFamily="34" charset="0"/>
                  <a:cs typeface="Times New Roman" panose="02020603050405020304" pitchFamily="18" charset="0"/>
                </a:rPr>
                <a:t>Like your Board of Trustees, </a:t>
              </a:r>
              <a:r>
                <a:rPr lang="en-US" sz="1200" b="1" dirty="0">
                  <a:solidFill>
                    <a:srgbClr val="86A9E3"/>
                  </a:solidFill>
                  <a:ea typeface="Calibri" panose="020F0502020204030204" pitchFamily="34" charset="0"/>
                  <a:cs typeface="Times New Roman" panose="02020603050405020304" pitchFamily="18" charset="0"/>
                </a:rPr>
                <a:t>Fulton Financial Advisors will exercise its fiduciary duty to always act for the good of the organization </a:t>
              </a:r>
              <a:r>
                <a:rPr lang="en-US" sz="1200" dirty="0">
                  <a:solidFill>
                    <a:prstClr val="white"/>
                  </a:solidFill>
                  <a:ea typeface="Calibri" panose="020F0502020204030204" pitchFamily="34" charset="0"/>
                  <a:cs typeface="Times New Roman" panose="02020603050405020304" pitchFamily="18" charset="0"/>
                </a:rPr>
                <a:t>and exercise reasonable care in all decision making, without placing the organization under unnecessary risk with regard to the investment management services provided.</a:t>
              </a:r>
            </a:p>
            <a:p>
              <a:pPr>
                <a:spcAft>
                  <a:spcPts val="800"/>
                </a:spcAft>
              </a:pPr>
              <a:endParaRPr lang="en-US" sz="1200" dirty="0">
                <a:solidFill>
                  <a:prstClr val="white"/>
                </a:solidFill>
                <a:ea typeface="Calibri" panose="020F0502020204030204" pitchFamily="34" charset="0"/>
                <a:cs typeface="Times New Roman" panose="02020603050405020304" pitchFamily="18" charset="0"/>
              </a:endParaRPr>
            </a:p>
            <a:p>
              <a:pPr>
                <a:spcAft>
                  <a:spcPts val="800"/>
                </a:spcAft>
              </a:pPr>
              <a:r>
                <a:rPr lang="en-GB" sz="1200" b="1" dirty="0">
                  <a:solidFill>
                    <a:prstClr val="white"/>
                  </a:solidFill>
                  <a:ea typeface="Calibri" panose="020F0502020204030204" pitchFamily="34" charset="0"/>
                  <a:cs typeface="Times New Roman" panose="02020603050405020304" pitchFamily="18" charset="0"/>
                </a:rPr>
                <a:t>Fulton Financial Advisors is held </a:t>
              </a:r>
              <a:r>
                <a:rPr lang="en-GB" sz="1200" b="1" dirty="0">
                  <a:solidFill>
                    <a:srgbClr val="86A9E3"/>
                  </a:solidFill>
                  <a:ea typeface="Calibri" panose="020F0502020204030204" pitchFamily="34" charset="0"/>
                  <a:cs typeface="Times New Roman" panose="02020603050405020304" pitchFamily="18" charset="0"/>
                </a:rPr>
                <a:t>to the highest fiduciary standard</a:t>
              </a:r>
              <a:r>
                <a:rPr lang="en-GB" sz="1200" b="1" dirty="0">
                  <a:solidFill>
                    <a:srgbClr val="A7BEE4"/>
                  </a:solidFill>
                  <a:ea typeface="Calibri" panose="020F0502020204030204" pitchFamily="34" charset="0"/>
                  <a:cs typeface="Times New Roman" panose="02020603050405020304" pitchFamily="18" charset="0"/>
                </a:rPr>
                <a:t> </a:t>
              </a:r>
              <a:r>
                <a:rPr lang="en-GB" sz="1200" b="1" dirty="0">
                  <a:solidFill>
                    <a:prstClr val="white"/>
                  </a:solidFill>
                  <a:ea typeface="Calibri" panose="020F0502020204030204" pitchFamily="34" charset="0"/>
                  <a:cs typeface="Times New Roman" panose="02020603050405020304" pitchFamily="18" charset="0"/>
                </a:rPr>
                <a:t>by the Office of the Comptroller of the Currency providing greater oversight than only Securities and Exchange Commission oversight.</a:t>
              </a:r>
            </a:p>
          </p:txBody>
        </p:sp>
      </p:grpSp>
    </p:spTree>
    <p:extLst>
      <p:ext uri="{BB962C8B-B14F-4D97-AF65-F5344CB8AC3E}">
        <p14:creationId xmlns:p14="http://schemas.microsoft.com/office/powerpoint/2010/main" val="4093493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513E65-1B23-4656-AA27-2712BA90E89B}"/>
              </a:ext>
            </a:extLst>
          </p:cNvPr>
          <p:cNvSpPr>
            <a:spLocks noGrp="1"/>
          </p:cNvSpPr>
          <p:nvPr>
            <p:ph type="title"/>
          </p:nvPr>
        </p:nvSpPr>
        <p:spPr/>
        <p:txBody>
          <a:bodyPr/>
          <a:lstStyle/>
          <a:p>
            <a:r>
              <a:rPr lang="en-US" dirty="0"/>
              <a:t>Relationship Management</a:t>
            </a:r>
          </a:p>
        </p:txBody>
      </p:sp>
      <p:sp>
        <p:nvSpPr>
          <p:cNvPr id="39" name="Text Placeholder 38">
            <a:extLst>
              <a:ext uri="{FF2B5EF4-FFF2-40B4-BE49-F238E27FC236}">
                <a16:creationId xmlns:a16="http://schemas.microsoft.com/office/drawing/2014/main" id="{51CBF6F2-68DF-4BF2-8F4A-8707B41380DE}"/>
              </a:ext>
            </a:extLst>
          </p:cNvPr>
          <p:cNvSpPr>
            <a:spLocks noGrp="1"/>
          </p:cNvSpPr>
          <p:nvPr>
            <p:ph type="body" sz="quarter" idx="11"/>
          </p:nvPr>
        </p:nvSpPr>
        <p:spPr>
          <a:xfrm>
            <a:off x="342900" y="999991"/>
            <a:ext cx="8458200" cy="219209"/>
          </a:xfrm>
        </p:spPr>
        <p:txBody>
          <a:bodyPr/>
          <a:lstStyle/>
          <a:p>
            <a:r>
              <a:rPr lang="en-US" dirty="0">
                <a:solidFill>
                  <a:srgbClr val="86A9E3"/>
                </a:solidFill>
              </a:rPr>
              <a:t>Our Service and Communications Commitment</a:t>
            </a:r>
          </a:p>
        </p:txBody>
      </p:sp>
      <p:grpSp>
        <p:nvGrpSpPr>
          <p:cNvPr id="35" name="Group 34">
            <a:extLst>
              <a:ext uri="{FF2B5EF4-FFF2-40B4-BE49-F238E27FC236}">
                <a16:creationId xmlns:a16="http://schemas.microsoft.com/office/drawing/2014/main" id="{9A76765F-D019-4DAA-97F8-AEB930AE2FC8}"/>
              </a:ext>
            </a:extLst>
          </p:cNvPr>
          <p:cNvGrpSpPr/>
          <p:nvPr/>
        </p:nvGrpSpPr>
        <p:grpSpPr>
          <a:xfrm>
            <a:off x="0" y="1333501"/>
            <a:ext cx="9144001" cy="1909059"/>
            <a:chOff x="0" y="2044418"/>
            <a:chExt cx="6858127" cy="1512130"/>
          </a:xfrm>
        </p:grpSpPr>
        <p:sp>
          <p:nvSpPr>
            <p:cNvPr id="5" name="Rectangle 4">
              <a:extLst>
                <a:ext uri="{FF2B5EF4-FFF2-40B4-BE49-F238E27FC236}">
                  <a16:creationId xmlns:a16="http://schemas.microsoft.com/office/drawing/2014/main" id="{6FB3E1A5-A9E3-456E-BB36-35990F766054}"/>
                </a:ext>
              </a:extLst>
            </p:cNvPr>
            <p:cNvSpPr/>
            <p:nvPr/>
          </p:nvSpPr>
          <p:spPr>
            <a:xfrm>
              <a:off x="0" y="2044418"/>
              <a:ext cx="2286381" cy="15121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algn="ctr">
                <a:defRPr/>
              </a:pPr>
              <a:endParaRPr lang="en-US" b="1" dirty="0">
                <a:solidFill>
                  <a:prstClr val="white"/>
                </a:solidFill>
              </a:endParaRPr>
            </a:p>
          </p:txBody>
        </p:sp>
        <p:sp>
          <p:nvSpPr>
            <p:cNvPr id="6" name="Rectangle 5">
              <a:extLst>
                <a:ext uri="{FF2B5EF4-FFF2-40B4-BE49-F238E27FC236}">
                  <a16:creationId xmlns:a16="http://schemas.microsoft.com/office/drawing/2014/main" id="{E0BEC140-D36F-404F-8EE3-5A674EAD7272}"/>
                </a:ext>
              </a:extLst>
            </p:cNvPr>
            <p:cNvSpPr/>
            <p:nvPr/>
          </p:nvSpPr>
          <p:spPr>
            <a:xfrm>
              <a:off x="2285873" y="2044418"/>
              <a:ext cx="2286381" cy="1512130"/>
            </a:xfrm>
            <a:prstGeom prst="rect">
              <a:avLst/>
            </a:prstGeom>
            <a:solidFill>
              <a:srgbClr val="86A9E3"/>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algn="ctr">
                <a:defRPr/>
              </a:pPr>
              <a:endParaRPr lang="en-US" b="1" dirty="0">
                <a:solidFill>
                  <a:prstClr val="white"/>
                </a:solidFill>
              </a:endParaRPr>
            </a:p>
          </p:txBody>
        </p:sp>
        <p:sp>
          <p:nvSpPr>
            <p:cNvPr id="7" name="Rectangle 6">
              <a:extLst>
                <a:ext uri="{FF2B5EF4-FFF2-40B4-BE49-F238E27FC236}">
                  <a16:creationId xmlns:a16="http://schemas.microsoft.com/office/drawing/2014/main" id="{B6B35DCF-9474-4F48-AB30-47C5A117C131}"/>
                </a:ext>
              </a:extLst>
            </p:cNvPr>
            <p:cNvSpPr/>
            <p:nvPr/>
          </p:nvSpPr>
          <p:spPr>
            <a:xfrm>
              <a:off x="4571746" y="2044418"/>
              <a:ext cx="2286381" cy="151213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algn="ctr">
                <a:defRPr/>
              </a:pPr>
              <a:endParaRPr lang="en-US" b="1" dirty="0">
                <a:solidFill>
                  <a:prstClr val="white"/>
                </a:solidFill>
              </a:endParaRPr>
            </a:p>
          </p:txBody>
        </p:sp>
      </p:grpSp>
      <p:sp>
        <p:nvSpPr>
          <p:cNvPr id="14" name="TextBox 13">
            <a:extLst>
              <a:ext uri="{FF2B5EF4-FFF2-40B4-BE49-F238E27FC236}">
                <a16:creationId xmlns:a16="http://schemas.microsoft.com/office/drawing/2014/main" id="{033273B9-DDBD-41A2-99D4-C854556F481B}"/>
              </a:ext>
            </a:extLst>
          </p:cNvPr>
          <p:cNvSpPr txBox="1"/>
          <p:nvPr/>
        </p:nvSpPr>
        <p:spPr>
          <a:xfrm>
            <a:off x="342900" y="1575469"/>
            <a:ext cx="2421861" cy="1538883"/>
          </a:xfrm>
          <a:prstGeom prst="rect">
            <a:avLst/>
          </a:prstGeom>
          <a:noFill/>
        </p:spPr>
        <p:txBody>
          <a:bodyPr wrap="square" lIns="0" tIns="0" rIns="0" bIns="0" rtlCol="0" anchor="t" anchorCtr="0">
            <a:spAutoFit/>
          </a:bodyPr>
          <a:lstStyle/>
          <a:p>
            <a:pPr>
              <a:spcBef>
                <a:spcPts val="300"/>
              </a:spcBef>
              <a:spcAft>
                <a:spcPts val="1500"/>
              </a:spcAft>
              <a:defRPr/>
            </a:pPr>
            <a:r>
              <a:rPr lang="en-GB" sz="1100" b="1" dirty="0">
                <a:solidFill>
                  <a:prstClr val="white"/>
                </a:solidFill>
              </a:rPr>
              <a:t>DEDICATED CONTACT</a:t>
            </a:r>
          </a:p>
          <a:p>
            <a:pPr>
              <a:spcBef>
                <a:spcPts val="300"/>
              </a:spcBef>
              <a:defRPr/>
            </a:pPr>
            <a:r>
              <a:rPr lang="en-US" sz="800" dirty="0">
                <a:solidFill>
                  <a:prstClr val="white"/>
                </a:solidFill>
              </a:rPr>
              <a:t>You’re serviced by a dedicated and experienced point of contact – familiar with all aspects of your situation and the needs of the organization, such as</a:t>
            </a:r>
          </a:p>
          <a:p>
            <a:pPr marL="171450" indent="-171450">
              <a:spcBef>
                <a:spcPts val="300"/>
              </a:spcBef>
              <a:buFont typeface="Arial" panose="020B0604020202020204" pitchFamily="34" charset="0"/>
              <a:buChar char="•"/>
              <a:defRPr/>
            </a:pPr>
            <a:r>
              <a:rPr lang="en-US" sz="800" dirty="0">
                <a:solidFill>
                  <a:prstClr val="white"/>
                </a:solidFill>
              </a:rPr>
              <a:t>Specialized one-on-one meetings with staff &amp; board as needed</a:t>
            </a:r>
          </a:p>
          <a:p>
            <a:pPr marL="171450" indent="-171450">
              <a:spcBef>
                <a:spcPts val="300"/>
              </a:spcBef>
              <a:buFont typeface="Arial" panose="020B0604020202020204" pitchFamily="34" charset="0"/>
              <a:buChar char="•"/>
              <a:defRPr/>
            </a:pPr>
            <a:r>
              <a:rPr lang="en-US" sz="800" dirty="0">
                <a:solidFill>
                  <a:prstClr val="white"/>
                </a:solidFill>
              </a:rPr>
              <a:t>Processing of gifts of stock</a:t>
            </a:r>
          </a:p>
          <a:p>
            <a:pPr marL="171450" indent="-171450">
              <a:spcBef>
                <a:spcPts val="300"/>
              </a:spcBef>
              <a:buFont typeface="Arial" panose="020B0604020202020204" pitchFamily="34" charset="0"/>
              <a:buChar char="•"/>
              <a:defRPr/>
            </a:pPr>
            <a:r>
              <a:rPr lang="en-US" sz="800" dirty="0">
                <a:solidFill>
                  <a:prstClr val="white"/>
                </a:solidFill>
              </a:rPr>
              <a:t>Advice &amp; assistance with spending policy guidelines &amp; calculations</a:t>
            </a:r>
            <a:endParaRPr lang="en-US" sz="900" dirty="0">
              <a:solidFill>
                <a:prstClr val="white"/>
              </a:solidFill>
            </a:endParaRPr>
          </a:p>
        </p:txBody>
      </p:sp>
      <p:cxnSp>
        <p:nvCxnSpPr>
          <p:cNvPr id="15" name="Straight Connector 14">
            <a:extLst>
              <a:ext uri="{FF2B5EF4-FFF2-40B4-BE49-F238E27FC236}">
                <a16:creationId xmlns:a16="http://schemas.microsoft.com/office/drawing/2014/main" id="{878C0C0F-EA5B-4293-AE64-6394D0BB4218}"/>
              </a:ext>
            </a:extLst>
          </p:cNvPr>
          <p:cNvCxnSpPr>
            <a:cxnSpLocks/>
          </p:cNvCxnSpPr>
          <p:nvPr/>
        </p:nvCxnSpPr>
        <p:spPr>
          <a:xfrm>
            <a:off x="342900" y="1867227"/>
            <a:ext cx="228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5B8CBE7-03F4-40EB-87FB-026C5FD29E11}"/>
              </a:ext>
            </a:extLst>
          </p:cNvPr>
          <p:cNvSpPr txBox="1"/>
          <p:nvPr/>
        </p:nvSpPr>
        <p:spPr>
          <a:xfrm>
            <a:off x="3420601" y="1442119"/>
            <a:ext cx="2423160" cy="938719"/>
          </a:xfrm>
          <a:prstGeom prst="rect">
            <a:avLst/>
          </a:prstGeom>
          <a:noFill/>
        </p:spPr>
        <p:txBody>
          <a:bodyPr wrap="square" lIns="0" tIns="0" rIns="0" bIns="0" rtlCol="0" anchor="t" anchorCtr="0">
            <a:noAutofit/>
          </a:bodyPr>
          <a:lstStyle/>
          <a:p>
            <a:pPr>
              <a:spcBef>
                <a:spcPts val="300"/>
              </a:spcBef>
              <a:spcAft>
                <a:spcPts val="1500"/>
              </a:spcAft>
              <a:defRPr/>
            </a:pPr>
            <a:r>
              <a:rPr lang="en-GB" sz="1100" b="1" dirty="0">
                <a:solidFill>
                  <a:prstClr val="white"/>
                </a:solidFill>
              </a:rPr>
              <a:t>TENURED AND</a:t>
            </a:r>
            <a:br>
              <a:rPr lang="en-GB" sz="1100" b="1" dirty="0">
                <a:solidFill>
                  <a:prstClr val="white"/>
                </a:solidFill>
              </a:rPr>
            </a:br>
            <a:r>
              <a:rPr lang="en-GB" sz="1100" b="1" dirty="0">
                <a:solidFill>
                  <a:prstClr val="white"/>
                </a:solidFill>
              </a:rPr>
              <a:t>CREDENTIALED TEAM</a:t>
            </a:r>
          </a:p>
          <a:p>
            <a:pPr>
              <a:spcBef>
                <a:spcPts val="300"/>
              </a:spcBef>
              <a:defRPr/>
            </a:pPr>
            <a:r>
              <a:rPr lang="en-US" sz="800" dirty="0">
                <a:solidFill>
                  <a:prstClr val="white"/>
                </a:solidFill>
              </a:rPr>
              <a:t>Your contact is supported by a highly experienced and credentialed team in all aspects of investment management and charitable endowments.</a:t>
            </a:r>
          </a:p>
        </p:txBody>
      </p:sp>
      <p:cxnSp>
        <p:nvCxnSpPr>
          <p:cNvPr id="17" name="Straight Connector 16">
            <a:extLst>
              <a:ext uri="{FF2B5EF4-FFF2-40B4-BE49-F238E27FC236}">
                <a16:creationId xmlns:a16="http://schemas.microsoft.com/office/drawing/2014/main" id="{E391A480-C056-467B-9B25-2E6AEC3BA152}"/>
              </a:ext>
            </a:extLst>
          </p:cNvPr>
          <p:cNvCxnSpPr>
            <a:cxnSpLocks/>
          </p:cNvCxnSpPr>
          <p:nvPr/>
        </p:nvCxnSpPr>
        <p:spPr>
          <a:xfrm>
            <a:off x="3420601" y="1867227"/>
            <a:ext cx="228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87DD38C-D5A3-4EEE-A865-26A664237391}"/>
              </a:ext>
            </a:extLst>
          </p:cNvPr>
          <p:cNvSpPr txBox="1"/>
          <p:nvPr/>
        </p:nvSpPr>
        <p:spPr>
          <a:xfrm>
            <a:off x="6463208" y="1575469"/>
            <a:ext cx="2423160" cy="1054135"/>
          </a:xfrm>
          <a:prstGeom prst="rect">
            <a:avLst/>
          </a:prstGeom>
          <a:noFill/>
        </p:spPr>
        <p:txBody>
          <a:bodyPr wrap="square" lIns="0" tIns="0" rIns="0" bIns="0" rtlCol="0" anchor="t" anchorCtr="0">
            <a:noAutofit/>
          </a:bodyPr>
          <a:lstStyle/>
          <a:p>
            <a:pPr>
              <a:spcBef>
                <a:spcPts val="300"/>
              </a:spcBef>
              <a:spcAft>
                <a:spcPts val="1500"/>
              </a:spcAft>
              <a:defRPr/>
            </a:pPr>
            <a:r>
              <a:rPr lang="en-GB" sz="1100" b="1" dirty="0">
                <a:solidFill>
                  <a:prstClr val="white"/>
                </a:solidFill>
              </a:rPr>
              <a:t>CUSTODY SERVICES</a:t>
            </a:r>
          </a:p>
          <a:p>
            <a:pPr>
              <a:spcBef>
                <a:spcPts val="300"/>
              </a:spcBef>
              <a:defRPr/>
            </a:pPr>
            <a:r>
              <a:rPr lang="en-US" sz="800" dirty="0">
                <a:solidFill>
                  <a:prstClr val="white"/>
                </a:solidFill>
              </a:rPr>
              <a:t>We provide custody services of all portfolio assets and timely collection of income and trade settlement allowing for seamless, integrated and automated servicing of your account.</a:t>
            </a:r>
          </a:p>
        </p:txBody>
      </p:sp>
      <p:cxnSp>
        <p:nvCxnSpPr>
          <p:cNvPr id="19" name="Straight Connector 18">
            <a:extLst>
              <a:ext uri="{FF2B5EF4-FFF2-40B4-BE49-F238E27FC236}">
                <a16:creationId xmlns:a16="http://schemas.microsoft.com/office/drawing/2014/main" id="{0B66A510-38C5-44E2-831D-12AF60C36CAB}"/>
              </a:ext>
            </a:extLst>
          </p:cNvPr>
          <p:cNvCxnSpPr/>
          <p:nvPr/>
        </p:nvCxnSpPr>
        <p:spPr>
          <a:xfrm>
            <a:off x="6463208" y="1867227"/>
            <a:ext cx="228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Isosceles Triangle 21">
            <a:extLst>
              <a:ext uri="{FF2B5EF4-FFF2-40B4-BE49-F238E27FC236}">
                <a16:creationId xmlns:a16="http://schemas.microsoft.com/office/drawing/2014/main" id="{EAC29373-71BF-4E44-B020-D09E23AFA4B3}"/>
              </a:ext>
            </a:extLst>
          </p:cNvPr>
          <p:cNvSpPr/>
          <p:nvPr/>
        </p:nvSpPr>
        <p:spPr>
          <a:xfrm rot="10800000">
            <a:off x="4213924" y="4544196"/>
            <a:ext cx="716154" cy="199254"/>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pSp>
        <p:nvGrpSpPr>
          <p:cNvPr id="40" name="Group 39">
            <a:extLst>
              <a:ext uri="{FF2B5EF4-FFF2-40B4-BE49-F238E27FC236}">
                <a16:creationId xmlns:a16="http://schemas.microsoft.com/office/drawing/2014/main" id="{81298232-D685-4F01-BA61-47AD0CDED4BC}"/>
              </a:ext>
            </a:extLst>
          </p:cNvPr>
          <p:cNvGrpSpPr/>
          <p:nvPr/>
        </p:nvGrpSpPr>
        <p:grpSpPr>
          <a:xfrm>
            <a:off x="0" y="3225529"/>
            <a:ext cx="9144000" cy="1327421"/>
            <a:chOff x="0" y="2044418"/>
            <a:chExt cx="6858127" cy="1381318"/>
          </a:xfrm>
        </p:grpSpPr>
        <p:sp>
          <p:nvSpPr>
            <p:cNvPr id="41" name="Rectangle 40">
              <a:extLst>
                <a:ext uri="{FF2B5EF4-FFF2-40B4-BE49-F238E27FC236}">
                  <a16:creationId xmlns:a16="http://schemas.microsoft.com/office/drawing/2014/main" id="{E07F1CCD-819F-4B24-B4BC-53B8496B5149}"/>
                </a:ext>
              </a:extLst>
            </p:cNvPr>
            <p:cNvSpPr/>
            <p:nvPr/>
          </p:nvSpPr>
          <p:spPr>
            <a:xfrm>
              <a:off x="0" y="2044418"/>
              <a:ext cx="2286381" cy="13813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algn="ctr">
                <a:defRPr/>
              </a:pPr>
              <a:endParaRPr lang="en-US" b="1" dirty="0">
                <a:solidFill>
                  <a:prstClr val="white"/>
                </a:solidFill>
              </a:endParaRPr>
            </a:p>
          </p:txBody>
        </p:sp>
        <p:sp>
          <p:nvSpPr>
            <p:cNvPr id="42" name="Rectangle 41">
              <a:extLst>
                <a:ext uri="{FF2B5EF4-FFF2-40B4-BE49-F238E27FC236}">
                  <a16:creationId xmlns:a16="http://schemas.microsoft.com/office/drawing/2014/main" id="{1033B355-BBE6-4095-A7BE-DBD78C312816}"/>
                </a:ext>
              </a:extLst>
            </p:cNvPr>
            <p:cNvSpPr/>
            <p:nvPr/>
          </p:nvSpPr>
          <p:spPr>
            <a:xfrm>
              <a:off x="2285873" y="2044418"/>
              <a:ext cx="2286381" cy="138131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algn="ctr">
                <a:defRPr/>
              </a:pPr>
              <a:endParaRPr lang="en-US" b="1" dirty="0">
                <a:solidFill>
                  <a:prstClr val="white"/>
                </a:solidFill>
              </a:endParaRPr>
            </a:p>
          </p:txBody>
        </p:sp>
        <p:sp>
          <p:nvSpPr>
            <p:cNvPr id="43" name="Rectangle 42">
              <a:extLst>
                <a:ext uri="{FF2B5EF4-FFF2-40B4-BE49-F238E27FC236}">
                  <a16:creationId xmlns:a16="http://schemas.microsoft.com/office/drawing/2014/main" id="{FF1E3C20-B44F-4FB4-B308-D170056943BE}"/>
                </a:ext>
              </a:extLst>
            </p:cNvPr>
            <p:cNvSpPr/>
            <p:nvPr/>
          </p:nvSpPr>
          <p:spPr>
            <a:xfrm>
              <a:off x="4571746" y="2044418"/>
              <a:ext cx="2286381" cy="138131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algn="ctr">
                <a:defRPr/>
              </a:pPr>
              <a:endParaRPr lang="en-US" b="1" dirty="0">
                <a:solidFill>
                  <a:prstClr val="white"/>
                </a:solidFill>
              </a:endParaRPr>
            </a:p>
          </p:txBody>
        </p:sp>
      </p:grpSp>
      <p:sp>
        <p:nvSpPr>
          <p:cNvPr id="44" name="TextBox 43">
            <a:extLst>
              <a:ext uri="{FF2B5EF4-FFF2-40B4-BE49-F238E27FC236}">
                <a16:creationId xmlns:a16="http://schemas.microsoft.com/office/drawing/2014/main" id="{4C282A72-B0D0-4C35-A208-3448753F98FB}"/>
              </a:ext>
            </a:extLst>
          </p:cNvPr>
          <p:cNvSpPr txBox="1"/>
          <p:nvPr/>
        </p:nvSpPr>
        <p:spPr>
          <a:xfrm>
            <a:off x="342900" y="3413379"/>
            <a:ext cx="2294221" cy="769441"/>
          </a:xfrm>
          <a:prstGeom prst="rect">
            <a:avLst/>
          </a:prstGeom>
          <a:noFill/>
        </p:spPr>
        <p:txBody>
          <a:bodyPr wrap="square" lIns="0" tIns="0" rIns="0" bIns="0" rtlCol="0" anchor="t" anchorCtr="0">
            <a:spAutoFit/>
          </a:bodyPr>
          <a:lstStyle/>
          <a:p>
            <a:pPr>
              <a:spcBef>
                <a:spcPts val="300"/>
              </a:spcBef>
              <a:spcAft>
                <a:spcPts val="1500"/>
              </a:spcAft>
              <a:defRPr/>
            </a:pPr>
            <a:r>
              <a:rPr lang="en-GB" sz="1100" b="1" dirty="0">
                <a:solidFill>
                  <a:prstClr val="white"/>
                </a:solidFill>
              </a:rPr>
              <a:t>EASY ACCESS TO INFORMATION </a:t>
            </a:r>
          </a:p>
          <a:p>
            <a:pPr>
              <a:spcBef>
                <a:spcPts val="300"/>
              </a:spcBef>
              <a:defRPr/>
            </a:pPr>
            <a:r>
              <a:rPr lang="en-US" sz="800" dirty="0">
                <a:solidFill>
                  <a:prstClr val="white"/>
                </a:solidFill>
              </a:rPr>
              <a:t>We conduct and attend regular status meetings and provide online account access, market insights, and publications. </a:t>
            </a:r>
          </a:p>
        </p:txBody>
      </p:sp>
      <p:cxnSp>
        <p:nvCxnSpPr>
          <p:cNvPr id="45" name="Straight Connector 44">
            <a:extLst>
              <a:ext uri="{FF2B5EF4-FFF2-40B4-BE49-F238E27FC236}">
                <a16:creationId xmlns:a16="http://schemas.microsoft.com/office/drawing/2014/main" id="{A6D21863-42AE-4087-9624-0C15CF1E1021}"/>
              </a:ext>
            </a:extLst>
          </p:cNvPr>
          <p:cNvCxnSpPr>
            <a:cxnSpLocks/>
          </p:cNvCxnSpPr>
          <p:nvPr/>
        </p:nvCxnSpPr>
        <p:spPr>
          <a:xfrm>
            <a:off x="342900" y="3705137"/>
            <a:ext cx="228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D0458244-DD1B-4D9D-BE39-BD40ABA37C33}"/>
              </a:ext>
            </a:extLst>
          </p:cNvPr>
          <p:cNvSpPr txBox="1"/>
          <p:nvPr/>
        </p:nvSpPr>
        <p:spPr>
          <a:xfrm>
            <a:off x="6463208" y="3413379"/>
            <a:ext cx="2295144" cy="1054135"/>
          </a:xfrm>
          <a:prstGeom prst="rect">
            <a:avLst/>
          </a:prstGeom>
          <a:noFill/>
        </p:spPr>
        <p:txBody>
          <a:bodyPr wrap="square" lIns="0" tIns="0" rIns="0" bIns="0" rtlCol="0" anchor="t" anchorCtr="0">
            <a:noAutofit/>
          </a:bodyPr>
          <a:lstStyle/>
          <a:p>
            <a:pPr>
              <a:spcBef>
                <a:spcPts val="300"/>
              </a:spcBef>
              <a:spcAft>
                <a:spcPts val="1500"/>
              </a:spcAft>
              <a:defRPr/>
            </a:pPr>
            <a:r>
              <a:rPr lang="en-GB" sz="1100" b="1" dirty="0">
                <a:solidFill>
                  <a:prstClr val="white"/>
                </a:solidFill>
              </a:rPr>
              <a:t>PLANNED GIVING</a:t>
            </a:r>
          </a:p>
          <a:p>
            <a:pPr>
              <a:spcBef>
                <a:spcPts val="300"/>
              </a:spcBef>
              <a:defRPr/>
            </a:pPr>
            <a:r>
              <a:rPr lang="en-US" sz="800" dirty="0">
                <a:solidFill>
                  <a:prstClr val="white"/>
                </a:solidFill>
              </a:rPr>
              <a:t>We can support your organization in attracting donors and help to establish a charitable gift annuity program if desired. We handle all tax reporting and distributions to donors – saving</a:t>
            </a:r>
            <a:br>
              <a:rPr lang="en-US" sz="800" dirty="0">
                <a:solidFill>
                  <a:prstClr val="white"/>
                </a:solidFill>
              </a:rPr>
            </a:br>
            <a:r>
              <a:rPr lang="en-US" sz="800" dirty="0">
                <a:solidFill>
                  <a:prstClr val="white"/>
                </a:solidFill>
              </a:rPr>
              <a:t>you time.</a:t>
            </a:r>
          </a:p>
        </p:txBody>
      </p:sp>
      <p:cxnSp>
        <p:nvCxnSpPr>
          <p:cNvPr id="49" name="Straight Connector 48">
            <a:extLst>
              <a:ext uri="{FF2B5EF4-FFF2-40B4-BE49-F238E27FC236}">
                <a16:creationId xmlns:a16="http://schemas.microsoft.com/office/drawing/2014/main" id="{4E5B19C6-C450-4A6E-84EB-AD4210B0EF91}"/>
              </a:ext>
            </a:extLst>
          </p:cNvPr>
          <p:cNvCxnSpPr/>
          <p:nvPr/>
        </p:nvCxnSpPr>
        <p:spPr>
          <a:xfrm>
            <a:off x="6463208" y="3705137"/>
            <a:ext cx="228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C32A20F5-4C2E-49E9-AC8B-316434ED459E}"/>
              </a:ext>
            </a:extLst>
          </p:cNvPr>
          <p:cNvSpPr txBox="1"/>
          <p:nvPr/>
        </p:nvSpPr>
        <p:spPr>
          <a:xfrm>
            <a:off x="3420601" y="3413379"/>
            <a:ext cx="2294221" cy="769441"/>
          </a:xfrm>
          <a:prstGeom prst="rect">
            <a:avLst/>
          </a:prstGeom>
          <a:noFill/>
        </p:spPr>
        <p:txBody>
          <a:bodyPr wrap="square" lIns="0" tIns="0" rIns="0" bIns="0" rtlCol="0" anchor="t" anchorCtr="0">
            <a:spAutoFit/>
          </a:bodyPr>
          <a:lstStyle/>
          <a:p>
            <a:pPr>
              <a:spcBef>
                <a:spcPts val="300"/>
              </a:spcBef>
              <a:spcAft>
                <a:spcPts val="1500"/>
              </a:spcAft>
              <a:defRPr/>
            </a:pPr>
            <a:r>
              <a:rPr lang="en-GB" sz="1100" b="1" dirty="0">
                <a:solidFill>
                  <a:prstClr val="white"/>
                </a:solidFill>
              </a:rPr>
              <a:t>MONTHLY ACCOUNTINGS</a:t>
            </a:r>
          </a:p>
          <a:p>
            <a:pPr>
              <a:spcBef>
                <a:spcPts val="300"/>
              </a:spcBef>
              <a:defRPr/>
            </a:pPr>
            <a:r>
              <a:rPr lang="en-US" sz="800" dirty="0">
                <a:solidFill>
                  <a:prstClr val="white"/>
                </a:solidFill>
              </a:rPr>
              <a:t>We render monthly accountings that disclose all investment transactions and cash transactions affecting portfolio assets.</a:t>
            </a:r>
          </a:p>
        </p:txBody>
      </p:sp>
      <p:cxnSp>
        <p:nvCxnSpPr>
          <p:cNvPr id="51" name="Straight Connector 50">
            <a:extLst>
              <a:ext uri="{FF2B5EF4-FFF2-40B4-BE49-F238E27FC236}">
                <a16:creationId xmlns:a16="http://schemas.microsoft.com/office/drawing/2014/main" id="{5533DF16-1F46-440A-9D4E-768AB315D7EF}"/>
              </a:ext>
            </a:extLst>
          </p:cNvPr>
          <p:cNvCxnSpPr>
            <a:cxnSpLocks/>
          </p:cNvCxnSpPr>
          <p:nvPr/>
        </p:nvCxnSpPr>
        <p:spPr>
          <a:xfrm>
            <a:off x="3420601" y="3705137"/>
            <a:ext cx="228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0BF30B0-2690-4BB7-85D0-8D3C991E7F8E}"/>
              </a:ext>
            </a:extLst>
          </p:cNvPr>
          <p:cNvSpPr txBox="1"/>
          <p:nvPr/>
        </p:nvSpPr>
        <p:spPr>
          <a:xfrm>
            <a:off x="341062" y="4789925"/>
            <a:ext cx="1770171" cy="769441"/>
          </a:xfrm>
          <a:prstGeom prst="rect">
            <a:avLst/>
          </a:prstGeom>
          <a:noFill/>
        </p:spPr>
        <p:txBody>
          <a:bodyPr wrap="square" lIns="0" tIns="0" rIns="0" bIns="0" rtlCol="0" anchor="t" anchorCtr="0">
            <a:spAutoFit/>
          </a:bodyPr>
          <a:lstStyle/>
          <a:p>
            <a:pPr>
              <a:spcBef>
                <a:spcPts val="300"/>
              </a:spcBef>
              <a:spcAft>
                <a:spcPts val="600"/>
              </a:spcAft>
              <a:defRPr/>
            </a:pPr>
            <a:r>
              <a:rPr lang="en-GB" sz="1000" b="1" dirty="0">
                <a:solidFill>
                  <a:srgbClr val="1F2A44"/>
                </a:solidFill>
              </a:rPr>
              <a:t>STATUS MEETINGS</a:t>
            </a:r>
          </a:p>
          <a:p>
            <a:pPr>
              <a:spcBef>
                <a:spcPts val="300"/>
              </a:spcBef>
              <a:defRPr/>
            </a:pPr>
            <a:r>
              <a:rPr lang="en-US" sz="800" dirty="0">
                <a:solidFill>
                  <a:srgbClr val="F2F2F2">
                    <a:lumMod val="50000"/>
                  </a:srgbClr>
                </a:solidFill>
              </a:rPr>
              <a:t>Regular meetings to discuss investment strategy, changes in circumstances, and progress</a:t>
            </a:r>
            <a:br>
              <a:rPr lang="en-US" sz="800" dirty="0">
                <a:solidFill>
                  <a:srgbClr val="F2F2F2">
                    <a:lumMod val="50000"/>
                  </a:srgbClr>
                </a:solidFill>
              </a:rPr>
            </a:br>
            <a:r>
              <a:rPr lang="en-US" sz="800" dirty="0">
                <a:solidFill>
                  <a:srgbClr val="F2F2F2">
                    <a:lumMod val="50000"/>
                  </a:srgbClr>
                </a:solidFill>
              </a:rPr>
              <a:t>toward goals.</a:t>
            </a:r>
          </a:p>
        </p:txBody>
      </p:sp>
      <p:cxnSp>
        <p:nvCxnSpPr>
          <p:cNvPr id="53" name="Straight Connector 52">
            <a:extLst>
              <a:ext uri="{FF2B5EF4-FFF2-40B4-BE49-F238E27FC236}">
                <a16:creationId xmlns:a16="http://schemas.microsoft.com/office/drawing/2014/main" id="{705191C7-586C-44F6-BF76-E9317680768D}"/>
              </a:ext>
            </a:extLst>
          </p:cNvPr>
          <p:cNvCxnSpPr/>
          <p:nvPr/>
        </p:nvCxnSpPr>
        <p:spPr>
          <a:xfrm>
            <a:off x="349914" y="4995958"/>
            <a:ext cx="1737360" cy="0"/>
          </a:xfrm>
          <a:prstGeom prst="line">
            <a:avLst/>
          </a:prstGeom>
          <a:ln>
            <a:solidFill>
              <a:srgbClr val="86A9E3"/>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5F994B5-5E27-4140-8068-B10DA75016BC}"/>
              </a:ext>
            </a:extLst>
          </p:cNvPr>
          <p:cNvSpPr txBox="1"/>
          <p:nvPr/>
        </p:nvSpPr>
        <p:spPr>
          <a:xfrm>
            <a:off x="2584201" y="4789925"/>
            <a:ext cx="1899488" cy="523220"/>
          </a:xfrm>
          <a:prstGeom prst="rect">
            <a:avLst/>
          </a:prstGeom>
          <a:noFill/>
        </p:spPr>
        <p:txBody>
          <a:bodyPr wrap="square" lIns="0" tIns="0" rIns="0" bIns="0" rtlCol="0" anchor="t" anchorCtr="0">
            <a:spAutoFit/>
          </a:bodyPr>
          <a:lstStyle/>
          <a:p>
            <a:pPr>
              <a:spcBef>
                <a:spcPts val="300"/>
              </a:spcBef>
              <a:spcAft>
                <a:spcPts val="600"/>
              </a:spcAft>
              <a:defRPr/>
            </a:pPr>
            <a:r>
              <a:rPr lang="en-GB" sz="1000" b="1" dirty="0">
                <a:solidFill>
                  <a:srgbClr val="1F2A44"/>
                </a:solidFill>
              </a:rPr>
              <a:t>ONLINE ACCOUNT ACCESS</a:t>
            </a:r>
          </a:p>
          <a:p>
            <a:pPr>
              <a:spcBef>
                <a:spcPts val="300"/>
              </a:spcBef>
              <a:defRPr/>
            </a:pPr>
            <a:r>
              <a:rPr lang="en-US" sz="800" dirty="0">
                <a:solidFill>
                  <a:srgbClr val="F2F2F2">
                    <a:lumMod val="50000"/>
                  </a:srgbClr>
                </a:solidFill>
              </a:rPr>
              <a:t>24/7 access to online portfolio of</a:t>
            </a:r>
            <a:br>
              <a:rPr lang="en-US" sz="800" dirty="0">
                <a:solidFill>
                  <a:srgbClr val="F2F2F2">
                    <a:lumMod val="50000"/>
                  </a:srgbClr>
                </a:solidFill>
              </a:rPr>
            </a:br>
            <a:r>
              <a:rPr lang="en-US" sz="800" dirty="0">
                <a:solidFill>
                  <a:srgbClr val="F2F2F2">
                    <a:lumMod val="50000"/>
                  </a:srgbClr>
                </a:solidFill>
              </a:rPr>
              <a:t>account information.</a:t>
            </a:r>
          </a:p>
        </p:txBody>
      </p:sp>
      <p:cxnSp>
        <p:nvCxnSpPr>
          <p:cNvPr id="55" name="Straight Connector 54">
            <a:extLst>
              <a:ext uri="{FF2B5EF4-FFF2-40B4-BE49-F238E27FC236}">
                <a16:creationId xmlns:a16="http://schemas.microsoft.com/office/drawing/2014/main" id="{5F0C1E46-3AE3-4878-BE12-A7DACEE15930}"/>
              </a:ext>
            </a:extLst>
          </p:cNvPr>
          <p:cNvCxnSpPr/>
          <p:nvPr/>
        </p:nvCxnSpPr>
        <p:spPr>
          <a:xfrm>
            <a:off x="2583528" y="4995958"/>
            <a:ext cx="1737360" cy="0"/>
          </a:xfrm>
          <a:prstGeom prst="line">
            <a:avLst/>
          </a:prstGeom>
          <a:ln>
            <a:solidFill>
              <a:srgbClr val="86A9E3"/>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C51DB632-8CEE-4464-B272-78337592AEB8}"/>
              </a:ext>
            </a:extLst>
          </p:cNvPr>
          <p:cNvSpPr txBox="1"/>
          <p:nvPr/>
        </p:nvSpPr>
        <p:spPr>
          <a:xfrm>
            <a:off x="4887723" y="4789925"/>
            <a:ext cx="1770171" cy="523220"/>
          </a:xfrm>
          <a:prstGeom prst="rect">
            <a:avLst/>
          </a:prstGeom>
          <a:noFill/>
        </p:spPr>
        <p:txBody>
          <a:bodyPr wrap="square" lIns="0" tIns="0" rIns="0" bIns="0" rtlCol="0" anchor="t" anchorCtr="0">
            <a:spAutoFit/>
          </a:bodyPr>
          <a:lstStyle/>
          <a:p>
            <a:pPr>
              <a:spcBef>
                <a:spcPts val="300"/>
              </a:spcBef>
              <a:spcAft>
                <a:spcPts val="600"/>
              </a:spcAft>
              <a:defRPr/>
            </a:pPr>
            <a:r>
              <a:rPr lang="en-GB" sz="1000" b="1" dirty="0">
                <a:solidFill>
                  <a:srgbClr val="1F2A44"/>
                </a:solidFill>
              </a:rPr>
              <a:t>MARKET INSIGHTS</a:t>
            </a:r>
          </a:p>
          <a:p>
            <a:pPr>
              <a:spcBef>
                <a:spcPts val="300"/>
              </a:spcBef>
              <a:defRPr/>
            </a:pPr>
            <a:r>
              <a:rPr lang="en-US" sz="800" dirty="0">
                <a:solidFill>
                  <a:srgbClr val="F2F2F2">
                    <a:lumMod val="50000"/>
                  </a:srgbClr>
                </a:solidFill>
              </a:rPr>
              <a:t>Timely economic and market strategy information delivered electronically.</a:t>
            </a:r>
          </a:p>
        </p:txBody>
      </p:sp>
      <p:cxnSp>
        <p:nvCxnSpPr>
          <p:cNvPr id="57" name="Straight Connector 56">
            <a:extLst>
              <a:ext uri="{FF2B5EF4-FFF2-40B4-BE49-F238E27FC236}">
                <a16:creationId xmlns:a16="http://schemas.microsoft.com/office/drawing/2014/main" id="{A35B3559-C4F8-4599-ABCC-B1C3F54CE439}"/>
              </a:ext>
            </a:extLst>
          </p:cNvPr>
          <p:cNvCxnSpPr/>
          <p:nvPr/>
        </p:nvCxnSpPr>
        <p:spPr>
          <a:xfrm>
            <a:off x="4877525" y="4995958"/>
            <a:ext cx="1737360" cy="0"/>
          </a:xfrm>
          <a:prstGeom prst="line">
            <a:avLst/>
          </a:prstGeom>
          <a:ln>
            <a:solidFill>
              <a:srgbClr val="86A9E3"/>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4AB4D1BE-B366-4808-B37A-2159A54CBA25}"/>
              </a:ext>
            </a:extLst>
          </p:cNvPr>
          <p:cNvSpPr txBox="1"/>
          <p:nvPr/>
        </p:nvSpPr>
        <p:spPr>
          <a:xfrm>
            <a:off x="7156200" y="4789925"/>
            <a:ext cx="1635375" cy="769441"/>
          </a:xfrm>
          <a:prstGeom prst="rect">
            <a:avLst/>
          </a:prstGeom>
          <a:noFill/>
        </p:spPr>
        <p:txBody>
          <a:bodyPr wrap="square" lIns="0" tIns="0" rIns="0" bIns="0" rtlCol="0" anchor="t" anchorCtr="0">
            <a:spAutoFit/>
          </a:bodyPr>
          <a:lstStyle/>
          <a:p>
            <a:pPr>
              <a:spcBef>
                <a:spcPts val="300"/>
              </a:spcBef>
              <a:spcAft>
                <a:spcPts val="600"/>
              </a:spcAft>
              <a:defRPr/>
            </a:pPr>
            <a:r>
              <a:rPr lang="en-GB" sz="1000" b="1" dirty="0">
                <a:solidFill>
                  <a:srgbClr val="1F2A44"/>
                </a:solidFill>
              </a:rPr>
              <a:t>PUBLICATIONS</a:t>
            </a:r>
          </a:p>
          <a:p>
            <a:pPr>
              <a:spcBef>
                <a:spcPts val="300"/>
              </a:spcBef>
              <a:defRPr/>
            </a:pPr>
            <a:r>
              <a:rPr lang="en-US" sz="800" dirty="0">
                <a:solidFill>
                  <a:srgbClr val="F2F2F2">
                    <a:lumMod val="50000"/>
                  </a:srgbClr>
                </a:solidFill>
              </a:rPr>
              <a:t>Comprehensive investment reports that detail all activity and portfolio performance to keep you informed of progress toward goals.</a:t>
            </a:r>
          </a:p>
        </p:txBody>
      </p:sp>
      <p:cxnSp>
        <p:nvCxnSpPr>
          <p:cNvPr id="59" name="Straight Connector 58">
            <a:extLst>
              <a:ext uri="{FF2B5EF4-FFF2-40B4-BE49-F238E27FC236}">
                <a16:creationId xmlns:a16="http://schemas.microsoft.com/office/drawing/2014/main" id="{F36AD079-9A73-44AB-852E-23EA1BB61D57}"/>
              </a:ext>
            </a:extLst>
          </p:cNvPr>
          <p:cNvCxnSpPr/>
          <p:nvPr/>
        </p:nvCxnSpPr>
        <p:spPr>
          <a:xfrm>
            <a:off x="7164591" y="4995958"/>
            <a:ext cx="1737360" cy="0"/>
          </a:xfrm>
          <a:prstGeom prst="line">
            <a:avLst/>
          </a:prstGeom>
          <a:ln>
            <a:solidFill>
              <a:srgbClr val="86A9E3"/>
            </a:solidFill>
          </a:ln>
        </p:spPr>
        <p:style>
          <a:lnRef idx="1">
            <a:schemeClr val="accent1"/>
          </a:lnRef>
          <a:fillRef idx="0">
            <a:schemeClr val="accent1"/>
          </a:fillRef>
          <a:effectRef idx="0">
            <a:schemeClr val="accent1"/>
          </a:effectRef>
          <a:fontRef idx="minor">
            <a:schemeClr val="tx1"/>
          </a:fontRef>
        </p:style>
      </p:cxnSp>
      <p:pic>
        <p:nvPicPr>
          <p:cNvPr id="60" name="Picture 3">
            <a:extLst>
              <a:ext uri="{FF2B5EF4-FFF2-40B4-BE49-F238E27FC236}">
                <a16:creationId xmlns:a16="http://schemas.microsoft.com/office/drawing/2014/main" id="{AAEC851B-212A-4C66-BF51-8D580BFC957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525808" y="5623465"/>
            <a:ext cx="896158" cy="625368"/>
          </a:xfrm>
          <a:prstGeom prst="rect">
            <a:avLst/>
          </a:prstGeom>
          <a:noFill/>
          <a:ln>
            <a:noFill/>
          </a:ln>
          <a:effectLst>
            <a:outerShdw blurRad="50800" dist="38100" dir="2700000" algn="tl" rotWithShape="0">
              <a:prstClr val="black">
                <a:alpha val="29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3">
            <a:extLst>
              <a:ext uri="{FF2B5EF4-FFF2-40B4-BE49-F238E27FC236}">
                <a16:creationId xmlns:a16="http://schemas.microsoft.com/office/drawing/2014/main" id="{697B621C-C42C-4D7E-BBA5-A99CE223498F}"/>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102904" y="5542564"/>
            <a:ext cx="862083" cy="706269"/>
          </a:xfrm>
          <a:prstGeom prst="rect">
            <a:avLst/>
          </a:prstGeom>
          <a:noFill/>
          <a:ln>
            <a:noFill/>
          </a:ln>
          <a:effectLst>
            <a:outerShdw blurRad="50800" dist="38100" dir="2700000" algn="tl" rotWithShape="0">
              <a:prstClr val="black">
                <a:alpha val="29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3">
            <a:extLst>
              <a:ext uri="{FF2B5EF4-FFF2-40B4-BE49-F238E27FC236}">
                <a16:creationId xmlns:a16="http://schemas.microsoft.com/office/drawing/2014/main" id="{57ABE21D-D7F1-4A5C-BE67-7F8F55156513}"/>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284625" y="5562306"/>
            <a:ext cx="976366" cy="686527"/>
          </a:xfrm>
          <a:prstGeom prst="rect">
            <a:avLst/>
          </a:prstGeom>
          <a:noFill/>
          <a:ln>
            <a:noFill/>
          </a:ln>
          <a:effectLst>
            <a:outerShdw blurRad="50800" dist="38100" dir="2700000" algn="tl" rotWithShape="0">
              <a:prstClr val="black">
                <a:alpha val="29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0015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8BDAF8-5958-4360-ACD6-32B1EFF4987F}"/>
              </a:ext>
            </a:extLst>
          </p:cNvPr>
          <p:cNvSpPr>
            <a:spLocks noGrp="1"/>
          </p:cNvSpPr>
          <p:nvPr>
            <p:ph type="title"/>
          </p:nvPr>
        </p:nvSpPr>
        <p:spPr/>
        <p:txBody>
          <a:bodyPr/>
          <a:lstStyle/>
          <a:p>
            <a:r>
              <a:rPr lang="en-US" dirty="0"/>
              <a:t>Nonprofit Services Team</a:t>
            </a:r>
          </a:p>
        </p:txBody>
      </p:sp>
      <p:sp>
        <p:nvSpPr>
          <p:cNvPr id="6" name="TextBox 5">
            <a:extLst>
              <a:ext uri="{FF2B5EF4-FFF2-40B4-BE49-F238E27FC236}">
                <a16:creationId xmlns:a16="http://schemas.microsoft.com/office/drawing/2014/main" id="{B3614A0F-126D-4BFA-A342-30BDB2284D46}"/>
              </a:ext>
            </a:extLst>
          </p:cNvPr>
          <p:cNvSpPr txBox="1"/>
          <p:nvPr/>
        </p:nvSpPr>
        <p:spPr>
          <a:xfrm>
            <a:off x="3007350" y="1377378"/>
            <a:ext cx="2466975" cy="577081"/>
          </a:xfrm>
          <a:prstGeom prst="rect">
            <a:avLst/>
          </a:prstGeom>
          <a:noFill/>
        </p:spPr>
        <p:txBody>
          <a:bodyPr wrap="square" lIns="0" tIns="0" rIns="0" bIns="0" rtlCol="0" anchor="t" anchorCtr="0">
            <a:spAutoFit/>
          </a:bodyPr>
          <a:lstStyle/>
          <a:p>
            <a:pPr>
              <a:spcBef>
                <a:spcPts val="300"/>
              </a:spcBef>
              <a:spcAft>
                <a:spcPts val="1800"/>
              </a:spcAft>
              <a:defRPr/>
            </a:pPr>
            <a:r>
              <a:rPr lang="en-GB" sz="1100" b="1" dirty="0">
                <a:solidFill>
                  <a:srgbClr val="1F2A44"/>
                </a:solidFill>
              </a:rPr>
              <a:t>FFA Chief Executive Officer</a:t>
            </a:r>
          </a:p>
          <a:p>
            <a:pPr>
              <a:spcBef>
                <a:spcPts val="300"/>
              </a:spcBef>
              <a:spcAft>
                <a:spcPts val="1800"/>
              </a:spcAft>
              <a:defRPr/>
            </a:pPr>
            <a:r>
              <a:rPr lang="en-GB" sz="900" dirty="0"/>
              <a:t>David B. Hanson, CPA, CFA</a:t>
            </a:r>
            <a:r>
              <a:rPr lang="en-GB" sz="900" baseline="30000" dirty="0"/>
              <a:t>1</a:t>
            </a:r>
          </a:p>
        </p:txBody>
      </p:sp>
      <p:cxnSp>
        <p:nvCxnSpPr>
          <p:cNvPr id="7" name="Straight Connector 6">
            <a:extLst>
              <a:ext uri="{FF2B5EF4-FFF2-40B4-BE49-F238E27FC236}">
                <a16:creationId xmlns:a16="http://schemas.microsoft.com/office/drawing/2014/main" id="{B0FB8FA5-3B58-462B-8FAB-848845DDBF53}"/>
              </a:ext>
            </a:extLst>
          </p:cNvPr>
          <p:cNvCxnSpPr/>
          <p:nvPr/>
        </p:nvCxnSpPr>
        <p:spPr>
          <a:xfrm>
            <a:off x="2968578" y="1668890"/>
            <a:ext cx="2466975" cy="0"/>
          </a:xfrm>
          <a:prstGeom prst="line">
            <a:avLst/>
          </a:prstGeom>
          <a:ln>
            <a:solidFill>
              <a:srgbClr val="86A9E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D46664E-7863-40CE-B3FD-6F94F7C4B24E}"/>
              </a:ext>
            </a:extLst>
          </p:cNvPr>
          <p:cNvSpPr txBox="1"/>
          <p:nvPr/>
        </p:nvSpPr>
        <p:spPr>
          <a:xfrm>
            <a:off x="3007351" y="2196355"/>
            <a:ext cx="2428202" cy="1772793"/>
          </a:xfrm>
          <a:prstGeom prst="rect">
            <a:avLst/>
          </a:prstGeom>
          <a:noFill/>
        </p:spPr>
        <p:txBody>
          <a:bodyPr wrap="square" lIns="0" tIns="0" rIns="0" bIns="0" rtlCol="0" anchor="t" anchorCtr="0">
            <a:spAutoFit/>
          </a:bodyPr>
          <a:lstStyle/>
          <a:p>
            <a:pPr>
              <a:spcBef>
                <a:spcPts val="300"/>
              </a:spcBef>
              <a:spcAft>
                <a:spcPts val="1800"/>
              </a:spcAft>
              <a:defRPr/>
            </a:pPr>
            <a:r>
              <a:rPr lang="en-GB" sz="1100" b="1" dirty="0" err="1">
                <a:solidFill>
                  <a:srgbClr val="1F2A44"/>
                </a:solidFill>
              </a:rPr>
              <a:t>Nonprofit</a:t>
            </a:r>
            <a:r>
              <a:rPr lang="en-GB" sz="1100" b="1" dirty="0">
                <a:solidFill>
                  <a:srgbClr val="1F2A44"/>
                </a:solidFill>
              </a:rPr>
              <a:t> Services</a:t>
            </a:r>
          </a:p>
          <a:p>
            <a:pPr>
              <a:lnSpc>
                <a:spcPct val="90000"/>
              </a:lnSpc>
              <a:spcBef>
                <a:spcPts val="300"/>
              </a:spcBef>
              <a:spcAft>
                <a:spcPts val="300"/>
              </a:spcAft>
              <a:defRPr/>
            </a:pPr>
            <a:r>
              <a:rPr lang="sv-SE" sz="900" dirty="0"/>
              <a:t>Sheri A. Leo, AIF – Manager </a:t>
            </a:r>
          </a:p>
          <a:p>
            <a:pPr>
              <a:lnSpc>
                <a:spcPct val="90000"/>
              </a:lnSpc>
              <a:spcBef>
                <a:spcPts val="300"/>
              </a:spcBef>
              <a:spcAft>
                <a:spcPts val="300"/>
              </a:spcAft>
              <a:defRPr/>
            </a:pPr>
            <a:r>
              <a:rPr lang="sv-SE" sz="900" dirty="0"/>
              <a:t>Francis V. Clementi</a:t>
            </a:r>
          </a:p>
          <a:p>
            <a:pPr>
              <a:lnSpc>
                <a:spcPct val="90000"/>
              </a:lnSpc>
              <a:spcBef>
                <a:spcPts val="300"/>
              </a:spcBef>
              <a:spcAft>
                <a:spcPts val="300"/>
              </a:spcAft>
              <a:defRPr/>
            </a:pPr>
            <a:r>
              <a:rPr lang="sv-SE" sz="900" dirty="0"/>
              <a:t>Lori J. Jones</a:t>
            </a:r>
          </a:p>
          <a:p>
            <a:pPr>
              <a:lnSpc>
                <a:spcPct val="90000"/>
              </a:lnSpc>
              <a:spcBef>
                <a:spcPts val="300"/>
              </a:spcBef>
              <a:spcAft>
                <a:spcPts val="300"/>
              </a:spcAft>
              <a:defRPr/>
            </a:pPr>
            <a:r>
              <a:rPr lang="sv-SE" sz="900" dirty="0"/>
              <a:t>Samantha L. Kemmler</a:t>
            </a:r>
          </a:p>
          <a:p>
            <a:pPr>
              <a:lnSpc>
                <a:spcPct val="90000"/>
              </a:lnSpc>
              <a:spcBef>
                <a:spcPts val="300"/>
              </a:spcBef>
              <a:spcAft>
                <a:spcPts val="300"/>
              </a:spcAft>
              <a:defRPr/>
            </a:pPr>
            <a:r>
              <a:rPr lang="sv-SE" sz="900" dirty="0"/>
              <a:t>Peter D. Reitmeyer, CAP</a:t>
            </a:r>
          </a:p>
          <a:p>
            <a:pPr>
              <a:lnSpc>
                <a:spcPct val="90000"/>
              </a:lnSpc>
              <a:spcBef>
                <a:spcPts val="300"/>
              </a:spcBef>
              <a:spcAft>
                <a:spcPts val="300"/>
              </a:spcAft>
              <a:defRPr/>
            </a:pPr>
            <a:r>
              <a:rPr lang="sv-SE" sz="900" dirty="0"/>
              <a:t>Joann Stepanski</a:t>
            </a:r>
          </a:p>
          <a:p>
            <a:pPr>
              <a:lnSpc>
                <a:spcPct val="90000"/>
              </a:lnSpc>
              <a:spcBef>
                <a:spcPts val="300"/>
              </a:spcBef>
              <a:spcAft>
                <a:spcPts val="300"/>
              </a:spcAft>
              <a:defRPr/>
            </a:pPr>
            <a:r>
              <a:rPr lang="sv-SE" sz="900" dirty="0"/>
              <a:t>Michael D. Wiggins, MBA</a:t>
            </a:r>
          </a:p>
        </p:txBody>
      </p:sp>
      <p:cxnSp>
        <p:nvCxnSpPr>
          <p:cNvPr id="9" name="Straight Connector 8">
            <a:extLst>
              <a:ext uri="{FF2B5EF4-FFF2-40B4-BE49-F238E27FC236}">
                <a16:creationId xmlns:a16="http://schemas.microsoft.com/office/drawing/2014/main" id="{4CDDDBD9-7047-422A-AF73-B3012782F49F}"/>
              </a:ext>
            </a:extLst>
          </p:cNvPr>
          <p:cNvCxnSpPr/>
          <p:nvPr/>
        </p:nvCxnSpPr>
        <p:spPr>
          <a:xfrm>
            <a:off x="2966673" y="2544817"/>
            <a:ext cx="2468880" cy="0"/>
          </a:xfrm>
          <a:prstGeom prst="line">
            <a:avLst/>
          </a:prstGeom>
          <a:ln>
            <a:solidFill>
              <a:srgbClr val="86A9E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F3D88CD-A41B-4797-85E9-38C14FC116ED}"/>
              </a:ext>
            </a:extLst>
          </p:cNvPr>
          <p:cNvSpPr txBox="1"/>
          <p:nvPr/>
        </p:nvSpPr>
        <p:spPr>
          <a:xfrm>
            <a:off x="3007351" y="4024674"/>
            <a:ext cx="2428202" cy="1369606"/>
          </a:xfrm>
          <a:prstGeom prst="rect">
            <a:avLst/>
          </a:prstGeom>
          <a:noFill/>
        </p:spPr>
        <p:txBody>
          <a:bodyPr wrap="square" lIns="0" tIns="0" rIns="0" bIns="0" rtlCol="0" anchor="t" anchorCtr="0">
            <a:spAutoFit/>
          </a:bodyPr>
          <a:lstStyle/>
          <a:p>
            <a:pPr>
              <a:spcBef>
                <a:spcPts val="300"/>
              </a:spcBef>
              <a:spcAft>
                <a:spcPts val="1800"/>
              </a:spcAft>
              <a:defRPr/>
            </a:pPr>
            <a:r>
              <a:rPr lang="en-GB" sz="1100" b="1" dirty="0">
                <a:solidFill>
                  <a:srgbClr val="1F2A44"/>
                </a:solidFill>
              </a:rPr>
              <a:t>Tax officers</a:t>
            </a:r>
          </a:p>
          <a:p>
            <a:pPr>
              <a:lnSpc>
                <a:spcPct val="90000"/>
              </a:lnSpc>
              <a:spcBef>
                <a:spcPts val="300"/>
              </a:spcBef>
              <a:spcAft>
                <a:spcPts val="300"/>
              </a:spcAft>
              <a:defRPr/>
            </a:pPr>
            <a:r>
              <a:rPr lang="sv-SE" sz="900" dirty="0"/>
              <a:t>Michelle S. Long, MS, EA, Manager, Tax Group</a:t>
            </a:r>
          </a:p>
          <a:p>
            <a:pPr>
              <a:lnSpc>
                <a:spcPct val="90000"/>
              </a:lnSpc>
              <a:spcBef>
                <a:spcPts val="300"/>
              </a:spcBef>
              <a:spcAft>
                <a:spcPts val="300"/>
              </a:spcAft>
              <a:defRPr/>
            </a:pPr>
            <a:r>
              <a:rPr lang="sv-SE" sz="900" dirty="0"/>
              <a:t>Fred S.Bachman</a:t>
            </a:r>
          </a:p>
          <a:p>
            <a:pPr>
              <a:lnSpc>
                <a:spcPct val="90000"/>
              </a:lnSpc>
              <a:spcBef>
                <a:spcPts val="300"/>
              </a:spcBef>
              <a:spcAft>
                <a:spcPts val="300"/>
              </a:spcAft>
              <a:defRPr/>
            </a:pPr>
            <a:r>
              <a:rPr lang="sv-SE" sz="900" dirty="0"/>
              <a:t>Lisa Bierlein, CESP</a:t>
            </a:r>
          </a:p>
          <a:p>
            <a:pPr>
              <a:lnSpc>
                <a:spcPct val="90000"/>
              </a:lnSpc>
              <a:spcBef>
                <a:spcPts val="300"/>
              </a:spcBef>
              <a:spcAft>
                <a:spcPts val="300"/>
              </a:spcAft>
              <a:defRPr/>
            </a:pPr>
            <a:r>
              <a:rPr lang="sv-SE" sz="900" dirty="0"/>
              <a:t>Susan Wisniewski</a:t>
            </a:r>
          </a:p>
          <a:p>
            <a:pPr>
              <a:lnSpc>
                <a:spcPct val="90000"/>
              </a:lnSpc>
              <a:spcBef>
                <a:spcPts val="300"/>
              </a:spcBef>
              <a:spcAft>
                <a:spcPts val="300"/>
              </a:spcAft>
              <a:defRPr/>
            </a:pPr>
            <a:endParaRPr lang="sv-SE" sz="900" dirty="0"/>
          </a:p>
        </p:txBody>
      </p:sp>
      <p:cxnSp>
        <p:nvCxnSpPr>
          <p:cNvPr id="11" name="Straight Connector 10">
            <a:extLst>
              <a:ext uri="{FF2B5EF4-FFF2-40B4-BE49-F238E27FC236}">
                <a16:creationId xmlns:a16="http://schemas.microsoft.com/office/drawing/2014/main" id="{08EDFE52-58D4-4914-A825-CA54960A991A}"/>
              </a:ext>
            </a:extLst>
          </p:cNvPr>
          <p:cNvCxnSpPr/>
          <p:nvPr/>
        </p:nvCxnSpPr>
        <p:spPr>
          <a:xfrm>
            <a:off x="2968578" y="4326121"/>
            <a:ext cx="2468880" cy="0"/>
          </a:xfrm>
          <a:prstGeom prst="line">
            <a:avLst/>
          </a:prstGeom>
          <a:ln>
            <a:solidFill>
              <a:srgbClr val="86A9E3"/>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078AB93-8875-41BF-91A8-92E9B8070B53}"/>
              </a:ext>
            </a:extLst>
          </p:cNvPr>
          <p:cNvSpPr txBox="1"/>
          <p:nvPr/>
        </p:nvSpPr>
        <p:spPr>
          <a:xfrm>
            <a:off x="3007351" y="5385783"/>
            <a:ext cx="2428202" cy="563231"/>
          </a:xfrm>
          <a:prstGeom prst="rect">
            <a:avLst/>
          </a:prstGeom>
          <a:noFill/>
        </p:spPr>
        <p:txBody>
          <a:bodyPr wrap="square" lIns="0" tIns="0" rIns="0" bIns="0" rtlCol="0" anchor="t" anchorCtr="0">
            <a:spAutoFit/>
          </a:bodyPr>
          <a:lstStyle/>
          <a:p>
            <a:pPr>
              <a:spcBef>
                <a:spcPts val="300"/>
              </a:spcBef>
              <a:spcAft>
                <a:spcPts val="1800"/>
              </a:spcAft>
              <a:defRPr/>
            </a:pPr>
            <a:r>
              <a:rPr lang="en-GB" sz="1100" b="1" dirty="0">
                <a:solidFill>
                  <a:srgbClr val="1F2A44"/>
                </a:solidFill>
              </a:rPr>
              <a:t>Chief Fiduciary Officer</a:t>
            </a:r>
          </a:p>
          <a:p>
            <a:pPr>
              <a:lnSpc>
                <a:spcPct val="90000"/>
              </a:lnSpc>
              <a:spcBef>
                <a:spcPts val="300"/>
              </a:spcBef>
              <a:spcAft>
                <a:spcPts val="300"/>
              </a:spcAft>
              <a:defRPr/>
            </a:pPr>
            <a:r>
              <a:rPr lang="sv-SE" sz="900" dirty="0"/>
              <a:t>Kristen L. Hartman, J.D., LLM</a:t>
            </a:r>
          </a:p>
        </p:txBody>
      </p:sp>
      <p:cxnSp>
        <p:nvCxnSpPr>
          <p:cNvPr id="13" name="Straight Connector 12">
            <a:extLst>
              <a:ext uri="{FF2B5EF4-FFF2-40B4-BE49-F238E27FC236}">
                <a16:creationId xmlns:a16="http://schemas.microsoft.com/office/drawing/2014/main" id="{D7163845-281B-4D34-9A6E-2D6C12990AFE}"/>
              </a:ext>
            </a:extLst>
          </p:cNvPr>
          <p:cNvCxnSpPr/>
          <p:nvPr/>
        </p:nvCxnSpPr>
        <p:spPr>
          <a:xfrm>
            <a:off x="2968578" y="5667770"/>
            <a:ext cx="2468880" cy="0"/>
          </a:xfrm>
          <a:prstGeom prst="line">
            <a:avLst/>
          </a:prstGeom>
          <a:ln>
            <a:solidFill>
              <a:srgbClr val="86A9E3"/>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9A1EE67-5D4E-4345-96AB-ED0DF2B82CC2}"/>
              </a:ext>
            </a:extLst>
          </p:cNvPr>
          <p:cNvSpPr txBox="1"/>
          <p:nvPr/>
        </p:nvSpPr>
        <p:spPr>
          <a:xfrm>
            <a:off x="6272551" y="1377378"/>
            <a:ext cx="2428202" cy="563231"/>
          </a:xfrm>
          <a:prstGeom prst="rect">
            <a:avLst/>
          </a:prstGeom>
          <a:noFill/>
        </p:spPr>
        <p:txBody>
          <a:bodyPr wrap="square" lIns="0" tIns="0" rIns="0" bIns="0" rtlCol="0" anchor="t" anchorCtr="0">
            <a:spAutoFit/>
          </a:bodyPr>
          <a:lstStyle/>
          <a:p>
            <a:pPr>
              <a:spcBef>
                <a:spcPts val="300"/>
              </a:spcBef>
              <a:spcAft>
                <a:spcPts val="1800"/>
              </a:spcAft>
              <a:defRPr/>
            </a:pPr>
            <a:r>
              <a:rPr lang="en-GB" sz="1100" b="1" dirty="0">
                <a:solidFill>
                  <a:srgbClr val="1F2A44"/>
                </a:solidFill>
              </a:rPr>
              <a:t>Chief Investment Officer</a:t>
            </a:r>
          </a:p>
          <a:p>
            <a:pPr>
              <a:lnSpc>
                <a:spcPct val="90000"/>
              </a:lnSpc>
              <a:spcBef>
                <a:spcPts val="300"/>
              </a:spcBef>
              <a:spcAft>
                <a:spcPts val="300"/>
              </a:spcAft>
              <a:defRPr/>
            </a:pPr>
            <a:r>
              <a:rPr lang="en-US" sz="900" dirty="0"/>
              <a:t>Keith P. </a:t>
            </a:r>
            <a:r>
              <a:rPr lang="en-US" sz="900" dirty="0" err="1"/>
              <a:t>Aleardi</a:t>
            </a:r>
            <a:r>
              <a:rPr lang="en-US" sz="900" dirty="0"/>
              <a:t>, MS, CFA</a:t>
            </a:r>
            <a:r>
              <a:rPr lang="en-US" sz="900" baseline="30000" dirty="0"/>
              <a:t>1, 2</a:t>
            </a:r>
          </a:p>
        </p:txBody>
      </p:sp>
      <p:cxnSp>
        <p:nvCxnSpPr>
          <p:cNvPr id="15" name="Straight Connector 14">
            <a:extLst>
              <a:ext uri="{FF2B5EF4-FFF2-40B4-BE49-F238E27FC236}">
                <a16:creationId xmlns:a16="http://schemas.microsoft.com/office/drawing/2014/main" id="{20076EAD-EEA8-4639-96AE-F70E0E8D5997}"/>
              </a:ext>
            </a:extLst>
          </p:cNvPr>
          <p:cNvCxnSpPr/>
          <p:nvPr/>
        </p:nvCxnSpPr>
        <p:spPr>
          <a:xfrm>
            <a:off x="6233778" y="1668890"/>
            <a:ext cx="2468880" cy="0"/>
          </a:xfrm>
          <a:prstGeom prst="line">
            <a:avLst/>
          </a:prstGeom>
          <a:ln>
            <a:solidFill>
              <a:srgbClr val="86A9E3"/>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09B3355-F6B0-4EF3-BCF8-4E3489445FAC}"/>
              </a:ext>
            </a:extLst>
          </p:cNvPr>
          <p:cNvSpPr txBox="1"/>
          <p:nvPr/>
        </p:nvSpPr>
        <p:spPr>
          <a:xfrm>
            <a:off x="6272551" y="2395702"/>
            <a:ext cx="2428202" cy="3587136"/>
          </a:xfrm>
          <a:prstGeom prst="rect">
            <a:avLst/>
          </a:prstGeom>
          <a:noFill/>
        </p:spPr>
        <p:txBody>
          <a:bodyPr wrap="square" lIns="0" tIns="0" rIns="0" bIns="0" rtlCol="0" anchor="t" anchorCtr="0">
            <a:spAutoFit/>
          </a:bodyPr>
          <a:lstStyle/>
          <a:p>
            <a:pPr>
              <a:spcBef>
                <a:spcPts val="300"/>
              </a:spcBef>
              <a:spcAft>
                <a:spcPts val="1800"/>
              </a:spcAft>
              <a:defRPr/>
            </a:pPr>
            <a:r>
              <a:rPr lang="en-GB" sz="1100" b="1" dirty="0">
                <a:solidFill>
                  <a:srgbClr val="1F2A44"/>
                </a:solidFill>
              </a:rPr>
              <a:t>Portfolio Management</a:t>
            </a:r>
          </a:p>
          <a:p>
            <a:pPr>
              <a:lnSpc>
                <a:spcPct val="90000"/>
              </a:lnSpc>
              <a:spcBef>
                <a:spcPts val="300"/>
              </a:spcBef>
              <a:spcAft>
                <a:spcPts val="300"/>
              </a:spcAft>
              <a:defRPr/>
            </a:pPr>
            <a:r>
              <a:rPr lang="en-US" sz="900" dirty="0"/>
              <a:t>Walter J. Banta, APMA</a:t>
            </a:r>
            <a:r>
              <a:rPr lang="en-US" sz="900" baseline="30000" dirty="0"/>
              <a:t> 2</a:t>
            </a:r>
          </a:p>
          <a:p>
            <a:pPr>
              <a:lnSpc>
                <a:spcPct val="90000"/>
              </a:lnSpc>
              <a:spcBef>
                <a:spcPts val="300"/>
              </a:spcBef>
              <a:spcAft>
                <a:spcPts val="300"/>
              </a:spcAft>
              <a:defRPr/>
            </a:pPr>
            <a:r>
              <a:rPr lang="en-US" sz="900" dirty="0"/>
              <a:t>Matthew T. Brennan, CFA </a:t>
            </a:r>
            <a:r>
              <a:rPr lang="en-US" sz="900" baseline="30000" dirty="0"/>
              <a:t>1, 2</a:t>
            </a:r>
          </a:p>
          <a:p>
            <a:pPr>
              <a:lnSpc>
                <a:spcPct val="90000"/>
              </a:lnSpc>
              <a:spcBef>
                <a:spcPts val="300"/>
              </a:spcBef>
              <a:spcAft>
                <a:spcPts val="300"/>
              </a:spcAft>
              <a:defRPr/>
            </a:pPr>
            <a:r>
              <a:rPr lang="en-US" sz="900" dirty="0"/>
              <a:t>Matthew D. Bush</a:t>
            </a:r>
          </a:p>
          <a:p>
            <a:pPr>
              <a:lnSpc>
                <a:spcPct val="90000"/>
              </a:lnSpc>
              <a:spcBef>
                <a:spcPts val="300"/>
              </a:spcBef>
              <a:spcAft>
                <a:spcPts val="300"/>
              </a:spcAft>
              <a:defRPr/>
            </a:pPr>
            <a:r>
              <a:rPr lang="en-US" sz="900" dirty="0"/>
              <a:t>Richard J. Diem, CFA</a:t>
            </a:r>
          </a:p>
          <a:p>
            <a:pPr>
              <a:lnSpc>
                <a:spcPct val="90000"/>
              </a:lnSpc>
              <a:spcBef>
                <a:spcPts val="300"/>
              </a:spcBef>
              <a:spcAft>
                <a:spcPts val="300"/>
              </a:spcAft>
              <a:defRPr/>
            </a:pPr>
            <a:r>
              <a:rPr lang="en-US" sz="900" dirty="0"/>
              <a:t>Bruce D. Eden, MBA </a:t>
            </a:r>
            <a:r>
              <a:rPr lang="en-US" sz="900" baseline="30000" dirty="0"/>
              <a:t>2</a:t>
            </a:r>
          </a:p>
          <a:p>
            <a:pPr>
              <a:lnSpc>
                <a:spcPct val="90000"/>
              </a:lnSpc>
              <a:spcBef>
                <a:spcPts val="300"/>
              </a:spcBef>
              <a:spcAft>
                <a:spcPts val="300"/>
              </a:spcAft>
              <a:defRPr/>
            </a:pPr>
            <a:r>
              <a:rPr lang="en-US" sz="900" dirty="0"/>
              <a:t>Kyle M. Ireland</a:t>
            </a:r>
          </a:p>
          <a:p>
            <a:pPr>
              <a:lnSpc>
                <a:spcPct val="90000"/>
              </a:lnSpc>
              <a:spcBef>
                <a:spcPts val="300"/>
              </a:spcBef>
              <a:spcAft>
                <a:spcPts val="300"/>
              </a:spcAft>
              <a:defRPr/>
            </a:pPr>
            <a:r>
              <a:rPr lang="en-US" sz="900" dirty="0"/>
              <a:t>Andrew T. Mesick </a:t>
            </a:r>
            <a:r>
              <a:rPr lang="en-US" sz="900" baseline="30000" dirty="0"/>
              <a:t>1</a:t>
            </a:r>
          </a:p>
          <a:p>
            <a:pPr>
              <a:lnSpc>
                <a:spcPct val="90000"/>
              </a:lnSpc>
              <a:spcBef>
                <a:spcPts val="300"/>
              </a:spcBef>
              <a:spcAft>
                <a:spcPts val="300"/>
              </a:spcAft>
              <a:defRPr/>
            </a:pPr>
            <a:r>
              <a:rPr lang="en-US" sz="900" dirty="0"/>
              <a:t>George W. Nichols, MBA </a:t>
            </a:r>
            <a:r>
              <a:rPr lang="en-US" sz="900" baseline="30000" dirty="0"/>
              <a:t>1, 2</a:t>
            </a:r>
          </a:p>
          <a:p>
            <a:pPr>
              <a:lnSpc>
                <a:spcPct val="90000"/>
              </a:lnSpc>
              <a:spcBef>
                <a:spcPts val="300"/>
              </a:spcBef>
              <a:spcAft>
                <a:spcPts val="300"/>
              </a:spcAft>
              <a:defRPr/>
            </a:pPr>
            <a:r>
              <a:rPr lang="en-US" sz="900" dirty="0"/>
              <a:t>Elizabeth A. Peris, CFA </a:t>
            </a:r>
            <a:r>
              <a:rPr lang="en-US" sz="900" baseline="30000" dirty="0"/>
              <a:t>2</a:t>
            </a:r>
          </a:p>
          <a:p>
            <a:pPr>
              <a:lnSpc>
                <a:spcPct val="90000"/>
              </a:lnSpc>
              <a:spcBef>
                <a:spcPts val="300"/>
              </a:spcBef>
              <a:spcAft>
                <a:spcPts val="300"/>
              </a:spcAft>
              <a:defRPr/>
            </a:pPr>
            <a:r>
              <a:rPr lang="en-US" sz="900" dirty="0"/>
              <a:t>Mary </a:t>
            </a:r>
            <a:r>
              <a:rPr lang="en-US" sz="900" dirty="0" err="1"/>
              <a:t>Talbutt-Margerum</a:t>
            </a:r>
            <a:endParaRPr lang="en-US" sz="900" dirty="0"/>
          </a:p>
          <a:p>
            <a:pPr>
              <a:lnSpc>
                <a:spcPct val="90000"/>
              </a:lnSpc>
              <a:spcBef>
                <a:spcPts val="300"/>
              </a:spcBef>
              <a:spcAft>
                <a:spcPts val="300"/>
              </a:spcAft>
              <a:defRPr/>
            </a:pPr>
            <a:r>
              <a:rPr lang="en-US" sz="900" dirty="0"/>
              <a:t>Jeffery R. Taylor, CFA, CFS</a:t>
            </a:r>
          </a:p>
          <a:p>
            <a:pPr>
              <a:lnSpc>
                <a:spcPct val="90000"/>
              </a:lnSpc>
              <a:spcBef>
                <a:spcPts val="300"/>
              </a:spcBef>
              <a:spcAft>
                <a:spcPts val="300"/>
              </a:spcAft>
              <a:defRPr/>
            </a:pPr>
            <a:r>
              <a:rPr lang="en-US" sz="900" dirty="0"/>
              <a:t>Theodore R. Walden. AIF </a:t>
            </a:r>
          </a:p>
          <a:p>
            <a:pPr>
              <a:lnSpc>
                <a:spcPct val="90000"/>
              </a:lnSpc>
              <a:spcBef>
                <a:spcPts val="300"/>
              </a:spcBef>
              <a:spcAft>
                <a:spcPts val="300"/>
              </a:spcAft>
              <a:defRPr/>
            </a:pPr>
            <a:endParaRPr lang="en-US" sz="900" dirty="0">
              <a:solidFill>
                <a:prstClr val="black">
                  <a:lumMod val="65000"/>
                  <a:lumOff val="35000"/>
                </a:prstClr>
              </a:solidFill>
            </a:endParaRPr>
          </a:p>
          <a:p>
            <a:pPr>
              <a:lnSpc>
                <a:spcPct val="90000"/>
              </a:lnSpc>
              <a:spcBef>
                <a:spcPts val="300"/>
              </a:spcBef>
              <a:spcAft>
                <a:spcPts val="300"/>
              </a:spcAft>
              <a:defRPr/>
            </a:pPr>
            <a:endParaRPr lang="en-US" sz="900" dirty="0">
              <a:solidFill>
                <a:prstClr val="black">
                  <a:lumMod val="65000"/>
                  <a:lumOff val="35000"/>
                </a:prstClr>
              </a:solidFill>
            </a:endParaRPr>
          </a:p>
          <a:p>
            <a:pPr marL="228600" indent="-228600">
              <a:lnSpc>
                <a:spcPct val="90000"/>
              </a:lnSpc>
              <a:spcBef>
                <a:spcPts val="300"/>
              </a:spcBef>
              <a:spcAft>
                <a:spcPts val="300"/>
              </a:spcAft>
              <a:buAutoNum type="arabicParenBoth"/>
              <a:defRPr/>
            </a:pPr>
            <a:r>
              <a:rPr lang="en-US" sz="900" dirty="0"/>
              <a:t>Investment Strategy Committee</a:t>
            </a:r>
          </a:p>
          <a:p>
            <a:pPr marL="228600" indent="-228600">
              <a:lnSpc>
                <a:spcPct val="90000"/>
              </a:lnSpc>
              <a:spcBef>
                <a:spcPts val="300"/>
              </a:spcBef>
              <a:spcAft>
                <a:spcPts val="300"/>
              </a:spcAft>
              <a:buAutoNum type="arabicParenBoth"/>
              <a:defRPr/>
            </a:pPr>
            <a:r>
              <a:rPr lang="en-US" sz="900" dirty="0"/>
              <a:t>Investment Policy Committee</a:t>
            </a:r>
          </a:p>
        </p:txBody>
      </p:sp>
      <p:cxnSp>
        <p:nvCxnSpPr>
          <p:cNvPr id="17" name="Straight Connector 16">
            <a:extLst>
              <a:ext uri="{FF2B5EF4-FFF2-40B4-BE49-F238E27FC236}">
                <a16:creationId xmlns:a16="http://schemas.microsoft.com/office/drawing/2014/main" id="{AF2B4E0A-3A70-47B1-B361-C53B5C14162C}"/>
              </a:ext>
            </a:extLst>
          </p:cNvPr>
          <p:cNvCxnSpPr/>
          <p:nvPr/>
        </p:nvCxnSpPr>
        <p:spPr>
          <a:xfrm>
            <a:off x="6233778" y="2672286"/>
            <a:ext cx="2468880" cy="0"/>
          </a:xfrm>
          <a:prstGeom prst="line">
            <a:avLst/>
          </a:prstGeom>
          <a:ln>
            <a:solidFill>
              <a:srgbClr val="86A9E3"/>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EDA028CD-EC50-4682-B4D9-1AFBC2205EE5}"/>
              </a:ext>
            </a:extLst>
          </p:cNvPr>
          <p:cNvPicPr>
            <a:picLocks noChangeAspect="1"/>
          </p:cNvPicPr>
          <p:nvPr/>
        </p:nvPicPr>
        <p:blipFill rotWithShape="1">
          <a:blip r:embed="rId3">
            <a:grayscl/>
            <a:extLst>
              <a:ext uri="{28A0092B-C50C-407E-A947-70E740481C1C}">
                <a14:useLocalDpi xmlns:a14="http://schemas.microsoft.com/office/drawing/2010/main"/>
              </a:ext>
            </a:extLst>
          </a:blip>
          <a:srcRect/>
          <a:stretch/>
        </p:blipFill>
        <p:spPr>
          <a:xfrm>
            <a:off x="726" y="1333500"/>
            <a:ext cx="2513147" cy="4800600"/>
          </a:xfrm>
          <a:prstGeom prst="rect">
            <a:avLst/>
          </a:prstGeom>
        </p:spPr>
      </p:pic>
      <p:sp>
        <p:nvSpPr>
          <p:cNvPr id="20" name="Rectangle 19">
            <a:extLst>
              <a:ext uri="{FF2B5EF4-FFF2-40B4-BE49-F238E27FC236}">
                <a16:creationId xmlns:a16="http://schemas.microsoft.com/office/drawing/2014/main" id="{58ADA29F-62B5-4EC0-8602-F552DC8C161D}"/>
              </a:ext>
            </a:extLst>
          </p:cNvPr>
          <p:cNvSpPr/>
          <p:nvPr/>
        </p:nvSpPr>
        <p:spPr>
          <a:xfrm>
            <a:off x="0" y="1333497"/>
            <a:ext cx="2514599" cy="4800589"/>
          </a:xfrm>
          <a:prstGeom prst="rect">
            <a:avLst/>
          </a:prstGeom>
          <a:solidFill>
            <a:srgbClr val="86A9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88274110"/>
      </p:ext>
    </p:extLst>
  </p:cSld>
  <p:clrMapOvr>
    <a:masterClrMapping/>
  </p:clrMapOvr>
</p:sld>
</file>

<file path=ppt/theme/theme1.xml><?xml version="1.0" encoding="utf-8"?>
<a:theme xmlns:a="http://schemas.openxmlformats.org/drawingml/2006/main" name="Theme 1">
  <a:themeElements>
    <a:clrScheme name="Custom 81">
      <a:dk1>
        <a:sysClr val="windowText" lastClr="000000"/>
      </a:dk1>
      <a:lt1>
        <a:sysClr val="window" lastClr="FFFFFF"/>
      </a:lt1>
      <a:dk2>
        <a:srgbClr val="414E5D"/>
      </a:dk2>
      <a:lt2>
        <a:srgbClr val="F2F2F2"/>
      </a:lt2>
      <a:accent1>
        <a:srgbClr val="1F2A44"/>
      </a:accent1>
      <a:accent2>
        <a:srgbClr val="998542"/>
      </a:accent2>
      <a:accent3>
        <a:srgbClr val="A4BCC4"/>
      </a:accent3>
      <a:accent4>
        <a:srgbClr val="AAAAAA"/>
      </a:accent4>
      <a:accent5>
        <a:srgbClr val="7F7F7F"/>
      </a:accent5>
      <a:accent6>
        <a:srgbClr val="595959"/>
      </a:accent6>
      <a:hlink>
        <a:srgbClr val="00B4B4"/>
      </a:hlink>
      <a:folHlink>
        <a:srgbClr val="797979"/>
      </a:folHlink>
    </a:clrScheme>
    <a:fontScheme name="Custom 1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eme 1">
  <a:themeElements>
    <a:clrScheme name="Custom 81">
      <a:dk1>
        <a:sysClr val="windowText" lastClr="000000"/>
      </a:dk1>
      <a:lt1>
        <a:sysClr val="window" lastClr="FFFFFF"/>
      </a:lt1>
      <a:dk2>
        <a:srgbClr val="414E5D"/>
      </a:dk2>
      <a:lt2>
        <a:srgbClr val="F2F2F2"/>
      </a:lt2>
      <a:accent1>
        <a:srgbClr val="1F2A44"/>
      </a:accent1>
      <a:accent2>
        <a:srgbClr val="998542"/>
      </a:accent2>
      <a:accent3>
        <a:srgbClr val="A4BCC4"/>
      </a:accent3>
      <a:accent4>
        <a:srgbClr val="AAAAAA"/>
      </a:accent4>
      <a:accent5>
        <a:srgbClr val="7F7F7F"/>
      </a:accent5>
      <a:accent6>
        <a:srgbClr val="595959"/>
      </a:accent6>
      <a:hlink>
        <a:srgbClr val="00B4B4"/>
      </a:hlink>
      <a:folHlink>
        <a:srgbClr val="797979"/>
      </a:folHlink>
    </a:clrScheme>
    <a:fontScheme name="Custom 1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heme 1">
  <a:themeElements>
    <a:clrScheme name="Custom 18">
      <a:dk1>
        <a:sysClr val="windowText" lastClr="000000"/>
      </a:dk1>
      <a:lt1>
        <a:sysClr val="window" lastClr="FFFFFF"/>
      </a:lt1>
      <a:dk2>
        <a:srgbClr val="414E5D"/>
      </a:dk2>
      <a:lt2>
        <a:srgbClr val="F2F2F2"/>
      </a:lt2>
      <a:accent1>
        <a:srgbClr val="1F2A44"/>
      </a:accent1>
      <a:accent2>
        <a:srgbClr val="86A9E3"/>
      </a:accent2>
      <a:accent3>
        <a:srgbClr val="A4BCC4"/>
      </a:accent3>
      <a:accent4>
        <a:srgbClr val="AAAAAA"/>
      </a:accent4>
      <a:accent5>
        <a:srgbClr val="7F7F7F"/>
      </a:accent5>
      <a:accent6>
        <a:srgbClr val="595959"/>
      </a:accent6>
      <a:hlink>
        <a:srgbClr val="00B4B4"/>
      </a:hlink>
      <a:folHlink>
        <a:srgbClr val="797979"/>
      </a:folHlink>
    </a:clrScheme>
    <a:fontScheme name="Custom 1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heme 1">
  <a:themeElements>
    <a:clrScheme name="Custom 81">
      <a:dk1>
        <a:sysClr val="windowText" lastClr="000000"/>
      </a:dk1>
      <a:lt1>
        <a:sysClr val="window" lastClr="FFFFFF"/>
      </a:lt1>
      <a:dk2>
        <a:srgbClr val="414E5D"/>
      </a:dk2>
      <a:lt2>
        <a:srgbClr val="F2F2F2"/>
      </a:lt2>
      <a:accent1>
        <a:srgbClr val="1F2A44"/>
      </a:accent1>
      <a:accent2>
        <a:srgbClr val="998542"/>
      </a:accent2>
      <a:accent3>
        <a:srgbClr val="A4BCC4"/>
      </a:accent3>
      <a:accent4>
        <a:srgbClr val="AAAAAA"/>
      </a:accent4>
      <a:accent5>
        <a:srgbClr val="7F7F7F"/>
      </a:accent5>
      <a:accent6>
        <a:srgbClr val="595959"/>
      </a:accent6>
      <a:hlink>
        <a:srgbClr val="00B4B4"/>
      </a:hlink>
      <a:folHlink>
        <a:srgbClr val="797979"/>
      </a:folHlink>
    </a:clrScheme>
    <a:fontScheme name="Custom 1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 UniqueId="b3af841a-77bd-4131-8818-8ea07f2f28c5" Name="System" ContentType="XML" MajorVersion="0" MinorVersion="1" isLocalCopy="False" IsBaseObject="False" DataSourceId="ea1219b8-297b-4188-88c3-48df6cd93972" DataSourceMajorVersion="0" DataSourceMinorVersion="1"/>
</file>

<file path=customXml/item2.xml><?xml version="1.0" encoding="utf-8"?>
<VariableList UniqueId="0bb189cb-f473-4a06-8ec3-e74ac5c82ca6" Name="Computed" ContentType="XML" MajorVersion="0" MinorVersion="1" isLocalCopy="False" IsBaseObject="False" DataSourceId="beb6c0a1-6d65-402d-bca2-535c5373c96b" DataSourceMajorVersion="0" DataSourceMinorVersion="1"/>
</file>

<file path=customXml/item3.xml><?xml version="1.0" encoding="utf-8"?>
<VariableList UniqueId="d42d049c-9210-48ca-b07e-80dbb09804c6" Name="AD_HOC" ContentType="XML" MajorVersion="0" MinorVersion="1" isLocalCopy="False" IsBaseObject="False" DataSourceId="8e671aa5-5724-4b6f-abc5-58c7f683492c" DataSourceMajorVersion="0" DataSourceMinorVersion="1"/>
</file>

<file path=customXml/item4.xml><?xml version="1.0" encoding="utf-8"?>
<VariableListDefinition name="Computed" displayName="Computed" id="0bb189cb-f473-4a06-8ec3-e74ac5c82ca6" isdomainofvalue="False" dataSourceId="beb6c0a1-6d65-402d-bca2-535c5373c96b"/>
</file>

<file path=customXml/item5.xml><?xml version="1.0" encoding="utf-8"?>
<VariableListDefinition name="AD_HOC" displayName="AD_HOC" id="d42d049c-9210-48ca-b07e-80dbb09804c6" isdomainofvalue="False" dataSourceId="8e671aa5-5724-4b6f-abc5-58c7f683492c"/>
</file>

<file path=customXml/item6.xml><?xml version="1.0" encoding="utf-8"?>
<AllExternalAdhocVariableMappings/>
</file>

<file path=customXml/item7.xml><?xml version="1.0" encoding="utf-8"?>
<VariableListDefinition name="System" displayName="System" id="b3af841a-77bd-4131-8818-8ea07f2f28c5" isdomainofvalue="False" dataSourceId="ea1219b8-297b-4188-88c3-48df6cd93972"/>
</file>

<file path=customXml/itemProps1.xml><?xml version="1.0" encoding="utf-8"?>
<ds:datastoreItem xmlns:ds="http://schemas.openxmlformats.org/officeDocument/2006/customXml" ds:itemID="{48F02BF1-FB81-468A-BF99-61127A7D29B7}">
  <ds:schemaRefs/>
</ds:datastoreItem>
</file>

<file path=customXml/itemProps2.xml><?xml version="1.0" encoding="utf-8"?>
<ds:datastoreItem xmlns:ds="http://schemas.openxmlformats.org/officeDocument/2006/customXml" ds:itemID="{2111A7C6-D675-4F2B-9656-C0978BFC2185}">
  <ds:schemaRefs/>
</ds:datastoreItem>
</file>

<file path=customXml/itemProps3.xml><?xml version="1.0" encoding="utf-8"?>
<ds:datastoreItem xmlns:ds="http://schemas.openxmlformats.org/officeDocument/2006/customXml" ds:itemID="{460BF3E3-692F-4768-B55B-9ACE56E93E73}">
  <ds:schemaRefs/>
</ds:datastoreItem>
</file>

<file path=customXml/itemProps4.xml><?xml version="1.0" encoding="utf-8"?>
<ds:datastoreItem xmlns:ds="http://schemas.openxmlformats.org/officeDocument/2006/customXml" ds:itemID="{0B28472C-A4DC-464F-B866-B88F022F2056}">
  <ds:schemaRefs/>
</ds:datastoreItem>
</file>

<file path=customXml/itemProps5.xml><?xml version="1.0" encoding="utf-8"?>
<ds:datastoreItem xmlns:ds="http://schemas.openxmlformats.org/officeDocument/2006/customXml" ds:itemID="{80273AA8-270B-414F-AABA-2A6D849D6E45}">
  <ds:schemaRefs/>
</ds:datastoreItem>
</file>

<file path=customXml/itemProps6.xml><?xml version="1.0" encoding="utf-8"?>
<ds:datastoreItem xmlns:ds="http://schemas.openxmlformats.org/officeDocument/2006/customXml" ds:itemID="{F0E08461-3B77-4AF8-8C32-92D491A0FD4B}">
  <ds:schemaRefs/>
</ds:datastoreItem>
</file>

<file path=customXml/itemProps7.xml><?xml version="1.0" encoding="utf-8"?>
<ds:datastoreItem xmlns:ds="http://schemas.openxmlformats.org/officeDocument/2006/customXml" ds:itemID="{048AFE71-038B-4EA8-9769-2FFD160588DC}">
  <ds:schemaRefs/>
</ds:datastoreItem>
</file>

<file path=docProps/app.xml><?xml version="1.0" encoding="utf-8"?>
<Properties xmlns="http://schemas.openxmlformats.org/officeDocument/2006/extended-properties" xmlns:vt="http://schemas.openxmlformats.org/officeDocument/2006/docPropsVTypes">
  <Template>Office Theme</Template>
  <TotalTime>1145</TotalTime>
  <Words>2767</Words>
  <Application>Microsoft Office PowerPoint</Application>
  <PresentationFormat>On-screen Show (4:3)</PresentationFormat>
  <Paragraphs>324</Paragraphs>
  <Slides>17</Slides>
  <Notes>15</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17</vt:i4>
      </vt:variant>
    </vt:vector>
  </HeadingPairs>
  <TitlesOfParts>
    <vt:vector size="25" baseType="lpstr">
      <vt:lpstr>Arial</vt:lpstr>
      <vt:lpstr>Arial Black</vt:lpstr>
      <vt:lpstr>Calibri</vt:lpstr>
      <vt:lpstr>Wingdings</vt:lpstr>
      <vt:lpstr>Theme 1</vt:lpstr>
      <vt:lpstr>1_Theme 1</vt:lpstr>
      <vt:lpstr>2_Theme 1</vt:lpstr>
      <vt:lpstr>3_Theme 1</vt:lpstr>
      <vt:lpstr>PowerPoint Presentation</vt:lpstr>
      <vt:lpstr>Executive Summary</vt:lpstr>
      <vt:lpstr>Fulton Financial Corporation</vt:lpstr>
      <vt:lpstr>Fulton Financial Advisors</vt:lpstr>
      <vt:lpstr>Fulton Financial Advisors</vt:lpstr>
      <vt:lpstr>Comprehensive Solutions for Nonprofits</vt:lpstr>
      <vt:lpstr>Fiduciary Expertise</vt:lpstr>
      <vt:lpstr>Relationship Management</vt:lpstr>
      <vt:lpstr>Nonprofit Services Team</vt:lpstr>
      <vt:lpstr>Fee Proposal</vt:lpstr>
      <vt:lpstr>Overall Relationship Pricing Model</vt:lpstr>
      <vt:lpstr>Disciplined Investment Philosophy </vt:lpstr>
      <vt:lpstr>Investment Management</vt:lpstr>
      <vt:lpstr>Investment Manager Selection</vt:lpstr>
      <vt:lpstr>Asset Managers</vt:lpstr>
      <vt:lpstr>Why Fulton Financial Advisors</vt:lpstr>
      <vt:lpstr>Disclosure</vt:lpstr>
    </vt:vector>
  </TitlesOfParts>
  <Company>Fulton Financial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Garcia, Bryan</dc:creator>
  <cp:lastModifiedBy>Pierson, Sharon</cp:lastModifiedBy>
  <cp:revision>138</cp:revision>
  <cp:lastPrinted>2022-05-02T13:12:54Z</cp:lastPrinted>
  <dcterms:created xsi:type="dcterms:W3CDTF">2019-12-09T16:59:34Z</dcterms:created>
  <dcterms:modified xsi:type="dcterms:W3CDTF">2022-08-26T20:04:31Z</dcterms:modified>
</cp:coreProperties>
</file>