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68" r:id="rId4"/>
    <p:sldId id="257" r:id="rId5"/>
    <p:sldId id="258" r:id="rId6"/>
    <p:sldId id="259" r:id="rId7"/>
    <p:sldId id="266" r:id="rId8"/>
    <p:sldId id="270" r:id="rId9"/>
    <p:sldId id="261" r:id="rId10"/>
    <p:sldId id="267" r:id="rId11"/>
    <p:sldId id="271" r:id="rId12"/>
    <p:sldId id="269" r:id="rId13"/>
    <p:sldId id="263" r:id="rId14"/>
    <p:sldId id="264"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Panetta" initials="TP" lastIdx="15" clrIdx="0">
    <p:extLst>
      <p:ext uri="{19B8F6BF-5375-455C-9EA6-DF929625EA0E}">
        <p15:presenceInfo xmlns:p15="http://schemas.microsoft.com/office/powerpoint/2012/main" userId="45d5c01a50be3b91" providerId="Windows Live"/>
      </p:ext>
    </p:extLst>
  </p:cmAuthor>
  <p:cmAuthor id="2" name="Austin Calaman" initials="AC" lastIdx="12" clrIdx="1">
    <p:extLst>
      <p:ext uri="{19B8F6BF-5375-455C-9EA6-DF929625EA0E}">
        <p15:presenceInfo xmlns:p15="http://schemas.microsoft.com/office/powerpoint/2012/main" userId="S::acalaman@Lewesbpw.net::1d433076-a6e5-4c99-ba47-d8964d72cb81" providerId="AD"/>
      </p:ext>
    </p:extLst>
  </p:cmAuthor>
  <p:cmAuthor id="3" name="Preston Lee" initials="PL" lastIdx="1" clrIdx="2">
    <p:extLst>
      <p:ext uri="{19B8F6BF-5375-455C-9EA6-DF929625EA0E}">
        <p15:presenceInfo xmlns:p15="http://schemas.microsoft.com/office/powerpoint/2012/main" userId="d7a93ea43e7c5c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in Calaman" userId="1d433076-a6e5-4c99-ba47-d8964d72cb81" providerId="ADAL" clId="{62982662-93B9-4F08-ABCE-3161850BD627}"/>
    <pc:docChg chg="modSld">
      <pc:chgData name="Austin Calaman" userId="1d433076-a6e5-4c99-ba47-d8964d72cb81" providerId="ADAL" clId="{62982662-93B9-4F08-ABCE-3161850BD627}" dt="2022-03-31T15:08:10.769" v="4" actId="20577"/>
      <pc:docMkLst>
        <pc:docMk/>
      </pc:docMkLst>
      <pc:sldChg chg="modSp mod">
        <pc:chgData name="Austin Calaman" userId="1d433076-a6e5-4c99-ba47-d8964d72cb81" providerId="ADAL" clId="{62982662-93B9-4F08-ABCE-3161850BD627}" dt="2022-03-31T15:08:10.769" v="4" actId="20577"/>
        <pc:sldMkLst>
          <pc:docMk/>
          <pc:sldMk cId="3399528377" sldId="263"/>
        </pc:sldMkLst>
        <pc:spChg chg="mod">
          <ac:chgData name="Austin Calaman" userId="1d433076-a6e5-4c99-ba47-d8964d72cb81" providerId="ADAL" clId="{62982662-93B9-4F08-ABCE-3161850BD627}" dt="2022-03-31T15:08:10.769" v="4" actId="20577"/>
          <ac:spMkLst>
            <pc:docMk/>
            <pc:sldMk cId="3399528377" sldId="263"/>
            <ac:spMk id="3" creationId="{1154E872-F296-4FAC-8678-BA6B83BD1FEB}"/>
          </ac:spMkLst>
        </pc:spChg>
      </pc:sldChg>
      <pc:sldChg chg="modSp mod">
        <pc:chgData name="Austin Calaman" userId="1d433076-a6e5-4c99-ba47-d8964d72cb81" providerId="ADAL" clId="{62982662-93B9-4F08-ABCE-3161850BD627}" dt="2022-03-31T15:07:46.552" v="3" actId="20577"/>
        <pc:sldMkLst>
          <pc:docMk/>
          <pc:sldMk cId="3156931031" sldId="266"/>
        </pc:sldMkLst>
        <pc:spChg chg="mod">
          <ac:chgData name="Austin Calaman" userId="1d433076-a6e5-4c99-ba47-d8964d72cb81" providerId="ADAL" clId="{62982662-93B9-4F08-ABCE-3161850BD627}" dt="2022-03-31T15:07:46.552" v="3" actId="20577"/>
          <ac:spMkLst>
            <pc:docMk/>
            <pc:sldMk cId="3156931031" sldId="266"/>
            <ac:spMk id="3" creationId="{369C85B0-9D61-4E65-9040-2AE2FDE30B34}"/>
          </ac:spMkLst>
        </pc:spChg>
      </pc:sldChg>
    </pc:docChg>
  </pc:docChgLst>
  <pc:docChgLst>
    <pc:chgData name="Sharon Sexton" userId="3aba662b-1cdd-4a93-8a02-975290a7b35f" providerId="ADAL" clId="{60A9E145-9F47-4E32-A6BC-7E6CD74D534F}"/>
    <pc:docChg chg="custSel modSld">
      <pc:chgData name="Sharon Sexton" userId="3aba662b-1cdd-4a93-8a02-975290a7b35f" providerId="ADAL" clId="{60A9E145-9F47-4E32-A6BC-7E6CD74D534F}" dt="2022-03-30T18:06:49.856" v="11" actId="33524"/>
      <pc:docMkLst>
        <pc:docMk/>
      </pc:docMkLst>
      <pc:sldChg chg="modSp mod">
        <pc:chgData name="Sharon Sexton" userId="3aba662b-1cdd-4a93-8a02-975290a7b35f" providerId="ADAL" clId="{60A9E145-9F47-4E32-A6BC-7E6CD74D534F}" dt="2022-03-30T18:06:18.754" v="10" actId="20577"/>
        <pc:sldMkLst>
          <pc:docMk/>
          <pc:sldMk cId="3156931031" sldId="266"/>
        </pc:sldMkLst>
        <pc:spChg chg="mod">
          <ac:chgData name="Sharon Sexton" userId="3aba662b-1cdd-4a93-8a02-975290a7b35f" providerId="ADAL" clId="{60A9E145-9F47-4E32-A6BC-7E6CD74D534F}" dt="2022-03-30T18:06:18.754" v="10" actId="20577"/>
          <ac:spMkLst>
            <pc:docMk/>
            <pc:sldMk cId="3156931031" sldId="266"/>
            <ac:spMk id="3" creationId="{369C85B0-9D61-4E65-9040-2AE2FDE30B34}"/>
          </ac:spMkLst>
        </pc:spChg>
      </pc:sldChg>
      <pc:sldChg chg="modSp mod">
        <pc:chgData name="Sharon Sexton" userId="3aba662b-1cdd-4a93-8a02-975290a7b35f" providerId="ADAL" clId="{60A9E145-9F47-4E32-A6BC-7E6CD74D534F}" dt="2022-03-30T18:06:49.856" v="11" actId="33524"/>
        <pc:sldMkLst>
          <pc:docMk/>
          <pc:sldMk cId="650130607" sldId="269"/>
        </pc:sldMkLst>
        <pc:spChg chg="mod">
          <ac:chgData name="Sharon Sexton" userId="3aba662b-1cdd-4a93-8a02-975290a7b35f" providerId="ADAL" clId="{60A9E145-9F47-4E32-A6BC-7E6CD74D534F}" dt="2022-03-30T18:06:49.856" v="11" actId="33524"/>
          <ac:spMkLst>
            <pc:docMk/>
            <pc:sldMk cId="650130607" sldId="269"/>
            <ac:spMk id="3" creationId="{26406ADB-9610-42CA-9C17-C08E3F003827}"/>
          </ac:spMkLst>
        </pc:spChg>
      </pc:sldChg>
      <pc:sldChg chg="modSp mod">
        <pc:chgData name="Sharon Sexton" userId="3aba662b-1cdd-4a93-8a02-975290a7b35f" providerId="ADAL" clId="{60A9E145-9F47-4E32-A6BC-7E6CD74D534F}" dt="2022-03-30T18:03:40.460" v="1" actId="20577"/>
        <pc:sldMkLst>
          <pc:docMk/>
          <pc:sldMk cId="2213576237" sldId="271"/>
        </pc:sldMkLst>
        <pc:spChg chg="mod">
          <ac:chgData name="Sharon Sexton" userId="3aba662b-1cdd-4a93-8a02-975290a7b35f" providerId="ADAL" clId="{60A9E145-9F47-4E32-A6BC-7E6CD74D534F}" dt="2022-03-30T18:03:40.460" v="1" actId="20577"/>
          <ac:spMkLst>
            <pc:docMk/>
            <pc:sldMk cId="2213576237" sldId="271"/>
            <ac:spMk id="3" creationId="{E2DC7D6A-A9C6-4CB3-8482-567F6722C40F}"/>
          </ac:spMkLst>
        </pc:spChg>
      </pc:sldChg>
    </pc:docChg>
  </pc:docChgLst>
  <pc:docChgLst>
    <pc:chgData name="Austin Calaman" userId="1d433076-a6e5-4c99-ba47-d8964d72cb81" providerId="ADAL" clId="{AE1A0FE3-0310-45C0-8905-1EC68C5F310F}"/>
    <pc:docChg chg="custSel modSld">
      <pc:chgData name="Austin Calaman" userId="1d433076-a6e5-4c99-ba47-d8964d72cb81" providerId="ADAL" clId="{AE1A0FE3-0310-45C0-8905-1EC68C5F310F}" dt="2022-03-31T13:49:50.433" v="416" actId="20577"/>
      <pc:docMkLst>
        <pc:docMk/>
      </pc:docMkLst>
      <pc:sldChg chg="modSp mod">
        <pc:chgData name="Austin Calaman" userId="1d433076-a6e5-4c99-ba47-d8964d72cb81" providerId="ADAL" clId="{AE1A0FE3-0310-45C0-8905-1EC68C5F310F}" dt="2022-03-31T13:07:15.698" v="101" actId="20577"/>
        <pc:sldMkLst>
          <pc:docMk/>
          <pc:sldMk cId="3831348" sldId="257"/>
        </pc:sldMkLst>
        <pc:spChg chg="mod">
          <ac:chgData name="Austin Calaman" userId="1d433076-a6e5-4c99-ba47-d8964d72cb81" providerId="ADAL" clId="{AE1A0FE3-0310-45C0-8905-1EC68C5F310F}" dt="2022-03-31T13:07:15.698" v="101" actId="20577"/>
          <ac:spMkLst>
            <pc:docMk/>
            <pc:sldMk cId="3831348" sldId="257"/>
            <ac:spMk id="3" creationId="{3575AA68-8638-40DF-9630-CDEF9D0A00E3}"/>
          </ac:spMkLst>
        </pc:spChg>
      </pc:sldChg>
      <pc:sldChg chg="modSp mod">
        <pc:chgData name="Austin Calaman" userId="1d433076-a6e5-4c99-ba47-d8964d72cb81" providerId="ADAL" clId="{AE1A0FE3-0310-45C0-8905-1EC68C5F310F}" dt="2022-03-31T13:14:12.619" v="116" actId="20577"/>
        <pc:sldMkLst>
          <pc:docMk/>
          <pc:sldMk cId="3731436692" sldId="258"/>
        </pc:sldMkLst>
        <pc:spChg chg="mod">
          <ac:chgData name="Austin Calaman" userId="1d433076-a6e5-4c99-ba47-d8964d72cb81" providerId="ADAL" clId="{AE1A0FE3-0310-45C0-8905-1EC68C5F310F}" dt="2022-03-31T13:14:12.619" v="116" actId="20577"/>
          <ac:spMkLst>
            <pc:docMk/>
            <pc:sldMk cId="3731436692" sldId="258"/>
            <ac:spMk id="3" creationId="{2B9B3AE8-2341-432A-9D79-D8BA83ECFCDD}"/>
          </ac:spMkLst>
        </pc:spChg>
      </pc:sldChg>
      <pc:sldChg chg="modSp mod">
        <pc:chgData name="Austin Calaman" userId="1d433076-a6e5-4c99-ba47-d8964d72cb81" providerId="ADAL" clId="{AE1A0FE3-0310-45C0-8905-1EC68C5F310F}" dt="2022-03-31T13:17:06.302" v="197" actId="20577"/>
        <pc:sldMkLst>
          <pc:docMk/>
          <pc:sldMk cId="1225238282" sldId="259"/>
        </pc:sldMkLst>
        <pc:spChg chg="mod">
          <ac:chgData name="Austin Calaman" userId="1d433076-a6e5-4c99-ba47-d8964d72cb81" providerId="ADAL" clId="{AE1A0FE3-0310-45C0-8905-1EC68C5F310F}" dt="2022-03-31T13:17:06.302" v="197" actId="20577"/>
          <ac:spMkLst>
            <pc:docMk/>
            <pc:sldMk cId="1225238282" sldId="259"/>
            <ac:spMk id="3" creationId="{75675059-696D-4BBA-99B8-039B2ABBCB3C}"/>
          </ac:spMkLst>
        </pc:spChg>
      </pc:sldChg>
      <pc:sldChg chg="modSp mod">
        <pc:chgData name="Austin Calaman" userId="1d433076-a6e5-4c99-ba47-d8964d72cb81" providerId="ADAL" clId="{AE1A0FE3-0310-45C0-8905-1EC68C5F310F}" dt="2022-03-31T13:34:14.461" v="278" actId="20577"/>
        <pc:sldMkLst>
          <pc:docMk/>
          <pc:sldMk cId="3093535889" sldId="261"/>
        </pc:sldMkLst>
        <pc:spChg chg="mod">
          <ac:chgData name="Austin Calaman" userId="1d433076-a6e5-4c99-ba47-d8964d72cb81" providerId="ADAL" clId="{AE1A0FE3-0310-45C0-8905-1EC68C5F310F}" dt="2022-03-31T13:34:14.461" v="278" actId="20577"/>
          <ac:spMkLst>
            <pc:docMk/>
            <pc:sldMk cId="3093535889" sldId="261"/>
            <ac:spMk id="3" creationId="{A0475EA1-8A95-4A8D-8D2B-F6C47E4836D0}"/>
          </ac:spMkLst>
        </pc:spChg>
      </pc:sldChg>
      <pc:sldChg chg="modSp mod">
        <pc:chgData name="Austin Calaman" userId="1d433076-a6e5-4c99-ba47-d8964d72cb81" providerId="ADAL" clId="{AE1A0FE3-0310-45C0-8905-1EC68C5F310F}" dt="2022-03-31T13:49:50.433" v="416" actId="20577"/>
        <pc:sldMkLst>
          <pc:docMk/>
          <pc:sldMk cId="3399528377" sldId="263"/>
        </pc:sldMkLst>
        <pc:spChg chg="mod">
          <ac:chgData name="Austin Calaman" userId="1d433076-a6e5-4c99-ba47-d8964d72cb81" providerId="ADAL" clId="{AE1A0FE3-0310-45C0-8905-1EC68C5F310F}" dt="2022-03-31T13:49:50.433" v="416" actId="20577"/>
          <ac:spMkLst>
            <pc:docMk/>
            <pc:sldMk cId="3399528377" sldId="263"/>
            <ac:spMk id="3" creationId="{1154E872-F296-4FAC-8678-BA6B83BD1FEB}"/>
          </ac:spMkLst>
        </pc:spChg>
      </pc:sldChg>
      <pc:sldChg chg="modSp mod">
        <pc:chgData name="Austin Calaman" userId="1d433076-a6e5-4c99-ba47-d8964d72cb81" providerId="ADAL" clId="{AE1A0FE3-0310-45C0-8905-1EC68C5F310F}" dt="2022-03-31T13:26:11.960" v="230" actId="20577"/>
        <pc:sldMkLst>
          <pc:docMk/>
          <pc:sldMk cId="3156931031" sldId="266"/>
        </pc:sldMkLst>
        <pc:spChg chg="mod">
          <ac:chgData name="Austin Calaman" userId="1d433076-a6e5-4c99-ba47-d8964d72cb81" providerId="ADAL" clId="{AE1A0FE3-0310-45C0-8905-1EC68C5F310F}" dt="2022-03-31T13:26:11.960" v="230" actId="20577"/>
          <ac:spMkLst>
            <pc:docMk/>
            <pc:sldMk cId="3156931031" sldId="266"/>
            <ac:spMk id="3" creationId="{369C85B0-9D61-4E65-9040-2AE2FDE30B34}"/>
          </ac:spMkLst>
        </pc:spChg>
      </pc:sldChg>
      <pc:sldChg chg="modSp mod">
        <pc:chgData name="Austin Calaman" userId="1d433076-a6e5-4c99-ba47-d8964d72cb81" providerId="ADAL" clId="{AE1A0FE3-0310-45C0-8905-1EC68C5F310F}" dt="2022-03-31T13:39:15.487" v="326" actId="20577"/>
        <pc:sldMkLst>
          <pc:docMk/>
          <pc:sldMk cId="2609244399" sldId="267"/>
        </pc:sldMkLst>
        <pc:spChg chg="mod">
          <ac:chgData name="Austin Calaman" userId="1d433076-a6e5-4c99-ba47-d8964d72cb81" providerId="ADAL" clId="{AE1A0FE3-0310-45C0-8905-1EC68C5F310F}" dt="2022-03-31T13:39:15.487" v="326" actId="20577"/>
          <ac:spMkLst>
            <pc:docMk/>
            <pc:sldMk cId="2609244399" sldId="267"/>
            <ac:spMk id="3" creationId="{4C77E2DF-2417-4938-A1B8-8DC77F459A9A}"/>
          </ac:spMkLst>
        </pc:spChg>
      </pc:sldChg>
      <pc:sldChg chg="modSp mod">
        <pc:chgData name="Austin Calaman" userId="1d433076-a6e5-4c99-ba47-d8964d72cb81" providerId="ADAL" clId="{AE1A0FE3-0310-45C0-8905-1EC68C5F310F}" dt="2022-03-31T13:04:39.863" v="81" actId="20577"/>
        <pc:sldMkLst>
          <pc:docMk/>
          <pc:sldMk cId="2676060705" sldId="268"/>
        </pc:sldMkLst>
        <pc:spChg chg="mod">
          <ac:chgData name="Austin Calaman" userId="1d433076-a6e5-4c99-ba47-d8964d72cb81" providerId="ADAL" clId="{AE1A0FE3-0310-45C0-8905-1EC68C5F310F}" dt="2022-03-31T13:04:39.863" v="81" actId="20577"/>
          <ac:spMkLst>
            <pc:docMk/>
            <pc:sldMk cId="2676060705" sldId="268"/>
            <ac:spMk id="3" creationId="{8D84269C-BB91-4BDE-A9DB-3CFC3FA54BBA}"/>
          </ac:spMkLst>
        </pc:spChg>
      </pc:sldChg>
      <pc:sldChg chg="modSp mod">
        <pc:chgData name="Austin Calaman" userId="1d433076-a6e5-4c99-ba47-d8964d72cb81" providerId="ADAL" clId="{AE1A0FE3-0310-45C0-8905-1EC68C5F310F}" dt="2022-03-31T13:48:46.557" v="402" actId="20577"/>
        <pc:sldMkLst>
          <pc:docMk/>
          <pc:sldMk cId="650130607" sldId="269"/>
        </pc:sldMkLst>
        <pc:spChg chg="mod">
          <ac:chgData name="Austin Calaman" userId="1d433076-a6e5-4c99-ba47-d8964d72cb81" providerId="ADAL" clId="{AE1A0FE3-0310-45C0-8905-1EC68C5F310F}" dt="2022-03-31T13:48:46.557" v="402" actId="20577"/>
          <ac:spMkLst>
            <pc:docMk/>
            <pc:sldMk cId="650130607" sldId="269"/>
            <ac:spMk id="3" creationId="{26406ADB-9610-42CA-9C17-C08E3F003827}"/>
          </ac:spMkLst>
        </pc:spChg>
      </pc:sldChg>
      <pc:sldChg chg="modSp mod">
        <pc:chgData name="Austin Calaman" userId="1d433076-a6e5-4c99-ba47-d8964d72cb81" providerId="ADAL" clId="{AE1A0FE3-0310-45C0-8905-1EC68C5F310F}" dt="2022-03-31T13:27:01.123" v="248" actId="20577"/>
        <pc:sldMkLst>
          <pc:docMk/>
          <pc:sldMk cId="3829546335" sldId="270"/>
        </pc:sldMkLst>
        <pc:spChg chg="mod">
          <ac:chgData name="Austin Calaman" userId="1d433076-a6e5-4c99-ba47-d8964d72cb81" providerId="ADAL" clId="{AE1A0FE3-0310-45C0-8905-1EC68C5F310F}" dt="2022-03-31T13:27:01.123" v="248" actId="20577"/>
          <ac:spMkLst>
            <pc:docMk/>
            <pc:sldMk cId="3829546335" sldId="270"/>
            <ac:spMk id="3" creationId="{978264C9-8B1F-4C29-804C-01C3C743304E}"/>
          </ac:spMkLst>
        </pc:spChg>
      </pc:sldChg>
      <pc:sldChg chg="modSp mod">
        <pc:chgData name="Austin Calaman" userId="1d433076-a6e5-4c99-ba47-d8964d72cb81" providerId="ADAL" clId="{AE1A0FE3-0310-45C0-8905-1EC68C5F310F}" dt="2022-03-31T13:43:33.278" v="374" actId="20577"/>
        <pc:sldMkLst>
          <pc:docMk/>
          <pc:sldMk cId="2213576237" sldId="271"/>
        </pc:sldMkLst>
        <pc:spChg chg="mod">
          <ac:chgData name="Austin Calaman" userId="1d433076-a6e5-4c99-ba47-d8964d72cb81" providerId="ADAL" clId="{AE1A0FE3-0310-45C0-8905-1EC68C5F310F}" dt="2022-03-31T13:43:33.278" v="374" actId="20577"/>
          <ac:spMkLst>
            <pc:docMk/>
            <pc:sldMk cId="2213576237" sldId="271"/>
            <ac:spMk id="3" creationId="{E2DC7D6A-A9C6-4CB3-8482-567F6722C40F}"/>
          </ac:spMkLst>
        </pc:spChg>
      </pc:sldChg>
    </pc:docChg>
  </pc:docChgLst>
  <pc:docChgLst>
    <pc:chgData name="Sharon Sexton" userId="3aba662b-1cdd-4a93-8a02-975290a7b35f" providerId="ADAL" clId="{42BEFE32-993A-4F41-890E-FF690720D308}"/>
    <pc:docChg chg="custSel modSld">
      <pc:chgData name="Sharon Sexton" userId="3aba662b-1cdd-4a93-8a02-975290a7b35f" providerId="ADAL" clId="{42BEFE32-993A-4F41-890E-FF690720D308}" dt="2022-03-31T23:50:34.787" v="10" actId="20577"/>
      <pc:docMkLst>
        <pc:docMk/>
      </pc:docMkLst>
      <pc:sldChg chg="modSp mod delCm">
        <pc:chgData name="Sharon Sexton" userId="3aba662b-1cdd-4a93-8a02-975290a7b35f" providerId="ADAL" clId="{42BEFE32-993A-4F41-890E-FF690720D308}" dt="2022-03-31T23:50:34.787" v="10" actId="20577"/>
        <pc:sldMkLst>
          <pc:docMk/>
          <pc:sldMk cId="3831348" sldId="257"/>
        </pc:sldMkLst>
        <pc:spChg chg="mod">
          <ac:chgData name="Sharon Sexton" userId="3aba662b-1cdd-4a93-8a02-975290a7b35f" providerId="ADAL" clId="{42BEFE32-993A-4F41-890E-FF690720D308}" dt="2022-03-31T23:50:34.787" v="10" actId="20577"/>
          <ac:spMkLst>
            <pc:docMk/>
            <pc:sldMk cId="3831348" sldId="257"/>
            <ac:spMk id="3" creationId="{3575AA68-8638-40DF-9630-CDEF9D0A00E3}"/>
          </ac:spMkLst>
        </pc:spChg>
      </pc:sldChg>
      <pc:sldChg chg="delCm">
        <pc:chgData name="Sharon Sexton" userId="3aba662b-1cdd-4a93-8a02-975290a7b35f" providerId="ADAL" clId="{42BEFE32-993A-4F41-890E-FF690720D308}" dt="2022-03-31T23:45:50.253" v="5" actId="1592"/>
        <pc:sldMkLst>
          <pc:docMk/>
          <pc:sldMk cId="3731436692" sldId="258"/>
        </pc:sldMkLst>
      </pc:sldChg>
      <pc:sldChg chg="delCm">
        <pc:chgData name="Sharon Sexton" userId="3aba662b-1cdd-4a93-8a02-975290a7b35f" providerId="ADAL" clId="{42BEFE32-993A-4F41-890E-FF690720D308}" dt="2022-03-31T23:45:50.257" v="8" actId="1592"/>
        <pc:sldMkLst>
          <pc:docMk/>
          <pc:sldMk cId="1225238282" sldId="259"/>
        </pc:sldMkLst>
      </pc:sldChg>
      <pc:sldChg chg="delCm">
        <pc:chgData name="Sharon Sexton" userId="3aba662b-1cdd-4a93-8a02-975290a7b35f" providerId="ADAL" clId="{42BEFE32-993A-4F41-890E-FF690720D308}" dt="2022-03-31T23:45:50.257" v="9" actId="1592"/>
        <pc:sldMkLst>
          <pc:docMk/>
          <pc:sldMk cId="3399528377" sldId="263"/>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FE98E5F-4809-4FAA-A4D1-34988FEB3A0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85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937A3-0CF7-4AAF-9C29-1B0CE9F0F5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98E5F-4809-4FAA-A4D1-34988FEB3A07}" type="slidenum">
              <a:rPr lang="en-US" smtClean="0"/>
              <a:t>‹#›</a:t>
            </a:fld>
            <a:endParaRPr lang="en-US"/>
          </a:p>
        </p:txBody>
      </p:sp>
    </p:spTree>
    <p:extLst>
      <p:ext uri="{BB962C8B-B14F-4D97-AF65-F5344CB8AC3E}">
        <p14:creationId xmlns:p14="http://schemas.microsoft.com/office/powerpoint/2010/main" val="98593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19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313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spTree>
    <p:extLst>
      <p:ext uri="{BB962C8B-B14F-4D97-AF65-F5344CB8AC3E}">
        <p14:creationId xmlns:p14="http://schemas.microsoft.com/office/powerpoint/2010/main" val="114599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096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4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637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5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spTree>
    <p:extLst>
      <p:ext uri="{BB962C8B-B14F-4D97-AF65-F5344CB8AC3E}">
        <p14:creationId xmlns:p14="http://schemas.microsoft.com/office/powerpoint/2010/main" val="403985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937A3-0CF7-4AAF-9C29-1B0CE9F0F5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8E5F-4809-4FAA-A4D1-34988FEB3A0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34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937A3-0CF7-4AAF-9C29-1B0CE9F0F5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98E5F-4809-4FAA-A4D1-34988FEB3A07}" type="slidenum">
              <a:rPr lang="en-US" smtClean="0"/>
              <a:t>‹#›</a:t>
            </a:fld>
            <a:endParaRPr lang="en-US"/>
          </a:p>
        </p:txBody>
      </p:sp>
    </p:spTree>
    <p:extLst>
      <p:ext uri="{BB962C8B-B14F-4D97-AF65-F5344CB8AC3E}">
        <p14:creationId xmlns:p14="http://schemas.microsoft.com/office/powerpoint/2010/main" val="117370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937A3-0CF7-4AAF-9C29-1B0CE9F0F5F9}"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98E5F-4809-4FAA-A4D1-34988FEB3A0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56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937A3-0CF7-4AAF-9C29-1B0CE9F0F5F9}"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98E5F-4809-4FAA-A4D1-34988FEB3A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86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937A3-0CF7-4AAF-9C29-1B0CE9F0F5F9}"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98E5F-4809-4FAA-A4D1-34988FEB3A07}" type="slidenum">
              <a:rPr lang="en-US" smtClean="0"/>
              <a:t>‹#›</a:t>
            </a:fld>
            <a:endParaRPr lang="en-US"/>
          </a:p>
        </p:txBody>
      </p:sp>
    </p:spTree>
    <p:extLst>
      <p:ext uri="{BB962C8B-B14F-4D97-AF65-F5344CB8AC3E}">
        <p14:creationId xmlns:p14="http://schemas.microsoft.com/office/powerpoint/2010/main" val="376123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937A3-0CF7-4AAF-9C29-1B0CE9F0F5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98E5F-4809-4FAA-A4D1-34988FEB3A0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34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937A3-0CF7-4AAF-9C29-1B0CE9F0F5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98E5F-4809-4FAA-A4D1-34988FEB3A07}" type="slidenum">
              <a:rPr lang="en-US" smtClean="0"/>
              <a:t>‹#›</a:t>
            </a:fld>
            <a:endParaRPr lang="en-US"/>
          </a:p>
        </p:txBody>
      </p:sp>
    </p:spTree>
    <p:extLst>
      <p:ext uri="{BB962C8B-B14F-4D97-AF65-F5344CB8AC3E}">
        <p14:creationId xmlns:p14="http://schemas.microsoft.com/office/powerpoint/2010/main" val="105800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2937A3-0CF7-4AAF-9C29-1B0CE9F0F5F9}" type="datetimeFigureOut">
              <a:rPr lang="en-US" smtClean="0"/>
              <a:t>3/31/2022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E98E5F-4809-4FAA-A4D1-34988FEB3A07}" type="slidenum">
              <a:rPr lang="en-US" smtClean="0"/>
              <a:t>‹#›</a:t>
            </a:fld>
            <a:endParaRPr lang="en-US"/>
          </a:p>
        </p:txBody>
      </p:sp>
    </p:spTree>
    <p:extLst>
      <p:ext uri="{BB962C8B-B14F-4D97-AF65-F5344CB8AC3E}">
        <p14:creationId xmlns:p14="http://schemas.microsoft.com/office/powerpoint/2010/main" val="34760789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9BB855E-E401-41F6-8925-C43722CDD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1AB028E-5F68-413C-BBF0-EE603FDA6E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5368E36D-BDC9-4F55-91DC-B0E56FB747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EF1EBEBA-1392-47C5-AD8B-6BFEE9D10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0D6C4AA0-1E91-47AC-AC54-384D60DE5AE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4C843592-ED42-47B6-B2F3-28E0917EB3A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FB12BEF-EAC2-4AEE-BFF9-7FB62553D323}"/>
              </a:ext>
            </a:extLst>
          </p:cNvPr>
          <p:cNvSpPr>
            <a:spLocks noGrp="1"/>
          </p:cNvSpPr>
          <p:nvPr>
            <p:ph type="ctrTitle"/>
          </p:nvPr>
        </p:nvSpPr>
        <p:spPr>
          <a:xfrm>
            <a:off x="1102619" y="3760257"/>
            <a:ext cx="9989677" cy="1418630"/>
          </a:xfrm>
        </p:spPr>
        <p:txBody>
          <a:bodyPr>
            <a:normAutofit fontScale="90000"/>
          </a:bodyPr>
          <a:lstStyle/>
          <a:p>
            <a:r>
              <a:rPr lang="en-US" sz="5000" dirty="0">
                <a:solidFill>
                  <a:srgbClr val="262626"/>
                </a:solidFill>
              </a:rPr>
              <a:t>Wastewater Facilities</a:t>
            </a:r>
            <a:br>
              <a:rPr lang="en-US" sz="5000" dirty="0">
                <a:solidFill>
                  <a:srgbClr val="262626"/>
                </a:solidFill>
              </a:rPr>
            </a:br>
            <a:r>
              <a:rPr lang="en-US" sz="5000" dirty="0">
                <a:solidFill>
                  <a:srgbClr val="262626"/>
                </a:solidFill>
              </a:rPr>
              <a:t> Long-Range Planning</a:t>
            </a:r>
          </a:p>
        </p:txBody>
      </p:sp>
      <p:sp>
        <p:nvSpPr>
          <p:cNvPr id="38" name="Rectangle 37">
            <a:extLst>
              <a:ext uri="{FF2B5EF4-FFF2-40B4-BE49-F238E27FC236}">
                <a16:creationId xmlns:a16="http://schemas.microsoft.com/office/drawing/2014/main" id="{AE4DC31D-3252-4CE4-94B0-32BB37A18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200"/>
            <a:ext cx="7240536"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5138BD0F-BFBC-4EF9-BC69-574749C3E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4986" y="1410208"/>
            <a:ext cx="6182580" cy="1777492"/>
          </a:xfrm>
          <a:prstGeom prst="rect">
            <a:avLst/>
          </a:prstGeom>
        </p:spPr>
      </p:pic>
      <p:cxnSp>
        <p:nvCxnSpPr>
          <p:cNvPr id="40" name="Straight Connector 39">
            <a:extLst>
              <a:ext uri="{FF2B5EF4-FFF2-40B4-BE49-F238E27FC236}">
                <a16:creationId xmlns:a16="http://schemas.microsoft.com/office/drawing/2014/main" id="{AF9ABF50-2998-468E-A550-85A1DD0DDC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6244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07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FECE-B13A-4B27-B26F-C8A830EEFB4C}"/>
              </a:ext>
            </a:extLst>
          </p:cNvPr>
          <p:cNvSpPr>
            <a:spLocks noGrp="1"/>
          </p:cNvSpPr>
          <p:nvPr>
            <p:ph type="title"/>
          </p:nvPr>
        </p:nvSpPr>
        <p:spPr/>
        <p:txBody>
          <a:bodyPr/>
          <a:lstStyle/>
          <a:p>
            <a:r>
              <a:rPr lang="en-US" dirty="0"/>
              <a:t>Environmental Considerations</a:t>
            </a:r>
          </a:p>
        </p:txBody>
      </p:sp>
      <p:sp>
        <p:nvSpPr>
          <p:cNvPr id="3" name="Content Placeholder 2">
            <a:extLst>
              <a:ext uri="{FF2B5EF4-FFF2-40B4-BE49-F238E27FC236}">
                <a16:creationId xmlns:a16="http://schemas.microsoft.com/office/drawing/2014/main" id="{4C77E2DF-2417-4938-A1B8-8DC77F459A9A}"/>
              </a:ext>
            </a:extLst>
          </p:cNvPr>
          <p:cNvSpPr>
            <a:spLocks noGrp="1"/>
          </p:cNvSpPr>
          <p:nvPr>
            <p:ph idx="1"/>
          </p:nvPr>
        </p:nvSpPr>
        <p:spPr/>
        <p:txBody>
          <a:bodyPr>
            <a:normAutofit/>
          </a:bodyPr>
          <a:lstStyle/>
          <a:p>
            <a:r>
              <a:rPr lang="en-US" dirty="0"/>
              <a:t>Design Flow for the County’s upgraded plant would be 3.0 MGD</a:t>
            </a:r>
          </a:p>
          <a:p>
            <a:r>
              <a:rPr lang="en-US" dirty="0"/>
              <a:t>2.75 MGD pumped to the BPW’s present outfall; with continued land application at the County’s site.</a:t>
            </a:r>
          </a:p>
          <a:p>
            <a:r>
              <a:rPr lang="en-US" dirty="0"/>
              <a:t>The amount of nutrient and biological load discharged would be greater than the present amount, but it would still be within the present TMDL permit limits.</a:t>
            </a:r>
          </a:p>
          <a:p>
            <a:r>
              <a:rPr lang="en-US" dirty="0"/>
              <a:t>Future discharge into the canal would only occur on outgoing tides.</a:t>
            </a:r>
          </a:p>
        </p:txBody>
      </p:sp>
    </p:spTree>
    <p:extLst>
      <p:ext uri="{BB962C8B-B14F-4D97-AF65-F5344CB8AC3E}">
        <p14:creationId xmlns:p14="http://schemas.microsoft.com/office/powerpoint/2010/main" val="260924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F1DE-A3BD-4AD6-877F-3D03458B068E}"/>
              </a:ext>
            </a:extLst>
          </p:cNvPr>
          <p:cNvSpPr>
            <a:spLocks noGrp="1"/>
          </p:cNvSpPr>
          <p:nvPr>
            <p:ph type="title"/>
          </p:nvPr>
        </p:nvSpPr>
        <p:spPr/>
        <p:txBody>
          <a:bodyPr/>
          <a:lstStyle/>
          <a:p>
            <a:r>
              <a:rPr lang="en-US" dirty="0"/>
              <a:t>Rough Cost Comparison</a:t>
            </a:r>
          </a:p>
        </p:txBody>
      </p:sp>
      <p:sp>
        <p:nvSpPr>
          <p:cNvPr id="3" name="Content Placeholder 2">
            <a:extLst>
              <a:ext uri="{FF2B5EF4-FFF2-40B4-BE49-F238E27FC236}">
                <a16:creationId xmlns:a16="http://schemas.microsoft.com/office/drawing/2014/main" id="{E2DC7D6A-A9C6-4CB3-8482-567F6722C40F}"/>
              </a:ext>
            </a:extLst>
          </p:cNvPr>
          <p:cNvSpPr>
            <a:spLocks noGrp="1"/>
          </p:cNvSpPr>
          <p:nvPr>
            <p:ph idx="1"/>
          </p:nvPr>
        </p:nvSpPr>
        <p:spPr/>
        <p:txBody>
          <a:bodyPr>
            <a:normAutofit fontScale="92500" lnSpcReduction="20000"/>
          </a:bodyPr>
          <a:lstStyle/>
          <a:p>
            <a:endParaRPr lang="en-US" sz="2000" dirty="0"/>
          </a:p>
          <a:p>
            <a:r>
              <a:rPr lang="en-US" sz="2000" dirty="0"/>
              <a:t>Hardening existing Howard Seymour Wastewater Reclamation Facility	    $20 million </a:t>
            </a:r>
          </a:p>
          <a:p>
            <a:endParaRPr lang="en-US" sz="2000" dirty="0"/>
          </a:p>
          <a:p>
            <a:r>
              <a:rPr lang="en-US" sz="2000" dirty="0"/>
              <a:t>Construction of a plant at a new location </a:t>
            </a:r>
          </a:p>
          <a:p>
            <a:pPr lvl="1">
              <a:buFont typeface="Wingdings" panose="05000000000000000000" pitchFamily="2" charset="2"/>
              <a:buChar char="§"/>
            </a:pPr>
            <a:r>
              <a:rPr lang="en-US" sz="2100" dirty="0"/>
              <a:t>Discharge from existing outfall							            $47.5 million</a:t>
            </a:r>
          </a:p>
          <a:p>
            <a:pPr lvl="1">
              <a:buFont typeface="Wingdings" panose="05000000000000000000" pitchFamily="2" charset="2"/>
              <a:buChar char="§"/>
            </a:pPr>
            <a:r>
              <a:rPr lang="en-US" sz="2100" dirty="0"/>
              <a:t>Ocean outfall 										            $88.0 million	</a:t>
            </a:r>
          </a:p>
          <a:p>
            <a:pPr lvl="1">
              <a:buFont typeface="Wingdings" panose="05000000000000000000" pitchFamily="2" charset="2"/>
              <a:buChar char="§"/>
            </a:pPr>
            <a:r>
              <a:rPr lang="en-US" sz="2100" dirty="0"/>
              <a:t>Land disposal	 									            $77.5 million                                                                                                                    												     </a:t>
            </a:r>
          </a:p>
          <a:p>
            <a:r>
              <a:rPr lang="en-US" sz="2000" dirty="0"/>
              <a:t>Sending BPW’s Wastewater to Sussex County for Treatment                     $6.0 million   </a:t>
            </a:r>
          </a:p>
        </p:txBody>
      </p:sp>
    </p:spTree>
    <p:extLst>
      <p:ext uri="{BB962C8B-B14F-4D97-AF65-F5344CB8AC3E}">
        <p14:creationId xmlns:p14="http://schemas.microsoft.com/office/powerpoint/2010/main" val="221357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2F69-3B59-42C2-92E6-ECDECDA41C19}"/>
              </a:ext>
            </a:extLst>
          </p:cNvPr>
          <p:cNvSpPr>
            <a:spLocks noGrp="1"/>
          </p:cNvSpPr>
          <p:nvPr>
            <p:ph type="title"/>
          </p:nvPr>
        </p:nvSpPr>
        <p:spPr/>
        <p:txBody>
          <a:bodyPr/>
          <a:lstStyle/>
          <a:p>
            <a:r>
              <a:rPr lang="en-US" dirty="0"/>
              <a:t>Potential Schedule </a:t>
            </a:r>
          </a:p>
        </p:txBody>
      </p:sp>
      <p:sp>
        <p:nvSpPr>
          <p:cNvPr id="3" name="Content Placeholder 2">
            <a:extLst>
              <a:ext uri="{FF2B5EF4-FFF2-40B4-BE49-F238E27FC236}">
                <a16:creationId xmlns:a16="http://schemas.microsoft.com/office/drawing/2014/main" id="{26406ADB-9610-42CA-9C17-C08E3F003827}"/>
              </a:ext>
            </a:extLst>
          </p:cNvPr>
          <p:cNvSpPr>
            <a:spLocks noGrp="1"/>
          </p:cNvSpPr>
          <p:nvPr>
            <p:ph idx="1"/>
          </p:nvPr>
        </p:nvSpPr>
        <p:spPr/>
        <p:txBody>
          <a:bodyPr>
            <a:normAutofit fontScale="92500" lnSpcReduction="10000"/>
          </a:bodyPr>
          <a:lstStyle/>
          <a:p>
            <a:r>
              <a:rPr lang="en-US" dirty="0"/>
              <a:t>When the BPW Board authorized seeking funding for a long-range plan, no specific schedule was discussed. This was seen as a long-term initiative that the BPW would work to implement as needed going forward. </a:t>
            </a:r>
          </a:p>
          <a:p>
            <a:r>
              <a:rPr lang="en-US" dirty="0"/>
              <a:t>The “hardening option” could be implemented gradually over many years.</a:t>
            </a:r>
          </a:p>
          <a:p>
            <a:r>
              <a:rPr lang="en-US" dirty="0"/>
              <a:t>The “new plant” option could also be implemented over several years, but the search for a site would be initiated as soon as possible.</a:t>
            </a:r>
          </a:p>
          <a:p>
            <a:r>
              <a:rPr lang="en-US" dirty="0"/>
              <a:t>The option of coordination with the County could be initiated immediately. The County plans to use some of the ARPA funds they have received to finance treatment plant upgrades.</a:t>
            </a:r>
          </a:p>
        </p:txBody>
      </p:sp>
    </p:spTree>
    <p:extLst>
      <p:ext uri="{BB962C8B-B14F-4D97-AF65-F5344CB8AC3E}">
        <p14:creationId xmlns:p14="http://schemas.microsoft.com/office/powerpoint/2010/main" val="65013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78DA-02CC-4DA8-8CD1-EA6B4EF3524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154E872-F296-4FAC-8678-BA6B83BD1FEB}"/>
              </a:ext>
            </a:extLst>
          </p:cNvPr>
          <p:cNvSpPr>
            <a:spLocks noGrp="1"/>
          </p:cNvSpPr>
          <p:nvPr>
            <p:ph idx="1"/>
          </p:nvPr>
        </p:nvSpPr>
        <p:spPr/>
        <p:txBody>
          <a:bodyPr>
            <a:normAutofit lnSpcReduction="10000"/>
          </a:bodyPr>
          <a:lstStyle/>
          <a:p>
            <a:r>
              <a:rPr lang="en-US" dirty="0"/>
              <a:t>We recognize the sensitivity of this issue and realize the decision </a:t>
            </a:r>
            <a:r>
              <a:rPr lang="en-US"/>
              <a:t>on how </a:t>
            </a:r>
            <a:r>
              <a:rPr lang="en-US" dirty="0"/>
              <a:t>we plan for future wastewater facilities could have a major impact on future rates and the environment.</a:t>
            </a:r>
          </a:p>
          <a:p>
            <a:r>
              <a:rPr lang="en-US" dirty="0"/>
              <a:t>We realize we do not have all the information we would like to have, but felt we needed to make the public aware of the joint venture option and get your input before moving forward in our planning efforts. </a:t>
            </a:r>
          </a:p>
          <a:p>
            <a:r>
              <a:rPr lang="en-US" dirty="0"/>
              <a:t>The Board will make every effort to keep everyone informed as this process proceeds.</a:t>
            </a:r>
          </a:p>
          <a:p>
            <a:pPr marL="0" indent="0">
              <a:buNone/>
            </a:pPr>
            <a:endParaRPr lang="en-US" dirty="0"/>
          </a:p>
          <a:p>
            <a:endParaRPr lang="en-US" dirty="0"/>
          </a:p>
        </p:txBody>
      </p:sp>
    </p:spTree>
    <p:extLst>
      <p:ext uri="{BB962C8B-B14F-4D97-AF65-F5344CB8AC3E}">
        <p14:creationId xmlns:p14="http://schemas.microsoft.com/office/powerpoint/2010/main" val="339952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8BC2-83A8-4E9A-86D8-BA2A1615099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BCA494F-4613-4912-BDA4-AD78EF7A312A}"/>
              </a:ext>
            </a:extLst>
          </p:cNvPr>
          <p:cNvSpPr>
            <a:spLocks noGrp="1"/>
          </p:cNvSpPr>
          <p:nvPr>
            <p:ph idx="1"/>
          </p:nvPr>
        </p:nvSpPr>
        <p:spPr/>
        <p:txBody>
          <a:bodyPr/>
          <a:lstStyle/>
          <a:p>
            <a:r>
              <a:rPr lang="en-US" dirty="0"/>
              <a:t>We want to thank you for your attendance and </a:t>
            </a:r>
            <a:r>
              <a:rPr lang="en-US"/>
              <a:t>appreciate your feedback</a:t>
            </a:r>
            <a:r>
              <a:rPr lang="en-US" dirty="0"/>
              <a:t>!</a:t>
            </a:r>
          </a:p>
          <a:p>
            <a:endParaRPr lang="en-US" dirty="0"/>
          </a:p>
        </p:txBody>
      </p:sp>
    </p:spTree>
    <p:extLst>
      <p:ext uri="{BB962C8B-B14F-4D97-AF65-F5344CB8AC3E}">
        <p14:creationId xmlns:p14="http://schemas.microsoft.com/office/powerpoint/2010/main" val="335294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37" name="Group 143">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45" name="Picture 144">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6" name="Rectangle 145">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7" name="Picture 146">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8" name="Picture 14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038" name="Straight Connector 149">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039" name="Rectangle 151">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040" name="Group 153">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55" name="Picture 154">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6" name="Rectangle 155">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7" name="Picture 156">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8" name="Picture 157">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3409B7B-799F-4FE3-83CA-8C011A6C1C40}"/>
              </a:ext>
            </a:extLst>
          </p:cNvPr>
          <p:cNvSpPr>
            <a:spLocks noGrp="1"/>
          </p:cNvSpPr>
          <p:nvPr>
            <p:ph type="title"/>
          </p:nvPr>
        </p:nvSpPr>
        <p:spPr>
          <a:xfrm>
            <a:off x="678801" y="-964515"/>
            <a:ext cx="10862694" cy="3096511"/>
          </a:xfrm>
        </p:spPr>
        <p:txBody>
          <a:bodyPr vert="horz" lIns="91440" tIns="45720" rIns="91440" bIns="45720" rtlCol="0" anchor="b">
            <a:normAutofit/>
          </a:bodyPr>
          <a:lstStyle/>
          <a:p>
            <a:pPr>
              <a:lnSpc>
                <a:spcPct val="90000"/>
              </a:lnSpc>
            </a:pPr>
            <a:br>
              <a:rPr lang="en-US" sz="4800" dirty="0">
                <a:solidFill>
                  <a:srgbClr val="262626"/>
                </a:solidFill>
              </a:rPr>
            </a:br>
            <a:br>
              <a:rPr lang="en-US" sz="4800" dirty="0">
                <a:solidFill>
                  <a:srgbClr val="262626"/>
                </a:solidFill>
              </a:rPr>
            </a:br>
            <a:r>
              <a:rPr lang="en-US" sz="4800" dirty="0">
                <a:solidFill>
                  <a:srgbClr val="262626"/>
                </a:solidFill>
              </a:rPr>
              <a:t>Existing</a:t>
            </a:r>
            <a:br>
              <a:rPr lang="en-US" sz="4800" dirty="0">
                <a:solidFill>
                  <a:srgbClr val="262626"/>
                </a:solidFill>
              </a:rPr>
            </a:br>
            <a:r>
              <a:rPr lang="en-US" sz="4800" dirty="0">
                <a:solidFill>
                  <a:srgbClr val="262626"/>
                </a:solidFill>
              </a:rPr>
              <a:t>Howard Seymour Water Reclamation Facility</a:t>
            </a:r>
          </a:p>
        </p:txBody>
      </p:sp>
      <p:pic>
        <p:nvPicPr>
          <p:cNvPr id="1026" name="Picture 2" descr="Lewes BPW outlines wastewater plant failures | Cape Gazette">
            <a:extLst>
              <a:ext uri="{FF2B5EF4-FFF2-40B4-BE49-F238E27FC236}">
                <a16:creationId xmlns:a16="http://schemas.microsoft.com/office/drawing/2014/main" id="{86324A3C-AA9B-4FAE-93CD-480E479AFF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706" r="1" b="23427"/>
          <a:stretch/>
        </p:blipFill>
        <p:spPr bwMode="auto">
          <a:xfrm>
            <a:off x="2485209" y="2324138"/>
            <a:ext cx="7136926" cy="3739805"/>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47A9E2-D475-41CF-897E-CDE5F6B6C540}"/>
              </a:ext>
            </a:extLst>
          </p:cNvPr>
          <p:cNvSpPr txBox="1"/>
          <p:nvPr/>
        </p:nvSpPr>
        <p:spPr>
          <a:xfrm>
            <a:off x="334652" y="6442327"/>
            <a:ext cx="7041823" cy="372359"/>
          </a:xfrm>
          <a:prstGeom prst="rect">
            <a:avLst/>
          </a:prstGeom>
          <a:noFill/>
        </p:spPr>
        <p:txBody>
          <a:bodyPr wrap="square" rtlCol="0">
            <a:spAutoFit/>
          </a:bodyPr>
          <a:lstStyle/>
          <a:p>
            <a:r>
              <a:rPr lang="en-US" b="0" i="0">
                <a:solidFill>
                  <a:srgbClr val="000000"/>
                </a:solidFill>
                <a:effectLst/>
                <a:latin typeface="Trebuchet MS" panose="020B0603020202020204" pitchFamily="34" charset="0"/>
              </a:rPr>
              <a:t>Cape Gazette- NICK </a:t>
            </a:r>
            <a:r>
              <a:rPr lang="en-US" b="0" i="0" dirty="0">
                <a:solidFill>
                  <a:srgbClr val="000000"/>
                </a:solidFill>
                <a:effectLst/>
                <a:latin typeface="Trebuchet MS" panose="020B0603020202020204" pitchFamily="34" charset="0"/>
              </a:rPr>
              <a:t>ROTH PHOTO</a:t>
            </a:r>
            <a:endParaRPr lang="en-US" dirty="0"/>
          </a:p>
        </p:txBody>
      </p:sp>
    </p:spTree>
    <p:extLst>
      <p:ext uri="{BB962C8B-B14F-4D97-AF65-F5344CB8AC3E}">
        <p14:creationId xmlns:p14="http://schemas.microsoft.com/office/powerpoint/2010/main" val="119929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3E9A-F77D-4936-BDE7-4567296C09D0}"/>
              </a:ext>
            </a:extLst>
          </p:cNvPr>
          <p:cNvSpPr>
            <a:spLocks noGrp="1"/>
          </p:cNvSpPr>
          <p:nvPr>
            <p:ph type="title"/>
          </p:nvPr>
        </p:nvSpPr>
        <p:spPr/>
        <p:txBody>
          <a:bodyPr/>
          <a:lstStyle/>
          <a:p>
            <a:r>
              <a:rPr lang="en-US" dirty="0"/>
              <a:t>Purpose of this Workshop</a:t>
            </a:r>
          </a:p>
        </p:txBody>
      </p:sp>
      <p:sp>
        <p:nvSpPr>
          <p:cNvPr id="3" name="Content Placeholder 2">
            <a:extLst>
              <a:ext uri="{FF2B5EF4-FFF2-40B4-BE49-F238E27FC236}">
                <a16:creationId xmlns:a16="http://schemas.microsoft.com/office/drawing/2014/main" id="{8D84269C-BB91-4BDE-A9DB-3CFC3FA54BBA}"/>
              </a:ext>
            </a:extLst>
          </p:cNvPr>
          <p:cNvSpPr>
            <a:spLocks noGrp="1"/>
          </p:cNvSpPr>
          <p:nvPr>
            <p:ph idx="1"/>
          </p:nvPr>
        </p:nvSpPr>
        <p:spPr/>
        <p:txBody>
          <a:bodyPr>
            <a:normAutofit fontScale="92500" lnSpcReduction="20000"/>
          </a:bodyPr>
          <a:lstStyle/>
          <a:p>
            <a:r>
              <a:rPr lang="en-US" dirty="0"/>
              <a:t>The purpose of this workshop is to solicit public input on a very important decision the Board of Directors must make regarding the future of the  BPW’s wastewater facilities. As will be discussed, it not only involves major financial and environmental considerations, but it also contains sensitive civic considerations.</a:t>
            </a:r>
          </a:p>
          <a:p>
            <a:r>
              <a:rPr lang="en-US" b="1" dirty="0">
                <a:highlight>
                  <a:srgbClr val="FFFF00"/>
                </a:highlight>
              </a:rPr>
              <a:t>At this point this is an unexplored concept. No detailed planning or design has been authorized and no agreements have been reached. We therefore do not have detailed cost estimates, only order of magnitude estimates, and will not be able to provide answers to all your questions.</a:t>
            </a:r>
          </a:p>
          <a:p>
            <a:r>
              <a:rPr lang="en-US" dirty="0"/>
              <a:t>If possible, we would like to leave here with an indication whether we should continue evaluating all concepts or remove any from further consideration.</a:t>
            </a:r>
          </a:p>
        </p:txBody>
      </p:sp>
    </p:spTree>
    <p:extLst>
      <p:ext uri="{BB962C8B-B14F-4D97-AF65-F5344CB8AC3E}">
        <p14:creationId xmlns:p14="http://schemas.microsoft.com/office/powerpoint/2010/main" val="267606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A769-C563-4921-AC49-71BD2E26D05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575AA68-8638-40DF-9630-CDEF9D0A00E3}"/>
              </a:ext>
            </a:extLst>
          </p:cNvPr>
          <p:cNvSpPr>
            <a:spLocks noGrp="1"/>
          </p:cNvSpPr>
          <p:nvPr>
            <p:ph idx="1"/>
          </p:nvPr>
        </p:nvSpPr>
        <p:spPr/>
        <p:txBody>
          <a:bodyPr>
            <a:normAutofit/>
          </a:bodyPr>
          <a:lstStyle/>
          <a:p>
            <a:r>
              <a:rPr lang="en-US" dirty="0"/>
              <a:t>The Board of Directors of the Lewes BPW have authorized the staff to prepare a grant application for submission to DNREC for long-range planning needs.</a:t>
            </a:r>
          </a:p>
          <a:p>
            <a:r>
              <a:rPr lang="en-US" dirty="0"/>
              <a:t>This would be a holistic study looking at options including but not limited to:</a:t>
            </a:r>
          </a:p>
          <a:p>
            <a:pPr lvl="1"/>
            <a:r>
              <a:rPr lang="en-US" dirty="0"/>
              <a:t>“Hardening” the existing Howard </a:t>
            </a:r>
            <a:r>
              <a:rPr lang="en-US"/>
              <a:t>Seymour Water </a:t>
            </a:r>
            <a:r>
              <a:rPr lang="en-US" dirty="0"/>
              <a:t>Reclamation Facility</a:t>
            </a:r>
          </a:p>
          <a:p>
            <a:pPr lvl="1"/>
            <a:r>
              <a:rPr lang="en-US" dirty="0"/>
              <a:t>Construction of a plant at a new location</a:t>
            </a:r>
          </a:p>
          <a:p>
            <a:pPr lvl="1"/>
            <a:r>
              <a:rPr lang="en-US" dirty="0"/>
              <a:t>Sending BPW’s wastewater to Sussex County for Treatment</a:t>
            </a:r>
          </a:p>
          <a:p>
            <a:endParaRPr lang="en-US" dirty="0"/>
          </a:p>
        </p:txBody>
      </p:sp>
    </p:spTree>
    <p:extLst>
      <p:ext uri="{BB962C8B-B14F-4D97-AF65-F5344CB8AC3E}">
        <p14:creationId xmlns:p14="http://schemas.microsoft.com/office/powerpoint/2010/main" val="383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B886-77CB-4B60-AF9B-16C4D6F73681}"/>
              </a:ext>
            </a:extLst>
          </p:cNvPr>
          <p:cNvSpPr>
            <a:spLocks noGrp="1"/>
          </p:cNvSpPr>
          <p:nvPr>
            <p:ph type="title"/>
          </p:nvPr>
        </p:nvSpPr>
        <p:spPr/>
        <p:txBody>
          <a:bodyPr/>
          <a:lstStyle/>
          <a:p>
            <a:r>
              <a:rPr lang="en-US" dirty="0"/>
              <a:t>“Hardening” of Existing Plant</a:t>
            </a:r>
          </a:p>
        </p:txBody>
      </p:sp>
      <p:sp>
        <p:nvSpPr>
          <p:cNvPr id="3" name="Content Placeholder 2">
            <a:extLst>
              <a:ext uri="{FF2B5EF4-FFF2-40B4-BE49-F238E27FC236}">
                <a16:creationId xmlns:a16="http://schemas.microsoft.com/office/drawing/2014/main" id="{2B9B3AE8-2341-432A-9D79-D8BA83ECFCDD}"/>
              </a:ext>
            </a:extLst>
          </p:cNvPr>
          <p:cNvSpPr>
            <a:spLocks noGrp="1"/>
          </p:cNvSpPr>
          <p:nvPr>
            <p:ph idx="1"/>
          </p:nvPr>
        </p:nvSpPr>
        <p:spPr/>
        <p:txBody>
          <a:bodyPr/>
          <a:lstStyle/>
          <a:p>
            <a:r>
              <a:rPr lang="en-US" dirty="0"/>
              <a:t>The hardening of the existing plant could be done by using dikes, levees, watertight containments, elevating critical equipment, etc.…, against sea level rise/climate change.</a:t>
            </a:r>
          </a:p>
          <a:p>
            <a:r>
              <a:rPr lang="en-US" dirty="0"/>
              <a:t>Improvements of facilities and equipment for access to the site during major storm events.</a:t>
            </a:r>
          </a:p>
          <a:p>
            <a:r>
              <a:rPr lang="en-US" dirty="0"/>
              <a:t>This would keep the plant where it is and utilize the existing outfall pipe.</a:t>
            </a:r>
          </a:p>
          <a:p>
            <a:r>
              <a:rPr lang="en-US" dirty="0"/>
              <a:t>Very rough estimate would be $20 mil.</a:t>
            </a:r>
          </a:p>
          <a:p>
            <a:pPr marL="0" indent="0">
              <a:buNone/>
            </a:pPr>
            <a:endParaRPr lang="en-US" dirty="0"/>
          </a:p>
        </p:txBody>
      </p:sp>
    </p:spTree>
    <p:extLst>
      <p:ext uri="{BB962C8B-B14F-4D97-AF65-F5344CB8AC3E}">
        <p14:creationId xmlns:p14="http://schemas.microsoft.com/office/powerpoint/2010/main" val="373143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AFCE-3F25-453B-BCC4-39294080E554}"/>
              </a:ext>
            </a:extLst>
          </p:cNvPr>
          <p:cNvSpPr>
            <a:spLocks noGrp="1"/>
          </p:cNvSpPr>
          <p:nvPr>
            <p:ph type="title"/>
          </p:nvPr>
        </p:nvSpPr>
        <p:spPr/>
        <p:txBody>
          <a:bodyPr/>
          <a:lstStyle/>
          <a:p>
            <a:r>
              <a:rPr lang="en-US" dirty="0"/>
              <a:t>Build Plant at New Location</a:t>
            </a:r>
          </a:p>
        </p:txBody>
      </p:sp>
      <p:sp>
        <p:nvSpPr>
          <p:cNvPr id="3" name="Content Placeholder 2">
            <a:extLst>
              <a:ext uri="{FF2B5EF4-FFF2-40B4-BE49-F238E27FC236}">
                <a16:creationId xmlns:a16="http://schemas.microsoft.com/office/drawing/2014/main" id="{75675059-696D-4BBA-99B8-039B2ABBCB3C}"/>
              </a:ext>
            </a:extLst>
          </p:cNvPr>
          <p:cNvSpPr>
            <a:spLocks noGrp="1"/>
          </p:cNvSpPr>
          <p:nvPr>
            <p:ph idx="1"/>
          </p:nvPr>
        </p:nvSpPr>
        <p:spPr/>
        <p:txBody>
          <a:bodyPr>
            <a:normAutofit/>
          </a:bodyPr>
          <a:lstStyle/>
          <a:p>
            <a:r>
              <a:rPr lang="en-US" dirty="0"/>
              <a:t>Building a plant at a different location that would be less susceptible to sea level rise/climate change. ($30mil.)</a:t>
            </a:r>
          </a:p>
          <a:p>
            <a:r>
              <a:rPr lang="en-US" dirty="0"/>
              <a:t>Land acquisition would be very difficult and very costly. (Possibly 10 acres at $0.55 mil./ac. or $5.5 mil.)</a:t>
            </a:r>
          </a:p>
          <a:p>
            <a:r>
              <a:rPr lang="en-US" dirty="0"/>
              <a:t>Total rough estimate for new plant - $35.5 mil. plus treated wastewater disposal options.</a:t>
            </a:r>
          </a:p>
        </p:txBody>
      </p:sp>
    </p:spTree>
    <p:extLst>
      <p:ext uri="{BB962C8B-B14F-4D97-AF65-F5344CB8AC3E}">
        <p14:creationId xmlns:p14="http://schemas.microsoft.com/office/powerpoint/2010/main" val="122523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A706-043F-4841-A459-4D8BD0089309}"/>
              </a:ext>
            </a:extLst>
          </p:cNvPr>
          <p:cNvSpPr>
            <a:spLocks noGrp="1"/>
          </p:cNvSpPr>
          <p:nvPr>
            <p:ph type="title"/>
          </p:nvPr>
        </p:nvSpPr>
        <p:spPr/>
        <p:txBody>
          <a:bodyPr>
            <a:normAutofit fontScale="90000"/>
          </a:bodyPr>
          <a:lstStyle/>
          <a:p>
            <a:r>
              <a:rPr lang="en-US" dirty="0"/>
              <a:t>Treated Wastewater Disposal Options </a:t>
            </a:r>
            <a:br>
              <a:rPr lang="en-US" dirty="0"/>
            </a:br>
            <a:r>
              <a:rPr lang="en-US" dirty="0"/>
              <a:t>from New Plant</a:t>
            </a:r>
          </a:p>
        </p:txBody>
      </p:sp>
      <p:sp>
        <p:nvSpPr>
          <p:cNvPr id="3" name="Content Placeholder 2">
            <a:extLst>
              <a:ext uri="{FF2B5EF4-FFF2-40B4-BE49-F238E27FC236}">
                <a16:creationId xmlns:a16="http://schemas.microsoft.com/office/drawing/2014/main" id="{369C85B0-9D61-4E65-9040-2AE2FDE30B34}"/>
              </a:ext>
            </a:extLst>
          </p:cNvPr>
          <p:cNvSpPr>
            <a:spLocks noGrp="1"/>
          </p:cNvSpPr>
          <p:nvPr>
            <p:ph idx="1"/>
          </p:nvPr>
        </p:nvSpPr>
        <p:spPr/>
        <p:txBody>
          <a:bodyPr>
            <a:normAutofit fontScale="92500" lnSpcReduction="10000"/>
          </a:bodyPr>
          <a:lstStyle/>
          <a:p>
            <a:r>
              <a:rPr lang="en-US" dirty="0"/>
              <a:t>If the present outfall pipe is used, additional pumping facilities and piping is needed. ($12.0 mil. assuming 10 miles at $1.2 mil./mi.) Total </a:t>
            </a:r>
            <a:r>
              <a:rPr lang="en-US" b="1" dirty="0"/>
              <a:t>including treatment plant </a:t>
            </a:r>
            <a:r>
              <a:rPr lang="en-US" dirty="0"/>
              <a:t>$47.5 mil.</a:t>
            </a:r>
          </a:p>
          <a:p>
            <a:r>
              <a:rPr lang="en-US" dirty="0"/>
              <a:t>An ocean outfall like Rehoboth would be difficult and very expensive. ($52.5 mil.) Total </a:t>
            </a:r>
            <a:r>
              <a:rPr lang="en-US" b="1" dirty="0"/>
              <a:t>including treatment plant </a:t>
            </a:r>
            <a:r>
              <a:rPr lang="en-US" dirty="0"/>
              <a:t>$88.0 mil.</a:t>
            </a:r>
          </a:p>
          <a:p>
            <a:r>
              <a:rPr lang="en-US" dirty="0"/>
              <a:t>Land application of the effluent would require approximately 300 +acres of land and which would be difficult to find and very expensive. ($30 mil. for land plus; $12.0 mil. assuming 10 mi. of piping; $42 mil.  total)  Total </a:t>
            </a:r>
            <a:r>
              <a:rPr lang="en-US" b="1" dirty="0"/>
              <a:t>including treatment plant  </a:t>
            </a:r>
            <a:r>
              <a:rPr lang="en-US" dirty="0"/>
              <a:t>$ 77.5 mil.</a:t>
            </a:r>
          </a:p>
          <a:p>
            <a:endParaRPr lang="en-US" dirty="0"/>
          </a:p>
        </p:txBody>
      </p:sp>
    </p:spTree>
    <p:extLst>
      <p:ext uri="{BB962C8B-B14F-4D97-AF65-F5344CB8AC3E}">
        <p14:creationId xmlns:p14="http://schemas.microsoft.com/office/powerpoint/2010/main" val="315693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2D72-69AE-437E-8D05-B2DA926AF997}"/>
              </a:ext>
            </a:extLst>
          </p:cNvPr>
          <p:cNvSpPr>
            <a:spLocks noGrp="1"/>
          </p:cNvSpPr>
          <p:nvPr>
            <p:ph type="title"/>
          </p:nvPr>
        </p:nvSpPr>
        <p:spPr>
          <a:xfrm>
            <a:off x="1295402" y="982132"/>
            <a:ext cx="9601196" cy="1928216"/>
          </a:xfrm>
        </p:spPr>
        <p:txBody>
          <a:bodyPr>
            <a:normAutofit fontScale="90000"/>
          </a:bodyPr>
          <a:lstStyle/>
          <a:p>
            <a:r>
              <a:rPr lang="en-US" dirty="0"/>
              <a:t>Sending BPW’s Wastewater to Sussex County for Treatment</a:t>
            </a:r>
            <a:br>
              <a:rPr lang="en-US" dirty="0"/>
            </a:br>
            <a:endParaRPr lang="en-US" dirty="0"/>
          </a:p>
        </p:txBody>
      </p:sp>
      <p:sp>
        <p:nvSpPr>
          <p:cNvPr id="3" name="Content Placeholder 2">
            <a:extLst>
              <a:ext uri="{FF2B5EF4-FFF2-40B4-BE49-F238E27FC236}">
                <a16:creationId xmlns:a16="http://schemas.microsoft.com/office/drawing/2014/main" id="{978264C9-8B1F-4C29-804C-01C3C743304E}"/>
              </a:ext>
            </a:extLst>
          </p:cNvPr>
          <p:cNvSpPr>
            <a:spLocks noGrp="1"/>
          </p:cNvSpPr>
          <p:nvPr>
            <p:ph idx="1"/>
          </p:nvPr>
        </p:nvSpPr>
        <p:spPr/>
        <p:txBody>
          <a:bodyPr/>
          <a:lstStyle/>
          <a:p>
            <a:r>
              <a:rPr lang="en-US" dirty="0"/>
              <a:t>All BPW’s wastewater would be pumped to the county’s Wolfe Neck Plant.</a:t>
            </a:r>
          </a:p>
          <a:p>
            <a:r>
              <a:rPr lang="en-US" dirty="0"/>
              <a:t>County would upgrade their plant and provide necessary treatment. </a:t>
            </a:r>
          </a:p>
          <a:p>
            <a:r>
              <a:rPr lang="en-US" dirty="0"/>
              <a:t>The treated water would be returned to Lewes for disposal at the BPW’s existing outfall.</a:t>
            </a:r>
          </a:p>
          <a:p>
            <a:r>
              <a:rPr lang="en-US" dirty="0"/>
              <a:t>The BPW’s existing plant would be demolished and made available for other purposes.</a:t>
            </a:r>
          </a:p>
        </p:txBody>
      </p:sp>
    </p:spTree>
    <p:extLst>
      <p:ext uri="{BB962C8B-B14F-4D97-AF65-F5344CB8AC3E}">
        <p14:creationId xmlns:p14="http://schemas.microsoft.com/office/powerpoint/2010/main" val="382954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03FD-4D35-4244-9804-03A66FF32BF3}"/>
              </a:ext>
            </a:extLst>
          </p:cNvPr>
          <p:cNvSpPr>
            <a:spLocks noGrp="1"/>
          </p:cNvSpPr>
          <p:nvPr>
            <p:ph type="title"/>
          </p:nvPr>
        </p:nvSpPr>
        <p:spPr/>
        <p:txBody>
          <a:bodyPr>
            <a:normAutofit fontScale="90000"/>
          </a:bodyPr>
          <a:lstStyle/>
          <a:p>
            <a:r>
              <a:rPr lang="en-US" dirty="0"/>
              <a:t>Coordination With the Sussex County Engineering Department</a:t>
            </a:r>
          </a:p>
        </p:txBody>
      </p:sp>
      <p:sp>
        <p:nvSpPr>
          <p:cNvPr id="3" name="Content Placeholder 2">
            <a:extLst>
              <a:ext uri="{FF2B5EF4-FFF2-40B4-BE49-F238E27FC236}">
                <a16:creationId xmlns:a16="http://schemas.microsoft.com/office/drawing/2014/main" id="{A0475EA1-8A95-4A8D-8D2B-F6C47E4836D0}"/>
              </a:ext>
            </a:extLst>
          </p:cNvPr>
          <p:cNvSpPr>
            <a:spLocks noGrp="1"/>
          </p:cNvSpPr>
          <p:nvPr>
            <p:ph idx="1"/>
          </p:nvPr>
        </p:nvSpPr>
        <p:spPr/>
        <p:txBody>
          <a:bodyPr>
            <a:normAutofit/>
          </a:bodyPr>
          <a:lstStyle/>
          <a:p>
            <a:r>
              <a:rPr lang="en-US" dirty="0"/>
              <a:t>Sussex County would be responsible for the costs of:</a:t>
            </a:r>
          </a:p>
          <a:p>
            <a:pPr lvl="1">
              <a:buFont typeface="Wingdings" panose="05000000000000000000" pitchFamily="2" charset="2"/>
              <a:buChar char="§"/>
            </a:pPr>
            <a:r>
              <a:rPr lang="en-US" dirty="0"/>
              <a:t>The upgrades to their treatment facility.</a:t>
            </a:r>
          </a:p>
          <a:p>
            <a:pPr lvl="1">
              <a:buFont typeface="Wingdings" panose="05000000000000000000" pitchFamily="2" charset="2"/>
              <a:buChar char="§"/>
            </a:pPr>
            <a:r>
              <a:rPr lang="en-US" dirty="0"/>
              <a:t>The necessary piping between the County’s plant and the BPW’s facilities.</a:t>
            </a:r>
          </a:p>
          <a:p>
            <a:r>
              <a:rPr lang="en-US" dirty="0"/>
              <a:t>The BPW would be responsible for:</a:t>
            </a:r>
          </a:p>
          <a:p>
            <a:pPr lvl="1">
              <a:buFont typeface="Wingdings" panose="05000000000000000000" pitchFamily="2" charset="2"/>
              <a:buChar char="§"/>
            </a:pPr>
            <a:r>
              <a:rPr lang="en-US" dirty="0"/>
              <a:t>The decommissioning and demolition of the existing plant ($3.0 mil.)</a:t>
            </a:r>
          </a:p>
          <a:p>
            <a:pPr lvl="1">
              <a:buFont typeface="Wingdings" panose="05000000000000000000" pitchFamily="2" charset="2"/>
              <a:buChar char="§"/>
            </a:pPr>
            <a:r>
              <a:rPr lang="en-US" dirty="0"/>
              <a:t>Necessary upgrades to the two major pumping stations (PS. #4 and PS. #8;  $3.0 mil.)</a:t>
            </a:r>
          </a:p>
          <a:p>
            <a:pPr>
              <a:buFont typeface="Arial" panose="020B0604020202020204" pitchFamily="34" charset="0"/>
              <a:buChar char="•"/>
            </a:pPr>
            <a:r>
              <a:rPr lang="en-US" dirty="0"/>
              <a:t>Total project cost $6.0 mil.</a:t>
            </a:r>
          </a:p>
        </p:txBody>
      </p:sp>
    </p:spTree>
    <p:extLst>
      <p:ext uri="{BB962C8B-B14F-4D97-AF65-F5344CB8AC3E}">
        <p14:creationId xmlns:p14="http://schemas.microsoft.com/office/powerpoint/2010/main" val="30935358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922</TotalTime>
  <Words>1026</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Garamond</vt:lpstr>
      <vt:lpstr>Trebuchet MS</vt:lpstr>
      <vt:lpstr>Wingdings</vt:lpstr>
      <vt:lpstr>Organic</vt:lpstr>
      <vt:lpstr>Wastewater Facilities  Long-Range Planning</vt:lpstr>
      <vt:lpstr>  Existing Howard Seymour Water Reclamation Facility</vt:lpstr>
      <vt:lpstr>Purpose of this Workshop</vt:lpstr>
      <vt:lpstr>Background</vt:lpstr>
      <vt:lpstr>“Hardening” of Existing Plant</vt:lpstr>
      <vt:lpstr>Build Plant at New Location</vt:lpstr>
      <vt:lpstr>Treated Wastewater Disposal Options  from New Plant</vt:lpstr>
      <vt:lpstr>Sending BPW’s Wastewater to Sussex County for Treatment </vt:lpstr>
      <vt:lpstr>Coordination With the Sussex County Engineering Department</vt:lpstr>
      <vt:lpstr>Environmental Considerations</vt:lpstr>
      <vt:lpstr>Rough Cost Comparison</vt:lpstr>
      <vt:lpstr>Potential Schedule </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Lewes BPW WWTP Long Range Plan</dc:title>
  <dc:creator>Austin Calaman</dc:creator>
  <cp:lastModifiedBy>Sharon Sexton</cp:lastModifiedBy>
  <cp:revision>15</cp:revision>
  <cp:lastPrinted>2022-03-31T17:28:10Z</cp:lastPrinted>
  <dcterms:created xsi:type="dcterms:W3CDTF">2022-03-24T16:32:25Z</dcterms:created>
  <dcterms:modified xsi:type="dcterms:W3CDTF">2022-03-31T23:50:35Z</dcterms:modified>
</cp:coreProperties>
</file>