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02" r:id="rId3"/>
    <p:sldId id="3592" r:id="rId4"/>
    <p:sldId id="3604" r:id="rId5"/>
    <p:sldId id="3601" r:id="rId6"/>
    <p:sldId id="3605" r:id="rId7"/>
    <p:sldId id="3606" r:id="rId8"/>
    <p:sldId id="3608" r:id="rId9"/>
    <p:sldId id="3607" r:id="rId10"/>
    <p:sldId id="3611" r:id="rId11"/>
    <p:sldId id="3612" r:id="rId12"/>
    <p:sldId id="3598" r:id="rId13"/>
    <p:sldId id="3578" r:id="rId14"/>
    <p:sldId id="3610" r:id="rId15"/>
    <p:sldId id="3570" r:id="rId16"/>
    <p:sldId id="3609" r:id="rId17"/>
    <p:sldId id="263" r:id="rId18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llian Jurczyk" initials="JJ" lastIdx="1" clrIdx="0">
    <p:extLst>
      <p:ext uri="{19B8F6BF-5375-455C-9EA6-DF929625EA0E}">
        <p15:presenceInfo xmlns:p15="http://schemas.microsoft.com/office/powerpoint/2012/main" userId="S::jjurczyk@ufsweb.com::b41f0e96-b79d-4db7-8752-8090e6a33a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859"/>
    <a:srgbClr val="0CDA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35" y="9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0" d="100"/>
          <a:sy n="100" d="100"/>
        </p:scale>
        <p:origin x="346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wn%20Lund\Dropbox%20(UFS)\UFS%20Team%20Folder\CLIENT%20Project%20Files\Lewes%20DE\2020\Electric%20FP\Rate%20Design\Lewes%202022%20Rate%20Design%204-7-21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Residential Service</a:t>
            </a:r>
          </a:p>
        </c:rich>
      </c:tx>
      <c:layout>
        <c:manualLayout>
          <c:xMode val="edge"/>
          <c:yMode val="edge"/>
          <c:x val="0.38347107438016531"/>
          <c:y val="3.186274509803921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545454545454545"/>
          <c:y val="0.15486057663844652"/>
          <c:w val="0.83140495867768593"/>
          <c:h val="0.71779481512179399"/>
        </c:manualLayout>
      </c:layout>
      <c:lineChart>
        <c:grouping val="standard"/>
        <c:varyColors val="0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Residential!$B$191:$B$199</c:f>
              <c:numCache>
                <c:formatCode>General</c:formatCode>
                <c:ptCount val="9"/>
                <c:pt idx="0">
                  <c:v>650</c:v>
                </c:pt>
                <c:pt idx="1">
                  <c:v>700</c:v>
                </c:pt>
                <c:pt idx="2">
                  <c:v>750</c:v>
                </c:pt>
                <c:pt idx="3">
                  <c:v>800</c:v>
                </c:pt>
                <c:pt idx="4">
                  <c:v>850</c:v>
                </c:pt>
                <c:pt idx="5">
                  <c:v>900</c:v>
                </c:pt>
                <c:pt idx="6">
                  <c:v>950</c:v>
                </c:pt>
                <c:pt idx="7">
                  <c:v>1000</c:v>
                </c:pt>
                <c:pt idx="8">
                  <c:v>1050</c:v>
                </c:pt>
              </c:numCache>
            </c:numRef>
          </c:cat>
          <c:val>
            <c:numRef>
              <c:f>Residential!$C$191:$C$199</c:f>
              <c:numCache>
                <c:formatCode>0.0%</c:formatCode>
                <c:ptCount val="9"/>
                <c:pt idx="0">
                  <c:v>2.9916409973811398E-2</c:v>
                </c:pt>
                <c:pt idx="1">
                  <c:v>2.8606218552355234E-2</c:v>
                </c:pt>
                <c:pt idx="2">
                  <c:v>2.744115959403981E-2</c:v>
                </c:pt>
                <c:pt idx="3">
                  <c:v>2.6398383724127061E-2</c:v>
                </c:pt>
                <c:pt idx="4">
                  <c:v>2.5459598884737478E-2</c:v>
                </c:pt>
                <c:pt idx="5">
                  <c:v>2.4609988099592472E-2</c:v>
                </c:pt>
                <c:pt idx="6">
                  <c:v>2.3837421656289992E-2</c:v>
                </c:pt>
                <c:pt idx="7">
                  <c:v>2.3131874314966883E-2</c:v>
                </c:pt>
                <c:pt idx="8">
                  <c:v>2.2484987880995178E-2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3A-477F-B272-946CC9DDA814}"/>
            </c:ext>
          </c:extLst>
        </c:ser>
        <c:ser>
          <c:idx val="1"/>
          <c:order val="1"/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Residential!$B$191:$B$199</c:f>
              <c:numCache>
                <c:formatCode>General</c:formatCode>
                <c:ptCount val="9"/>
                <c:pt idx="0">
                  <c:v>650</c:v>
                </c:pt>
                <c:pt idx="1">
                  <c:v>700</c:v>
                </c:pt>
                <c:pt idx="2">
                  <c:v>750</c:v>
                </c:pt>
                <c:pt idx="3">
                  <c:v>800</c:v>
                </c:pt>
                <c:pt idx="4">
                  <c:v>850</c:v>
                </c:pt>
                <c:pt idx="5">
                  <c:v>900</c:v>
                </c:pt>
                <c:pt idx="6">
                  <c:v>950</c:v>
                </c:pt>
                <c:pt idx="7">
                  <c:v>1000</c:v>
                </c:pt>
                <c:pt idx="8">
                  <c:v>1050</c:v>
                </c:pt>
              </c:numCache>
            </c:numRef>
          </c:cat>
          <c:val>
            <c:numRef>
              <c:f>Residential!$C$191:$C$199</c:f>
              <c:numCache>
                <c:formatCode>0.0%</c:formatCode>
                <c:ptCount val="9"/>
                <c:pt idx="0">
                  <c:v>2.9916409973811398E-2</c:v>
                </c:pt>
                <c:pt idx="1">
                  <c:v>2.8606218552355234E-2</c:v>
                </c:pt>
                <c:pt idx="2">
                  <c:v>2.744115959403981E-2</c:v>
                </c:pt>
                <c:pt idx="3">
                  <c:v>2.6398383724127061E-2</c:v>
                </c:pt>
                <c:pt idx="4">
                  <c:v>2.5459598884737478E-2</c:v>
                </c:pt>
                <c:pt idx="5">
                  <c:v>2.4609988099592472E-2</c:v>
                </c:pt>
                <c:pt idx="6">
                  <c:v>2.3837421656289992E-2</c:v>
                </c:pt>
                <c:pt idx="7">
                  <c:v>2.3131874314966883E-2</c:v>
                </c:pt>
                <c:pt idx="8">
                  <c:v>2.2484987880995178E-2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33A-477F-B272-946CC9DDA8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2257384"/>
        <c:axId val="422252288"/>
      </c:lineChart>
      <c:catAx>
        <c:axId val="422257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Average Monthly Usage</a:t>
                </a:r>
              </a:p>
            </c:rich>
          </c:tx>
          <c:layout>
            <c:manualLayout>
              <c:xMode val="edge"/>
              <c:yMode val="edge"/>
              <c:x val="0.43305785123966944"/>
              <c:y val="0.9068648036642477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2252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2252288"/>
        <c:scaling>
          <c:orientation val="minMax"/>
          <c:max val="4.0000000000000008E-2"/>
          <c:min val="-4.0000000000000008E-2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 Adjustment</a:t>
                </a:r>
              </a:p>
            </c:rich>
          </c:tx>
          <c:layout>
            <c:manualLayout>
              <c:xMode val="edge"/>
              <c:yMode val="edge"/>
              <c:x val="2.6446280991735537E-2"/>
              <c:y val="0.34313802686428901"/>
            </c:manualLayout>
          </c:layout>
          <c:overlay val="0"/>
          <c:spPr>
            <a:noFill/>
            <a:ln w="25400">
              <a:noFill/>
            </a:ln>
          </c:spPr>
        </c:title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2257384"/>
        <c:crosses val="autoZero"/>
        <c:crossBetween val="between"/>
        <c:majorUnit val="1.0000000000000002E-2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BF5BB4-9443-4296-BC0F-667A6A6476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793C52-6258-452A-93F2-8F15BBA93B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47DE0-676C-477B-8279-F457067394DD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BE686C-DB76-4271-B3E4-96F955E2BD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0E3ADD-7A31-44B9-99E1-B787CD0012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DA5E6-9DFE-442D-A477-45017BDDE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76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C4792-CC99-444B-B7AC-DAC6E4F73FDB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7A43C-2056-43B5-9892-71877510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62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976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86563">
              <a:defRPr/>
            </a:pPr>
            <a:fld id="{4A1261BA-BD6F-494C-8C51-FFDEC8C978E7}" type="slidenum">
              <a:rPr lang="en-US" smtClean="0">
                <a:ea typeface="MS PGothic" pitchFamily="34" charset="-128"/>
              </a:rPr>
              <a:pPr defTabSz="986563">
                <a:defRPr/>
              </a:pPr>
              <a:t>5</a:t>
            </a:fld>
            <a:endParaRPr lang="en-US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9595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hape&#10;&#10;Description automatically generated">
            <a:extLst>
              <a:ext uri="{FF2B5EF4-FFF2-40B4-BE49-F238E27FC236}">
                <a16:creationId xmlns:a16="http://schemas.microsoft.com/office/drawing/2014/main" id="{5D79276D-4B83-4F85-BCB4-5D2C5A964D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903" y="0"/>
            <a:ext cx="11290417" cy="6858000"/>
          </a:xfrm>
          <a:prstGeom prst="rect">
            <a:avLst/>
          </a:prstGeom>
        </p:spPr>
      </p:pic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B8CFF7E2-2378-408F-9067-3AFB7C46D4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554"/>
            <a:ext cx="11549344" cy="48378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477C2C-31CA-4419-B012-C7704DFAA5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259" y="1968842"/>
            <a:ext cx="7998942" cy="1895347"/>
          </a:xfrm>
        </p:spPr>
        <p:txBody>
          <a:bodyPr anchor="b"/>
          <a:lstStyle>
            <a:lvl1pPr algn="l">
              <a:defRPr sz="6000">
                <a:solidFill>
                  <a:srgbClr val="0CDAE8"/>
                </a:solidFill>
                <a:latin typeface="+mn-lt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1EBCA4-5B53-4B04-AD86-0083E2ABDA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7182" y="3956265"/>
            <a:ext cx="799133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ABD18447-8CEC-43DD-BA02-6D1C87E64A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9" y="403655"/>
            <a:ext cx="2465579" cy="58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4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8648B77-A443-4BF0-8FEB-E36E67F3C5E6}"/>
              </a:ext>
            </a:extLst>
          </p:cNvPr>
          <p:cNvSpPr/>
          <p:nvPr userDrawn="1"/>
        </p:nvSpPr>
        <p:spPr>
          <a:xfrm>
            <a:off x="0" y="0"/>
            <a:ext cx="12192000" cy="17134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ECF4C4-579B-41A2-9693-7F248F9F0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CDAE8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79A5C-97CC-41F6-BA04-43FEA86417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2023" y="2624138"/>
            <a:ext cx="8015415" cy="355282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32859"/>
                </a:solidFill>
                <a:latin typeface="+mj-lt"/>
              </a:defRPr>
            </a:lvl1pPr>
            <a:lvl2pPr>
              <a:defRPr>
                <a:solidFill>
                  <a:srgbClr val="032859"/>
                </a:solidFill>
                <a:latin typeface="+mj-lt"/>
              </a:defRPr>
            </a:lvl2pPr>
            <a:lvl3pPr>
              <a:defRPr>
                <a:solidFill>
                  <a:srgbClr val="032859"/>
                </a:solidFill>
                <a:latin typeface="+mj-lt"/>
              </a:defRPr>
            </a:lvl3pPr>
            <a:lvl4pPr>
              <a:defRPr>
                <a:solidFill>
                  <a:srgbClr val="032859"/>
                </a:solidFill>
                <a:latin typeface="+mj-lt"/>
              </a:defRPr>
            </a:lvl4pPr>
            <a:lvl5pPr>
              <a:defRPr>
                <a:solidFill>
                  <a:srgbClr val="032859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Facilisis</a:t>
            </a:r>
            <a:r>
              <a:rPr lang="en-US" dirty="0"/>
              <a:t> magna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orci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. Ipsum dolor sit amet consectetur </a:t>
            </a:r>
            <a:r>
              <a:rPr lang="en-US" dirty="0" err="1"/>
              <a:t>adipiscing</a:t>
            </a:r>
            <a:r>
              <a:rPr lang="en-US" dirty="0"/>
              <a:t>. Urna cursus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viverra </a:t>
            </a:r>
            <a:r>
              <a:rPr lang="en-US" dirty="0" err="1"/>
              <a:t>mauris</a:t>
            </a:r>
            <a:r>
              <a:rPr lang="en-US" dirty="0"/>
              <a:t> in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Facilisis</a:t>
            </a:r>
            <a:r>
              <a:rPr lang="en-US" dirty="0"/>
              <a:t> magna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orci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. Ipsum dolor sit amet consectetur </a:t>
            </a:r>
            <a:r>
              <a:rPr lang="en-US" dirty="0" err="1"/>
              <a:t>adipiscing</a:t>
            </a:r>
            <a:r>
              <a:rPr lang="en-US" dirty="0"/>
              <a:t>. Urna cursus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viverra </a:t>
            </a:r>
            <a:r>
              <a:rPr lang="en-US" dirty="0" err="1"/>
              <a:t>mauris</a:t>
            </a:r>
            <a:r>
              <a:rPr lang="en-US" dirty="0"/>
              <a:t> in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Facilisis</a:t>
            </a:r>
            <a:r>
              <a:rPr lang="en-US" dirty="0"/>
              <a:t> magna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orci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. Ipsum dolor sit amet consectetur </a:t>
            </a:r>
            <a:r>
              <a:rPr lang="en-US" dirty="0" err="1"/>
              <a:t>adipiscing</a:t>
            </a:r>
            <a:r>
              <a:rPr lang="en-US" dirty="0"/>
              <a:t>. Urna cursus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viverra </a:t>
            </a:r>
            <a:r>
              <a:rPr lang="en-US" dirty="0" err="1"/>
              <a:t>mauris</a:t>
            </a:r>
            <a:r>
              <a:rPr lang="en-US" dirty="0"/>
              <a:t> in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AD36B6-D9EA-4191-B847-6C2D73DF3C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994" y="6339036"/>
            <a:ext cx="1655806" cy="39279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3822-615B-43FF-8E3C-B3DAFEE13A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260" y="2108200"/>
            <a:ext cx="8031892" cy="486719"/>
          </a:xfrm>
        </p:spPr>
        <p:txBody>
          <a:bodyPr/>
          <a:lstStyle>
            <a:lvl1pPr marL="0" indent="0">
              <a:buNone/>
              <a:defRPr>
                <a:solidFill>
                  <a:srgbClr val="0CDAE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966689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F7B2AB3-49BA-42A6-A3BE-069FD13FA8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CE99AE1-C977-4019-836F-8FCE311B3C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415" y="6342944"/>
            <a:ext cx="1656385" cy="3888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0421D60-FE95-4B94-AD26-5A6F57AEA061}"/>
              </a:ext>
            </a:extLst>
          </p:cNvPr>
          <p:cNvSpPr/>
          <p:nvPr userDrawn="1"/>
        </p:nvSpPr>
        <p:spPr>
          <a:xfrm>
            <a:off x="0" y="0"/>
            <a:ext cx="12192000" cy="171347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A2607C0-768A-460B-8724-F16B9F2FC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32859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F7C52BD-7D10-400E-9E4F-594EFE3EC1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2023" y="2624138"/>
            <a:ext cx="8015415" cy="355282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rgbClr val="032859"/>
                </a:solidFill>
                <a:latin typeface="+mj-lt"/>
              </a:defRPr>
            </a:lvl2pPr>
            <a:lvl3pPr>
              <a:defRPr>
                <a:solidFill>
                  <a:srgbClr val="032859"/>
                </a:solidFill>
                <a:latin typeface="+mj-lt"/>
              </a:defRPr>
            </a:lvl3pPr>
            <a:lvl4pPr>
              <a:defRPr>
                <a:solidFill>
                  <a:srgbClr val="032859"/>
                </a:solidFill>
                <a:latin typeface="+mj-lt"/>
              </a:defRPr>
            </a:lvl4pPr>
            <a:lvl5pPr>
              <a:defRPr>
                <a:solidFill>
                  <a:srgbClr val="032859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Facilisis</a:t>
            </a:r>
            <a:r>
              <a:rPr lang="en-US" dirty="0"/>
              <a:t> magna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orci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. Ipsum dolor sit amet consectetur </a:t>
            </a:r>
            <a:r>
              <a:rPr lang="en-US" dirty="0" err="1"/>
              <a:t>adipiscing</a:t>
            </a:r>
            <a:r>
              <a:rPr lang="en-US" dirty="0"/>
              <a:t>. Urna cursus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viverra </a:t>
            </a:r>
            <a:r>
              <a:rPr lang="en-US" dirty="0" err="1"/>
              <a:t>mauris</a:t>
            </a:r>
            <a:r>
              <a:rPr lang="en-US" dirty="0"/>
              <a:t> in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Facilisis</a:t>
            </a:r>
            <a:r>
              <a:rPr lang="en-US" dirty="0"/>
              <a:t> magna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orci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. Ipsum dolor sit amet consectetur </a:t>
            </a:r>
            <a:r>
              <a:rPr lang="en-US" dirty="0" err="1"/>
              <a:t>adipiscing</a:t>
            </a:r>
            <a:r>
              <a:rPr lang="en-US" dirty="0"/>
              <a:t>. Urna cursus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viverra </a:t>
            </a:r>
            <a:r>
              <a:rPr lang="en-US" dirty="0" err="1"/>
              <a:t>mauris</a:t>
            </a:r>
            <a:r>
              <a:rPr lang="en-US" dirty="0"/>
              <a:t> in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Facilisis</a:t>
            </a:r>
            <a:r>
              <a:rPr lang="en-US" dirty="0"/>
              <a:t> magna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orci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. Ipsum dolor sit amet consectetur </a:t>
            </a:r>
            <a:r>
              <a:rPr lang="en-US" dirty="0" err="1"/>
              <a:t>adipiscing</a:t>
            </a:r>
            <a:r>
              <a:rPr lang="en-US" dirty="0"/>
              <a:t>. Urna cursus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viverra </a:t>
            </a:r>
            <a:r>
              <a:rPr lang="en-US" dirty="0" err="1"/>
              <a:t>mauris</a:t>
            </a:r>
            <a:r>
              <a:rPr lang="en-US" dirty="0"/>
              <a:t> in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BA807A41-6EF1-4421-BD72-B20D0F30E4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260" y="2108200"/>
            <a:ext cx="8031892" cy="486719"/>
          </a:xfrm>
        </p:spPr>
        <p:txBody>
          <a:bodyPr/>
          <a:lstStyle>
            <a:lvl1pPr marL="0" indent="0">
              <a:buNone/>
              <a:defRPr>
                <a:solidFill>
                  <a:srgbClr val="0CDAE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05908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2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79A5C-97CC-41F6-BA04-43FEA86417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2636108"/>
            <a:ext cx="4920050" cy="354085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32859"/>
                </a:solidFill>
                <a:latin typeface="+mj-lt"/>
              </a:defRPr>
            </a:lvl1pPr>
            <a:lvl2pPr>
              <a:defRPr>
                <a:solidFill>
                  <a:srgbClr val="032859"/>
                </a:solidFill>
                <a:latin typeface="+mj-lt"/>
              </a:defRPr>
            </a:lvl2pPr>
            <a:lvl3pPr>
              <a:defRPr>
                <a:solidFill>
                  <a:srgbClr val="032859"/>
                </a:solidFill>
                <a:latin typeface="+mj-lt"/>
              </a:defRPr>
            </a:lvl3pPr>
            <a:lvl4pPr>
              <a:defRPr>
                <a:solidFill>
                  <a:srgbClr val="032859"/>
                </a:solidFill>
                <a:latin typeface="+mj-lt"/>
              </a:defRPr>
            </a:lvl4pPr>
            <a:lvl5pPr>
              <a:defRPr>
                <a:solidFill>
                  <a:srgbClr val="032859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amet, consectetur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aliqua.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nostrud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consequat.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65C8AE-91EC-4E10-BFC1-E1ACF85B0F6B}"/>
              </a:ext>
            </a:extLst>
          </p:cNvPr>
          <p:cNvSpPr/>
          <p:nvPr userDrawn="1"/>
        </p:nvSpPr>
        <p:spPr>
          <a:xfrm>
            <a:off x="0" y="0"/>
            <a:ext cx="12192000" cy="17134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A6928DD-AF88-42E3-A9EC-19EF9C5BD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CDAE8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349E044-146C-4CE4-934B-A342A319ECC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41990" y="2631989"/>
            <a:ext cx="4938584" cy="354085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32859"/>
                </a:solidFill>
                <a:latin typeface="+mj-lt"/>
              </a:defRPr>
            </a:lvl1pPr>
            <a:lvl2pPr>
              <a:defRPr>
                <a:solidFill>
                  <a:srgbClr val="032859"/>
                </a:solidFill>
                <a:latin typeface="+mj-lt"/>
              </a:defRPr>
            </a:lvl2pPr>
            <a:lvl3pPr>
              <a:defRPr>
                <a:solidFill>
                  <a:srgbClr val="032859"/>
                </a:solidFill>
                <a:latin typeface="+mj-lt"/>
              </a:defRPr>
            </a:lvl3pPr>
            <a:lvl4pPr>
              <a:defRPr>
                <a:solidFill>
                  <a:srgbClr val="032859"/>
                </a:solidFill>
                <a:latin typeface="+mj-lt"/>
              </a:defRPr>
            </a:lvl4pPr>
            <a:lvl5pPr>
              <a:defRPr>
                <a:solidFill>
                  <a:srgbClr val="032859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amet, consectetur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aliqua.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nostrud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consequat.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8C8BE66-1DE1-40AB-A1F2-C0E10E797E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260" y="2108200"/>
            <a:ext cx="4934464" cy="486719"/>
          </a:xfrm>
        </p:spPr>
        <p:txBody>
          <a:bodyPr/>
          <a:lstStyle>
            <a:lvl1pPr marL="0" indent="0">
              <a:buNone/>
              <a:defRPr>
                <a:solidFill>
                  <a:srgbClr val="0CDAE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7C7AAAE-D939-4A47-82A4-D17A9EA32C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41990" y="2104081"/>
            <a:ext cx="4946822" cy="486719"/>
          </a:xfrm>
        </p:spPr>
        <p:txBody>
          <a:bodyPr/>
          <a:lstStyle>
            <a:lvl1pPr marL="0" indent="0">
              <a:buNone/>
              <a:defRPr>
                <a:solidFill>
                  <a:srgbClr val="0CDAE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AF1BAD-E960-48A3-BB8F-75AB8D869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994" y="6339036"/>
            <a:ext cx="1655806" cy="39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1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2 Column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1FC222-8284-4BC6-8569-AD11A7D3A2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648B77-A443-4BF0-8FEB-E36E67F3C5E6}"/>
              </a:ext>
            </a:extLst>
          </p:cNvPr>
          <p:cNvSpPr/>
          <p:nvPr userDrawn="1"/>
        </p:nvSpPr>
        <p:spPr>
          <a:xfrm>
            <a:off x="0" y="0"/>
            <a:ext cx="12192000" cy="171347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ECF4C4-579B-41A2-9693-7F248F9F0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32859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97462C1-F787-496A-BCC7-26F2C301D2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415" y="6342944"/>
            <a:ext cx="1656385" cy="388883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D8A197E-92FA-46CE-9856-6BB9FF733A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2636108"/>
            <a:ext cx="4796481" cy="354085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rgbClr val="032859"/>
                </a:solidFill>
                <a:latin typeface="+mj-lt"/>
              </a:defRPr>
            </a:lvl2pPr>
            <a:lvl3pPr>
              <a:defRPr>
                <a:solidFill>
                  <a:srgbClr val="032859"/>
                </a:solidFill>
                <a:latin typeface="+mj-lt"/>
              </a:defRPr>
            </a:lvl3pPr>
            <a:lvl4pPr>
              <a:defRPr>
                <a:solidFill>
                  <a:srgbClr val="032859"/>
                </a:solidFill>
                <a:latin typeface="+mj-lt"/>
              </a:defRPr>
            </a:lvl4pPr>
            <a:lvl5pPr>
              <a:defRPr>
                <a:solidFill>
                  <a:srgbClr val="032859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amet, consectetur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aliqua.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nostrud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consequat.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4DAAA9C-6863-4BC7-8FCB-C842F092AE0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584091" y="2631989"/>
            <a:ext cx="4796481" cy="354085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rgbClr val="032859"/>
                </a:solidFill>
                <a:latin typeface="+mj-lt"/>
              </a:defRPr>
            </a:lvl2pPr>
            <a:lvl3pPr>
              <a:defRPr>
                <a:solidFill>
                  <a:srgbClr val="032859"/>
                </a:solidFill>
                <a:latin typeface="+mj-lt"/>
              </a:defRPr>
            </a:lvl3pPr>
            <a:lvl4pPr>
              <a:defRPr>
                <a:solidFill>
                  <a:srgbClr val="032859"/>
                </a:solidFill>
                <a:latin typeface="+mj-lt"/>
              </a:defRPr>
            </a:lvl4pPr>
            <a:lvl5pPr>
              <a:defRPr>
                <a:solidFill>
                  <a:srgbClr val="032859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amet, consectetur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aliqua.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nostrud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consequat.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9C0AA6A-B7D8-459D-BEB2-0F01435E57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260" y="2108200"/>
            <a:ext cx="4810897" cy="486719"/>
          </a:xfrm>
        </p:spPr>
        <p:txBody>
          <a:bodyPr/>
          <a:lstStyle>
            <a:lvl1pPr marL="0" indent="0">
              <a:buNone/>
              <a:defRPr>
                <a:solidFill>
                  <a:srgbClr val="0CDAE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202081F-E90F-4C17-81DA-A92335DADC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6152" y="2104081"/>
            <a:ext cx="4810897" cy="486719"/>
          </a:xfrm>
        </p:spPr>
        <p:txBody>
          <a:bodyPr/>
          <a:lstStyle>
            <a:lvl1pPr marL="0" indent="0">
              <a:buNone/>
              <a:defRPr>
                <a:solidFill>
                  <a:srgbClr val="0CDAE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9582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C017BA-2BED-4276-B483-0A489659547D}"/>
              </a:ext>
            </a:extLst>
          </p:cNvPr>
          <p:cNvSpPr/>
          <p:nvPr userDrawn="1"/>
        </p:nvSpPr>
        <p:spPr>
          <a:xfrm>
            <a:off x="0" y="0"/>
            <a:ext cx="12192000" cy="17134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3DF8C40-1B6F-472C-B6BE-2EB623562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CDAE8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6805432-9735-47F1-8AC2-E65B0D5591A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17276" y="3245706"/>
            <a:ext cx="4959177" cy="255373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32859"/>
                </a:solidFill>
                <a:latin typeface="+mj-lt"/>
              </a:defRPr>
            </a:lvl1pPr>
            <a:lvl2pPr>
              <a:defRPr>
                <a:solidFill>
                  <a:srgbClr val="032859"/>
                </a:solidFill>
                <a:latin typeface="+mj-lt"/>
              </a:defRPr>
            </a:lvl2pPr>
            <a:lvl3pPr>
              <a:defRPr>
                <a:solidFill>
                  <a:srgbClr val="032859"/>
                </a:solidFill>
                <a:latin typeface="+mj-lt"/>
              </a:defRPr>
            </a:lvl3pPr>
            <a:lvl4pPr>
              <a:defRPr>
                <a:solidFill>
                  <a:srgbClr val="032859"/>
                </a:solidFill>
                <a:latin typeface="+mj-lt"/>
              </a:defRPr>
            </a:lvl4pPr>
            <a:lvl5pPr>
              <a:defRPr>
                <a:solidFill>
                  <a:srgbClr val="032859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amet, consectetur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aliqua.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nostrud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consequat.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C8E57-FB81-4633-8CDD-33F109C6A0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2023" y="2734962"/>
            <a:ext cx="4909750" cy="304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58900DF-85E6-4B84-A5ED-F7956FA40B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7276" y="2726037"/>
            <a:ext cx="4950940" cy="486719"/>
          </a:xfrm>
        </p:spPr>
        <p:txBody>
          <a:bodyPr/>
          <a:lstStyle>
            <a:lvl1pPr marL="0" indent="0">
              <a:buNone/>
              <a:defRPr>
                <a:solidFill>
                  <a:srgbClr val="0CDAE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C11F6A-7905-4983-8756-2AF445FED8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994" y="6339036"/>
            <a:ext cx="1655806" cy="39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0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5AC132-7BF4-4F5C-A8B6-EE43EF77E2EF}"/>
              </a:ext>
            </a:extLst>
          </p:cNvPr>
          <p:cNvSpPr/>
          <p:nvPr userDrawn="1"/>
        </p:nvSpPr>
        <p:spPr>
          <a:xfrm>
            <a:off x="0" y="0"/>
            <a:ext cx="12192000" cy="17134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49266CF-18C7-464E-B998-79AD57D18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CDAE8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A2A66DD-1880-4C15-A546-68E45CB64DD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35396" y="2734961"/>
            <a:ext cx="7216346" cy="126038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32859"/>
                </a:solidFill>
                <a:latin typeface="+mj-lt"/>
              </a:defRPr>
            </a:lvl1pPr>
            <a:lvl2pPr>
              <a:defRPr>
                <a:solidFill>
                  <a:srgbClr val="032859"/>
                </a:solidFill>
                <a:latin typeface="+mj-lt"/>
              </a:defRPr>
            </a:lvl2pPr>
            <a:lvl3pPr>
              <a:defRPr>
                <a:solidFill>
                  <a:srgbClr val="032859"/>
                </a:solidFill>
                <a:latin typeface="+mj-lt"/>
              </a:defRPr>
            </a:lvl3pPr>
            <a:lvl4pPr>
              <a:defRPr>
                <a:solidFill>
                  <a:srgbClr val="032859"/>
                </a:solidFill>
                <a:latin typeface="+mj-lt"/>
              </a:defRPr>
            </a:lvl4pPr>
            <a:lvl5pPr>
              <a:defRPr>
                <a:solidFill>
                  <a:srgbClr val="032859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amet, consectetur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aliqua.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nostrud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consequat.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.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44449ABD-4235-4189-8B8C-4E022AA8C3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35396" y="2265405"/>
            <a:ext cx="4909752" cy="436606"/>
          </a:xfrm>
        </p:spPr>
        <p:txBody>
          <a:bodyPr/>
          <a:lstStyle>
            <a:lvl1pPr marL="0" indent="0">
              <a:buNone/>
              <a:defRPr>
                <a:solidFill>
                  <a:srgbClr val="0CDAE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6717393-009F-4D1A-8B1A-550A11AEB4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35396" y="4905631"/>
            <a:ext cx="7105135" cy="126038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32859"/>
                </a:solidFill>
                <a:latin typeface="+mj-lt"/>
              </a:defRPr>
            </a:lvl1pPr>
            <a:lvl2pPr>
              <a:defRPr>
                <a:solidFill>
                  <a:srgbClr val="032859"/>
                </a:solidFill>
                <a:latin typeface="+mj-lt"/>
              </a:defRPr>
            </a:lvl2pPr>
            <a:lvl3pPr>
              <a:defRPr>
                <a:solidFill>
                  <a:srgbClr val="032859"/>
                </a:solidFill>
                <a:latin typeface="+mj-lt"/>
              </a:defRPr>
            </a:lvl3pPr>
            <a:lvl4pPr>
              <a:defRPr>
                <a:solidFill>
                  <a:srgbClr val="032859"/>
                </a:solidFill>
                <a:latin typeface="+mj-lt"/>
              </a:defRPr>
            </a:lvl4pPr>
            <a:lvl5pPr>
              <a:defRPr>
                <a:solidFill>
                  <a:srgbClr val="032859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amet, consectetur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aliqua.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nostrud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consequat.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.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B2D67C6F-9BD7-4736-B547-8427EDA495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35396" y="4436075"/>
            <a:ext cx="4810897" cy="436606"/>
          </a:xfrm>
        </p:spPr>
        <p:txBody>
          <a:bodyPr/>
          <a:lstStyle>
            <a:lvl1pPr marL="0" indent="0">
              <a:buNone/>
              <a:defRPr>
                <a:solidFill>
                  <a:srgbClr val="0CDAE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0F88C4-88DC-4C7D-98D4-249C7EA6F86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2024" y="2257425"/>
            <a:ext cx="2611392" cy="17383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FEDE471C-45C9-4C23-AADF-5015D74C3C0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2024" y="4436333"/>
            <a:ext cx="2611392" cy="17383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1D412B-E2F9-4CE0-9806-E150B34D41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994" y="6339036"/>
            <a:ext cx="1655806" cy="39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7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F3FE5D9B-E0CB-4CFB-BA7F-0CF85852E6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903" y="0"/>
            <a:ext cx="11290417" cy="6858000"/>
          </a:xfrm>
          <a:prstGeom prst="rect">
            <a:avLst/>
          </a:prstGeom>
        </p:spPr>
      </p:pic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B8CFF7E2-2378-408F-9067-3AFB7C46D4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554"/>
            <a:ext cx="11549344" cy="48378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477C2C-31CA-4419-B012-C7704DFAA5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022" y="1968843"/>
            <a:ext cx="8007178" cy="1812326"/>
          </a:xfrm>
        </p:spPr>
        <p:txBody>
          <a:bodyPr anchor="b"/>
          <a:lstStyle>
            <a:lvl1pPr algn="l">
              <a:defRPr sz="6000">
                <a:solidFill>
                  <a:srgbClr val="0CDAE8"/>
                </a:solidFill>
                <a:latin typeface="+mn-lt"/>
              </a:defRPr>
            </a:lvl1pPr>
          </a:lstStyle>
          <a:p>
            <a:r>
              <a:rPr lang="en-US" dirty="0"/>
              <a:t>Thank You!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23989DF-643B-47C6-9A64-CDEE235F15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22" y="4110491"/>
            <a:ext cx="3790289" cy="88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09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638E-49D3-4F32-9274-762DC662EF5F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4A97-5B5D-4C92-8285-89FA9EF537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492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ABF01D-71BD-4F6B-A114-682E9EF2C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14202-99A9-44FD-9701-9679BE920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39F38-7350-4E99-9ECF-3AEDDE89FB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0479C-AAEC-468B-9935-688D17D1F1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E1F2A-0043-4167-AFB1-E7D993D82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BE3CA-6402-4669-BBE2-7A64732A1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5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62" r:id="rId5"/>
    <p:sldLayoutId id="2147483651" r:id="rId6"/>
    <p:sldLayoutId id="2147483663" r:id="rId7"/>
    <p:sldLayoutId id="2147483664" r:id="rId8"/>
    <p:sldLayoutId id="2147483666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85EEF-E5CF-46C3-B5BE-FE14F7B55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259" y="1968842"/>
            <a:ext cx="9149962" cy="1895347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Lewes Board of Public Works</a:t>
            </a:r>
            <a:br>
              <a:rPr lang="en-US" sz="6000" dirty="0"/>
            </a:br>
            <a:r>
              <a:rPr lang="en-US" sz="6000" dirty="0"/>
              <a:t>Electric, Water, Wastewater</a:t>
            </a:r>
            <a:br>
              <a:rPr lang="en-US" sz="6000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9C135-A0D7-4149-B1F3-C72D181837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Financial Projection with Updated Capital 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Dawn Lund - Vice President, Utility Financial Solutions, LLC</a:t>
            </a:r>
          </a:p>
        </p:txBody>
      </p:sp>
    </p:spTree>
    <p:extLst>
      <p:ext uri="{BB962C8B-B14F-4D97-AF65-F5344CB8AC3E}">
        <p14:creationId xmlns:p14="http://schemas.microsoft.com/office/powerpoint/2010/main" val="3241233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E22025-BDD5-4ADC-8151-FDC0AFF2E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Storm Water Financial Projection</a:t>
            </a:r>
            <a:br>
              <a:rPr lang="en-US" dirty="0"/>
            </a:br>
            <a:r>
              <a:rPr lang="en-US" sz="3600" i="1" dirty="0">
                <a:solidFill>
                  <a:schemeClr val="bg1">
                    <a:lumMod val="85000"/>
                  </a:schemeClr>
                </a:solidFill>
              </a:rPr>
              <a:t>New Projection – no increases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801FB86-2117-4AA9-AFDC-5715C7BFFA97}"/>
              </a:ext>
            </a:extLst>
          </p:cNvPr>
          <p:cNvSpPr txBox="1">
            <a:spLocks/>
          </p:cNvSpPr>
          <p:nvPr/>
        </p:nvSpPr>
        <p:spPr>
          <a:xfrm>
            <a:off x="11320244" y="6356348"/>
            <a:ext cx="762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654A97-5B5D-4C92-8285-89FA9EF537E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9D8161-CF16-464D-BB7A-3F632E5C5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41" y="2277980"/>
            <a:ext cx="11538763" cy="341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24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E22025-BDD5-4ADC-8151-FDC0AFF2E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Storm Water Financial Projection</a:t>
            </a:r>
            <a:br>
              <a:rPr lang="en-US" dirty="0"/>
            </a:br>
            <a:r>
              <a:rPr lang="en-US" sz="3600" i="1" dirty="0">
                <a:solidFill>
                  <a:schemeClr val="bg1">
                    <a:lumMod val="85000"/>
                  </a:schemeClr>
                </a:solidFill>
              </a:rPr>
              <a:t>New Projection – with increases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801FB86-2117-4AA9-AFDC-5715C7BFFA97}"/>
              </a:ext>
            </a:extLst>
          </p:cNvPr>
          <p:cNvSpPr txBox="1">
            <a:spLocks/>
          </p:cNvSpPr>
          <p:nvPr/>
        </p:nvSpPr>
        <p:spPr>
          <a:xfrm>
            <a:off x="11320244" y="6356348"/>
            <a:ext cx="762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654A97-5B5D-4C92-8285-89FA9EF537E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E31498-5589-4177-905F-0393E34F9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04" y="2221832"/>
            <a:ext cx="11714733" cy="347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12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42C89-6542-4890-B089-7D118EEBA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10554-B437-4190-B236-8B4FCFCD5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448" y="2003653"/>
            <a:ext cx="8015415" cy="3552825"/>
          </a:xfrm>
        </p:spPr>
        <p:txBody>
          <a:bodyPr/>
          <a:lstStyle/>
          <a:p>
            <a:r>
              <a:rPr lang="en-US" sz="2400" dirty="0"/>
              <a:t>2023 rate adjustment for all three utilities</a:t>
            </a:r>
          </a:p>
          <a:p>
            <a:r>
              <a:rPr lang="en-US" sz="2400" dirty="0"/>
              <a:t>Revise and document the PCA formula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05135950-E582-43CC-A500-8A453C3701F7}"/>
              </a:ext>
            </a:extLst>
          </p:cNvPr>
          <p:cNvSpPr txBox="1">
            <a:spLocks/>
          </p:cNvSpPr>
          <p:nvPr/>
        </p:nvSpPr>
        <p:spPr>
          <a:xfrm>
            <a:off x="11320244" y="6356348"/>
            <a:ext cx="762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654A97-5B5D-4C92-8285-89FA9EF537E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489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E7CB18-273F-411D-AF56-CF5E79422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250" y="2960615"/>
            <a:ext cx="7829550" cy="1372321"/>
          </a:xfrm>
        </p:spPr>
        <p:txBody>
          <a:bodyPr>
            <a:normAutofit/>
          </a:bodyPr>
          <a:lstStyle/>
          <a:p>
            <a:r>
              <a:rPr lang="en-US" dirty="0"/>
              <a:t>Sample Rate Designs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D26A4B-4843-4875-BC3C-6489D0187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654A97-5B5D-4C92-8285-89FA9EF537E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615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39CF9-3A8C-40F5-B284-01FC9405A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Electric Rate Design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E99947-844B-408B-8DE1-B5CF82E4E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80" y="2129590"/>
            <a:ext cx="5825067" cy="2438400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400-00001508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8795328"/>
              </p:ext>
            </p:extLst>
          </p:nvPr>
        </p:nvGraphicFramePr>
        <p:xfrm>
          <a:off x="6159054" y="2005887"/>
          <a:ext cx="5985933" cy="2749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AF1F5137-A365-4034-83DA-7603B0075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261" y="5000625"/>
            <a:ext cx="5066822" cy="148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1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6699F-2461-49D8-BDB9-C0C310A24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Water Rate Design – 18.5%</a:t>
            </a:r>
            <a:endParaRPr lang="en-US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A552DDA-C177-4DF3-833A-61BE2C908F80}"/>
              </a:ext>
            </a:extLst>
          </p:cNvPr>
          <p:cNvSpPr txBox="1">
            <a:spLocks/>
          </p:cNvSpPr>
          <p:nvPr/>
        </p:nvSpPr>
        <p:spPr>
          <a:xfrm>
            <a:off x="11320244" y="6356348"/>
            <a:ext cx="762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654A97-5B5D-4C92-8285-89FA9EF537E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A8E323-816E-45AA-BD1D-533596D4D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68" y="2191752"/>
            <a:ext cx="7410116" cy="33131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137325-4E70-4C7E-852E-18914371481B}"/>
              </a:ext>
            </a:extLst>
          </p:cNvPr>
          <p:cNvSpPr txBox="1"/>
          <p:nvPr/>
        </p:nvSpPr>
        <p:spPr>
          <a:xfrm>
            <a:off x="565484" y="5662863"/>
            <a:ext cx="5979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Notice inclining block rate: first block 50%, second 25%</a:t>
            </a:r>
          </a:p>
        </p:txBody>
      </p:sp>
    </p:spTree>
    <p:extLst>
      <p:ext uri="{BB962C8B-B14F-4D97-AF65-F5344CB8AC3E}">
        <p14:creationId xmlns:p14="http://schemas.microsoft.com/office/powerpoint/2010/main" val="2917656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6699F-2461-49D8-BDB9-C0C310A24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Wastewater Rate Design – 7.9%</a:t>
            </a:r>
            <a:endParaRPr lang="en-US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A552DDA-C177-4DF3-833A-61BE2C908F80}"/>
              </a:ext>
            </a:extLst>
          </p:cNvPr>
          <p:cNvSpPr txBox="1">
            <a:spLocks/>
          </p:cNvSpPr>
          <p:nvPr/>
        </p:nvSpPr>
        <p:spPr>
          <a:xfrm>
            <a:off x="11320244" y="6356348"/>
            <a:ext cx="762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654A97-5B5D-4C92-8285-89FA9EF537E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1A6663-F6E5-4263-A8C9-A113C96D9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39" y="1963041"/>
            <a:ext cx="9785045" cy="370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87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23E3A-DFA1-4D36-BD67-C17B3F9941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3" descr="Person with idea concept">
            <a:extLst>
              <a:ext uri="{FF2B5EF4-FFF2-40B4-BE49-F238E27FC236}">
                <a16:creationId xmlns:a16="http://schemas.microsoft.com/office/drawing/2014/main" id="{1D2364E3-E3FC-4AB7-95EC-8017EDB7C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43" y="1795243"/>
            <a:ext cx="5467526" cy="364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61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Discussion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023" y="2045368"/>
            <a:ext cx="9434924" cy="4310982"/>
          </a:xfrm>
        </p:spPr>
        <p:txBody>
          <a:bodyPr>
            <a:normAutofit/>
          </a:bodyPr>
          <a:lstStyle/>
          <a:p>
            <a:r>
              <a:rPr lang="en-US" sz="2400" dirty="0"/>
              <a:t>UFS was asked to update the capital portion of the financial projection completed in July 2021</a:t>
            </a:r>
          </a:p>
          <a:p>
            <a:pPr lvl="1"/>
            <a:r>
              <a:rPr lang="en-US" dirty="0"/>
              <a:t>Only the capital was updated with a look at the effects on:</a:t>
            </a:r>
          </a:p>
          <a:p>
            <a:pPr lvl="2"/>
            <a:r>
              <a:rPr lang="en-US" dirty="0"/>
              <a:t>Bonding and Debt Coverage Ratios</a:t>
            </a:r>
          </a:p>
          <a:p>
            <a:pPr lvl="2"/>
            <a:r>
              <a:rPr lang="en-US" dirty="0"/>
              <a:t>Cash Reserves</a:t>
            </a:r>
          </a:p>
          <a:p>
            <a:pPr lvl="2"/>
            <a:r>
              <a:rPr lang="en-US" dirty="0"/>
              <a:t>Target Operating Income</a:t>
            </a:r>
          </a:p>
          <a:p>
            <a:r>
              <a:rPr lang="en-US" sz="2400" dirty="0"/>
              <a:t>The PCA formula was also reviewed</a:t>
            </a:r>
          </a:p>
          <a:p>
            <a:pPr lvl="1"/>
            <a:r>
              <a:rPr lang="en-US" dirty="0"/>
              <a:t>Current formula questions</a:t>
            </a:r>
          </a:p>
          <a:p>
            <a:r>
              <a:rPr lang="en-US" sz="2400" dirty="0"/>
              <a:t>Review Additional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53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654A97-5B5D-4C92-8285-89FA9EF537E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54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E22025-BDD5-4ADC-8151-FDC0AFF2E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Financial Projection</a:t>
            </a:r>
            <a:br>
              <a:rPr lang="en-US" dirty="0"/>
            </a:br>
            <a:r>
              <a:rPr lang="en-US" sz="3600" i="1" dirty="0">
                <a:solidFill>
                  <a:schemeClr val="bg1">
                    <a:lumMod val="85000"/>
                  </a:schemeClr>
                </a:solidFill>
              </a:rPr>
              <a:t>July 2021 Financial Summary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801FB86-2117-4AA9-AFDC-5715C7BFFA97}"/>
              </a:ext>
            </a:extLst>
          </p:cNvPr>
          <p:cNvSpPr txBox="1">
            <a:spLocks/>
          </p:cNvSpPr>
          <p:nvPr/>
        </p:nvSpPr>
        <p:spPr>
          <a:xfrm>
            <a:off x="11320244" y="6356348"/>
            <a:ext cx="762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654A97-5B5D-4C92-8285-89FA9EF537E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1AD38-089A-4480-A6AC-A9E64EBB7A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74" y="2454466"/>
            <a:ext cx="11900526" cy="26509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E7A335-2037-4603-9A5E-BA3D161EC98C}"/>
              </a:ext>
            </a:extLst>
          </p:cNvPr>
          <p:cNvSpPr txBox="1"/>
          <p:nvPr/>
        </p:nvSpPr>
        <p:spPr>
          <a:xfrm>
            <a:off x="291474" y="5265821"/>
            <a:ext cx="4071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July 2021, capital totaled $2.18 million</a:t>
            </a:r>
          </a:p>
        </p:txBody>
      </p:sp>
    </p:spTree>
    <p:extLst>
      <p:ext uri="{BB962C8B-B14F-4D97-AF65-F5344CB8AC3E}">
        <p14:creationId xmlns:p14="http://schemas.microsoft.com/office/powerpoint/2010/main" val="1962273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E22025-BDD5-4ADC-8151-FDC0AFF2E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Financial Projection</a:t>
            </a:r>
            <a:br>
              <a:rPr lang="en-US" dirty="0"/>
            </a:br>
            <a:r>
              <a:rPr lang="en-US" sz="3600" i="1" dirty="0">
                <a:solidFill>
                  <a:schemeClr val="bg1">
                    <a:lumMod val="85000"/>
                  </a:schemeClr>
                </a:solidFill>
              </a:rPr>
              <a:t>July 2021 with Updated Capital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801FB86-2117-4AA9-AFDC-5715C7BFFA97}"/>
              </a:ext>
            </a:extLst>
          </p:cNvPr>
          <p:cNvSpPr txBox="1">
            <a:spLocks/>
          </p:cNvSpPr>
          <p:nvPr/>
        </p:nvSpPr>
        <p:spPr>
          <a:xfrm>
            <a:off x="11320244" y="6356348"/>
            <a:ext cx="762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654A97-5B5D-4C92-8285-89FA9EF537E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EFD079-9E47-434A-9619-B22EDB1F4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74" y="2023391"/>
            <a:ext cx="11455358" cy="25560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9AACC5-95DE-4117-BDF6-9AEC9F0C891C}"/>
              </a:ext>
            </a:extLst>
          </p:cNvPr>
          <p:cNvSpPr txBox="1"/>
          <p:nvPr/>
        </p:nvSpPr>
        <p:spPr>
          <a:xfrm>
            <a:off x="291474" y="4727500"/>
            <a:ext cx="4412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Updated Capital Totals $4.62 million</a:t>
            </a:r>
          </a:p>
          <a:p>
            <a:r>
              <a:rPr lang="en-US" dirty="0"/>
              <a:t>“Revenue from Capital Projects” line changed</a:t>
            </a:r>
          </a:p>
        </p:txBody>
      </p:sp>
    </p:spTree>
    <p:extLst>
      <p:ext uri="{BB962C8B-B14F-4D97-AF65-F5344CB8AC3E}">
        <p14:creationId xmlns:p14="http://schemas.microsoft.com/office/powerpoint/2010/main" val="2539125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PCA – Power Cost Adjustment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653715" y="2643274"/>
            <a:ext cx="8015415" cy="2482177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altLang="en-US" sz="2000" dirty="0"/>
              <a:t>Stabilizes revenues</a:t>
            </a:r>
          </a:p>
          <a:p>
            <a:pPr lvl="1" eaLnBrk="1" hangingPunct="1"/>
            <a:r>
              <a:rPr lang="en-US" altLang="en-US" sz="2000" dirty="0"/>
              <a:t>68% costs are PP and out of Boards control</a:t>
            </a:r>
          </a:p>
          <a:p>
            <a:pPr lvl="1" eaLnBrk="1" hangingPunct="1"/>
            <a:r>
              <a:rPr lang="en-US" altLang="en-US" sz="2000" dirty="0"/>
              <a:t>Current PCA formula uses undocumented numbers</a:t>
            </a:r>
          </a:p>
          <a:p>
            <a:pPr lvl="2"/>
            <a:r>
              <a:rPr lang="en-US" altLang="en-US" sz="1600" dirty="0"/>
              <a:t>Clean up current methodology</a:t>
            </a:r>
          </a:p>
          <a:p>
            <a:pPr lvl="2"/>
            <a:r>
              <a:rPr lang="en-US" altLang="en-US" sz="1600" dirty="0"/>
              <a:t>Current industrial formula is different than the other class, this is currently being analyzed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07FA7-1DA9-454B-84BD-4530C8775C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0176" y="1832476"/>
            <a:ext cx="10591801" cy="46333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chemeClr val="tx1"/>
                </a:solidFill>
              </a:rPr>
              <a:t>Power supply costs in Base Rates.  Anything +- pass on to customer on monthly basis: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4300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654A97-5B5D-4C92-8285-89FA9EF537E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86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E22025-BDD5-4ADC-8151-FDC0AFF2E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Financial Projection</a:t>
            </a:r>
            <a:br>
              <a:rPr lang="en-US" dirty="0"/>
            </a:br>
            <a:r>
              <a:rPr lang="en-US" sz="3600" i="1" dirty="0">
                <a:solidFill>
                  <a:schemeClr val="bg1">
                    <a:lumMod val="85000"/>
                  </a:schemeClr>
                </a:solidFill>
              </a:rPr>
              <a:t>July 2021 Financial Summary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801FB86-2117-4AA9-AFDC-5715C7BFFA97}"/>
              </a:ext>
            </a:extLst>
          </p:cNvPr>
          <p:cNvSpPr txBox="1">
            <a:spLocks/>
          </p:cNvSpPr>
          <p:nvPr/>
        </p:nvSpPr>
        <p:spPr>
          <a:xfrm>
            <a:off x="11320244" y="6356348"/>
            <a:ext cx="762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654A97-5B5D-4C92-8285-89FA9EF537E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E7A335-2037-4603-9A5E-BA3D161EC98C}"/>
              </a:ext>
            </a:extLst>
          </p:cNvPr>
          <p:cNvSpPr txBox="1"/>
          <p:nvPr/>
        </p:nvSpPr>
        <p:spPr>
          <a:xfrm>
            <a:off x="291474" y="5265821"/>
            <a:ext cx="708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July 2021, capital totaled $8.83 million, with bonding of $9.05 million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639DE8-CF12-4930-9AF5-A2681B7BA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74" y="2157663"/>
            <a:ext cx="11189500" cy="276475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24BAB4-08AE-4BC5-ABBD-448FC3F97C65}"/>
              </a:ext>
            </a:extLst>
          </p:cNvPr>
          <p:cNvSpPr txBox="1"/>
          <p:nvPr/>
        </p:nvSpPr>
        <p:spPr>
          <a:xfrm>
            <a:off x="291474" y="5562964"/>
            <a:ext cx="107711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Previous rate designs in water inadvertently only changed the commodity and not fixed charge – 6.9% equated to 3.5%</a:t>
            </a:r>
          </a:p>
        </p:txBody>
      </p:sp>
    </p:spTree>
    <p:extLst>
      <p:ext uri="{BB962C8B-B14F-4D97-AF65-F5344CB8AC3E}">
        <p14:creationId xmlns:p14="http://schemas.microsoft.com/office/powerpoint/2010/main" val="1814669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E22025-BDD5-4ADC-8151-FDC0AFF2E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Financial Projection</a:t>
            </a:r>
            <a:br>
              <a:rPr lang="en-US" dirty="0"/>
            </a:br>
            <a:r>
              <a:rPr lang="en-US" sz="3600" i="1" dirty="0">
                <a:solidFill>
                  <a:schemeClr val="bg1">
                    <a:lumMod val="85000"/>
                  </a:schemeClr>
                </a:solidFill>
              </a:rPr>
              <a:t>July 2021 with Updated Capital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801FB86-2117-4AA9-AFDC-5715C7BFFA97}"/>
              </a:ext>
            </a:extLst>
          </p:cNvPr>
          <p:cNvSpPr txBox="1">
            <a:spLocks/>
          </p:cNvSpPr>
          <p:nvPr/>
        </p:nvSpPr>
        <p:spPr>
          <a:xfrm>
            <a:off x="11320244" y="6356348"/>
            <a:ext cx="762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654A97-5B5D-4C92-8285-89FA9EF537E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8000B5-44E9-4E34-BAA7-1DF174F62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30" y="2065421"/>
            <a:ext cx="10930047" cy="26465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FFA014-BA56-4FCE-819B-F3FF772EF4AB}"/>
              </a:ext>
            </a:extLst>
          </p:cNvPr>
          <p:cNvSpPr txBox="1"/>
          <p:nvPr/>
        </p:nvSpPr>
        <p:spPr>
          <a:xfrm>
            <a:off x="299495" y="4908884"/>
            <a:ext cx="708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Updated capital totals $18.8 million, with bonding of $18 million</a:t>
            </a:r>
          </a:p>
        </p:txBody>
      </p:sp>
    </p:spTree>
    <p:extLst>
      <p:ext uri="{BB962C8B-B14F-4D97-AF65-F5344CB8AC3E}">
        <p14:creationId xmlns:p14="http://schemas.microsoft.com/office/powerpoint/2010/main" val="3176930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E22025-BDD5-4ADC-8151-FDC0AFF2E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Wastewater Financial Projection</a:t>
            </a:r>
            <a:br>
              <a:rPr lang="en-US" dirty="0"/>
            </a:br>
            <a:r>
              <a:rPr lang="en-US" sz="3600" i="1" dirty="0">
                <a:solidFill>
                  <a:schemeClr val="bg1">
                    <a:lumMod val="85000"/>
                  </a:schemeClr>
                </a:solidFill>
              </a:rPr>
              <a:t>July 2021 Financial Summary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801FB86-2117-4AA9-AFDC-5715C7BFFA97}"/>
              </a:ext>
            </a:extLst>
          </p:cNvPr>
          <p:cNvSpPr txBox="1">
            <a:spLocks/>
          </p:cNvSpPr>
          <p:nvPr/>
        </p:nvSpPr>
        <p:spPr>
          <a:xfrm>
            <a:off x="11320244" y="6356348"/>
            <a:ext cx="762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654A97-5B5D-4C92-8285-89FA9EF537E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FFA014-BA56-4FCE-819B-F3FF772EF4AB}"/>
              </a:ext>
            </a:extLst>
          </p:cNvPr>
          <p:cNvSpPr txBox="1"/>
          <p:nvPr/>
        </p:nvSpPr>
        <p:spPr>
          <a:xfrm>
            <a:off x="299495" y="4908884"/>
            <a:ext cx="708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July 2021 capital totaled $3.6 million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FE1CD4-785F-4F24-A5DD-37B0F73D4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95" y="2001253"/>
            <a:ext cx="11600296" cy="26513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1D7099-09E9-47CF-8363-D58F002849CF}"/>
              </a:ext>
            </a:extLst>
          </p:cNvPr>
          <p:cNvSpPr txBox="1"/>
          <p:nvPr/>
        </p:nvSpPr>
        <p:spPr>
          <a:xfrm>
            <a:off x="339891" y="5278216"/>
            <a:ext cx="107711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Previous rate designs in wastewater inadvertently only changed the commodity and not fixed charge – 2.5% equated to 0.5%</a:t>
            </a:r>
          </a:p>
        </p:txBody>
      </p:sp>
    </p:spTree>
    <p:extLst>
      <p:ext uri="{BB962C8B-B14F-4D97-AF65-F5344CB8AC3E}">
        <p14:creationId xmlns:p14="http://schemas.microsoft.com/office/powerpoint/2010/main" val="990048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E22025-BDD5-4ADC-8151-FDC0AFF2E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Wastewater Financial Projection</a:t>
            </a:r>
            <a:br>
              <a:rPr lang="en-US" dirty="0"/>
            </a:br>
            <a:r>
              <a:rPr lang="en-US" sz="3600" i="1" dirty="0">
                <a:solidFill>
                  <a:schemeClr val="bg1">
                    <a:lumMod val="85000"/>
                  </a:schemeClr>
                </a:solidFill>
              </a:rPr>
              <a:t>July 2021 with Updated Capital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801FB86-2117-4AA9-AFDC-5715C7BFFA97}"/>
              </a:ext>
            </a:extLst>
          </p:cNvPr>
          <p:cNvSpPr txBox="1">
            <a:spLocks/>
          </p:cNvSpPr>
          <p:nvPr/>
        </p:nvSpPr>
        <p:spPr>
          <a:xfrm>
            <a:off x="11320244" y="6356348"/>
            <a:ext cx="762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654A97-5B5D-4C92-8285-89FA9EF537E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E7A335-2037-4603-9A5E-BA3D161EC98C}"/>
              </a:ext>
            </a:extLst>
          </p:cNvPr>
          <p:cNvSpPr txBox="1"/>
          <p:nvPr/>
        </p:nvSpPr>
        <p:spPr>
          <a:xfrm>
            <a:off x="111764" y="4740442"/>
            <a:ext cx="708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Updated capital totals $15.8 million, with bonding of $15 million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6B476A-2001-4B24-8B58-2BC9C46B7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4" y="1929063"/>
            <a:ext cx="11589480" cy="261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0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FS Color Pallette">
      <a:dk1>
        <a:srgbClr val="032859"/>
      </a:dk1>
      <a:lt1>
        <a:sysClr val="window" lastClr="FFFFFF"/>
      </a:lt1>
      <a:dk2>
        <a:srgbClr val="074973"/>
      </a:dk2>
      <a:lt2>
        <a:srgbClr val="F5F5F5"/>
      </a:lt2>
      <a:accent1>
        <a:srgbClr val="0CDAE8"/>
      </a:accent1>
      <a:accent2>
        <a:srgbClr val="5D8AA6"/>
      </a:accent2>
      <a:accent3>
        <a:srgbClr val="BFBFBF"/>
      </a:accent3>
      <a:accent4>
        <a:srgbClr val="0CDAE8"/>
      </a:accent4>
      <a:accent5>
        <a:srgbClr val="5D8AA6"/>
      </a:accent5>
      <a:accent6>
        <a:srgbClr val="BFBFBF"/>
      </a:accent6>
      <a:hlink>
        <a:srgbClr val="0CDAE8"/>
      </a:hlink>
      <a:folHlink>
        <a:srgbClr val="FFFF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FS - PowerPoint Template" id="{7331B228-5928-4DA2-A193-7069BC6A70C6}" vid="{7428EEC0-D4A3-46C9-82CA-B64982D47F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2280</TotalTime>
  <Words>397</Words>
  <Application>Microsoft Office PowerPoint</Application>
  <PresentationFormat>Widescreen</PresentationFormat>
  <Paragraphs>65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Wingdings</vt:lpstr>
      <vt:lpstr>Arial</vt:lpstr>
      <vt:lpstr>Calibri</vt:lpstr>
      <vt:lpstr>Office Theme</vt:lpstr>
      <vt:lpstr>Lewes Board of Public Works Electric, Water, Wastewater </vt:lpstr>
      <vt:lpstr>Discussion Objectives</vt:lpstr>
      <vt:lpstr>Electric Financial Projection July 2021 Financial Summary</vt:lpstr>
      <vt:lpstr>Electric Financial Projection July 2021 with Updated Capital</vt:lpstr>
      <vt:lpstr>PCA – Power Cost Adjustment</vt:lpstr>
      <vt:lpstr>Water Financial Projection July 2021 Financial Summary</vt:lpstr>
      <vt:lpstr>Water Financial Projection July 2021 with Updated Capital</vt:lpstr>
      <vt:lpstr>Wastewater Financial Projection July 2021 Financial Summary</vt:lpstr>
      <vt:lpstr>Wastewater Financial Projection July 2021 with Updated Capital </vt:lpstr>
      <vt:lpstr>Storm Water Financial Projection New Projection – no increases</vt:lpstr>
      <vt:lpstr>Storm Water Financial Projection New Projection – with increases</vt:lpstr>
      <vt:lpstr>Additional Steps</vt:lpstr>
      <vt:lpstr>Sample Rate Designs</vt:lpstr>
      <vt:lpstr>Sample Electric Rate Design</vt:lpstr>
      <vt:lpstr>Sample Water Rate Design – 18.5%</vt:lpstr>
      <vt:lpstr>Sample Wastewater Rate Design – 7.9%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Jillian Jurczyk</dc:creator>
  <cp:lastModifiedBy>Dawn Lund</cp:lastModifiedBy>
  <cp:revision>45</cp:revision>
  <cp:lastPrinted>2022-01-04T22:51:03Z</cp:lastPrinted>
  <dcterms:created xsi:type="dcterms:W3CDTF">2021-08-04T21:09:44Z</dcterms:created>
  <dcterms:modified xsi:type="dcterms:W3CDTF">2022-02-10T01:49:49Z</dcterms:modified>
</cp:coreProperties>
</file>